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005F-0D58-4064-BA37-87DEB506FF2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B970F-8B08-4DE3-92C3-72C6541A2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E7BAD69-D786-4118-A877-47AE13F43678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T’ có dạng giống T, nhưng tham số của T’ có kích thước nhỏ hơn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</a:t>
            </a:r>
            <a:r>
              <a:rPr lang="en-US" smtClean="0"/>
              <a:t>đệ quy : Một hàm được gọi là đệ quy, nếu trong quá trình thực hiện có phần gọi lại chính nó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là điều kiện cần và đủ để hiện thực hóa giải thuật đệ qui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Thuật toán đệ quy được biểu diễn trong các ngôn ngữ lập trình bậc cao (chẳng hạn Pascal, C/C++) bởi các hàm đệ quy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Có những vấn đề rất phức tạp, nhưng chúng ta có thể đưa ra thuật toán đệ quy rất đơn giản, sáng sủa và dễ hiểu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E7BAD69-D786-4118-A877-47AE13F43678}" type="slidenum">
              <a:rPr lang="en-US" smtClean="0">
                <a:latin typeface="Arial" charset="0"/>
              </a:rPr>
              <a:pPr eaLnBrk="1" hangingPunct="1"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T’ có dạng giống T, nhưng tham số của T’ có kích thước nhỏ hơn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</a:t>
            </a:r>
            <a:r>
              <a:rPr lang="en-US" smtClean="0"/>
              <a:t>đệ quy : Một hàm được gọi là đệ quy, nếu trong quá trình thực hiện có phần gọi lại chính nó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là điều kiện cần và đủ để hiện thực hóa giải thuật đệ qui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Thuật toán đệ quy được biểu diễn trong các ngôn ngữ lập trình bậc cao (chẳng hạn Pascal, C/C++) bởi các hàm đệ quy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Có những vấn đề rất phức tạp, nhưng chúng ta có thể đưa ra thuật toán đệ quy rất đơn giản, sáng sủa và dễ hiểu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B817722-9B46-45D1-B55C-D39273C6FFC5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Có hai điểm chính cần lưu ý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Có một trường hợp đặc biệt để kết thúc đệ qui ( Suy biến, giá trị neo ) - từ điển còn một trang, Lúc này bài toán trở thành đủ nhỏ để ta có thể tìm từ mong muốn 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Lặp đi lặp lại việc tìm từ trong quyển từ điển, nhưng mỗi lần lặp quyển từ điển chỉ còn một nửa và nó dần đến trường hợp suy biến.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C0F6D7AA-0919-421A-B37D-DDF682AA0E6C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smtClean="0"/>
              <a:t>Phần cơ sở (suy biến) : chứa các tác động của hàm với một số giá trị suy biến (neo) của tham số. 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/>
              <a:t>Phần đệ quy</a:t>
            </a:r>
            <a:r>
              <a:rPr lang="fr-FR" smtClean="0"/>
              <a:t> : Chứa các lời gọi đệ quy giải quyết các vấn đề con với cỡ nhỏ hơn.</a:t>
            </a:r>
          </a:p>
          <a:p>
            <a:pPr marL="685800" lvl="1" indent="-228600" eaLnBrk="1" hangingPunct="1">
              <a:buFontTx/>
              <a:buChar char="•"/>
            </a:pPr>
            <a:r>
              <a:rPr lang="fr-FR" smtClean="0"/>
              <a:t>Lờì gọi đệ qui dần tiến tới trường hợp neo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09469D3-1B84-4D5A-893F-3BFD5E346BB6}" type="slidenum">
              <a:rPr lang="en-US" smtClean="0">
                <a:latin typeface="Arial" charset="0"/>
              </a:rPr>
              <a:pPr eaLnBrk="1" hangingPunct="1"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u="sng" smtClean="0"/>
              <a:t>Chú ý</a:t>
            </a:r>
            <a:r>
              <a:rPr lang="en-US" smtClean="0"/>
              <a:t>: những lệnh sau lời gọi đệ qui được lưu vào Stack.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5/21/2022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800" dirty="0" smtClean="0">
                <a:solidFill>
                  <a:schemeClr val="tx1"/>
                </a:solidFill>
              </a:rPr>
              <a:t>Môn học:</a:t>
            </a:r>
            <a:br>
              <a:rPr lang="vi-VN" sz="4800" dirty="0" smtClean="0">
                <a:solidFill>
                  <a:schemeClr val="tx1"/>
                </a:solidFill>
              </a:rPr>
            </a:br>
            <a:r>
              <a:rPr lang="en-US" sz="4800" dirty="0" err="1" smtClean="0">
                <a:solidFill>
                  <a:schemeClr val="tx1"/>
                </a:solidFill>
              </a:rPr>
              <a:t>Cấu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trúc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dữ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liệu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và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giải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thuật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171136"/>
          </a:xfrm>
        </p:spPr>
        <p:txBody>
          <a:bodyPr>
            <a:noAutofit/>
          </a:bodyPr>
          <a:lstStyle/>
          <a:p>
            <a:pPr algn="ctr"/>
            <a:r>
              <a:rPr lang="fr-FR" sz="4400" dirty="0" err="1"/>
              <a:t>Chương</a:t>
            </a:r>
            <a:r>
              <a:rPr lang="fr-FR" sz="4400" dirty="0"/>
              <a:t> </a:t>
            </a:r>
            <a:r>
              <a:rPr lang="vi-VN" sz="4400" dirty="0" smtClean="0"/>
              <a:t>2</a:t>
            </a:r>
            <a:r>
              <a:rPr lang="fr-FR" sz="4400" dirty="0" smtClean="0"/>
              <a:t>: </a:t>
            </a:r>
            <a:r>
              <a:rPr lang="vi-VN" sz="4400" dirty="0" smtClean="0"/>
              <a:t>Đệ quy và giải thuật đệ quy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886"/>
            <a:ext cx="9048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0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Ưu và nhược điểm của đệ qui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Ưu điểm của đệ quy</a:t>
            </a:r>
          </a:p>
          <a:p>
            <a:pPr lvl="1" eaLnBrk="1" hangingPunct="1"/>
            <a:r>
              <a:rPr lang="en-US" smtClean="0"/>
              <a:t>Sáng sủa, dễ hiểu, nêu rõ bản chất vấn đề</a:t>
            </a:r>
          </a:p>
          <a:p>
            <a:pPr lvl="1" eaLnBrk="1" hangingPunct="1"/>
            <a:r>
              <a:rPr lang="en-US" smtClean="0"/>
              <a:t>Tiết kiệm thời gian hiện thực mã nguồn</a:t>
            </a:r>
          </a:p>
          <a:p>
            <a:pPr eaLnBrk="1" hangingPunct="1"/>
            <a:r>
              <a:rPr lang="en-US" smtClean="0"/>
              <a:t>Nhược điểm của đệ quy</a:t>
            </a:r>
          </a:p>
          <a:p>
            <a:pPr lvl="1" eaLnBrk="1" hangingPunct="1"/>
            <a:r>
              <a:rPr lang="en-US" smtClean="0"/>
              <a:t>Tốn nhiều bộ nhớ, thời gian thực thi lâu</a:t>
            </a:r>
          </a:p>
          <a:p>
            <a:pPr lvl="1" eaLnBrk="1" hangingPunct="1"/>
            <a:r>
              <a:rPr lang="en-US" smtClean="0"/>
              <a:t>Một số bài toán không có lời giải đệ quy</a:t>
            </a:r>
          </a:p>
        </p:txBody>
      </p:sp>
    </p:spTree>
    <p:extLst>
      <p:ext uri="{BB962C8B-B14F-4D97-AF65-F5344CB8AC3E}">
        <p14:creationId xmlns:p14="http://schemas.microsoft.com/office/powerpoint/2010/main" val="27195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S = 1+2+3+4+…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Tính</a:t>
            </a:r>
            <a:r>
              <a:rPr lang="en-US" dirty="0" smtClean="0"/>
              <a:t> S = 2+4+6+……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Tính</a:t>
            </a:r>
            <a:r>
              <a:rPr lang="en-US" dirty="0" smtClean="0"/>
              <a:t> S = 1+3+5+7+…..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 Q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Q(</a:t>
            </a:r>
            <a:r>
              <a:rPr lang="en-US" dirty="0" err="1"/>
              <a:t>a,b</a:t>
            </a:r>
            <a:r>
              <a:rPr lang="en-US" dirty="0"/>
              <a:t>)=  </a:t>
            </a:r>
            <a:r>
              <a:rPr lang="en-US" dirty="0" smtClean="0"/>
              <a:t>0, </a:t>
            </a:r>
            <a:r>
              <a:rPr lang="en-US" dirty="0" err="1" smtClean="0"/>
              <a:t>nếu</a:t>
            </a:r>
            <a:r>
              <a:rPr lang="en-US" dirty="0" smtClean="0"/>
              <a:t> a&lt;b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Q(</a:t>
            </a:r>
            <a:r>
              <a:rPr lang="en-US" dirty="0" err="1"/>
              <a:t>a,b</a:t>
            </a:r>
            <a:r>
              <a:rPr lang="en-US" dirty="0" smtClean="0"/>
              <a:t>)= Q(a-</a:t>
            </a:r>
            <a:r>
              <a:rPr lang="en-US" dirty="0" err="1" smtClean="0"/>
              <a:t>b,b</a:t>
            </a:r>
            <a:r>
              <a:rPr lang="en-US" dirty="0" smtClean="0"/>
              <a:t>)+1, </a:t>
            </a:r>
            <a:r>
              <a:rPr lang="en-US" dirty="0" err="1" smtClean="0"/>
              <a:t>nếu</a:t>
            </a:r>
            <a:r>
              <a:rPr lang="en-US" dirty="0" smtClean="0"/>
              <a:t> a&gt;=b </a:t>
            </a:r>
            <a:endParaRPr lang="en-US" dirty="0"/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Q(2,3) </a:t>
            </a:r>
            <a:r>
              <a:rPr lang="en-US" dirty="0" err="1"/>
              <a:t>và</a:t>
            </a:r>
            <a:r>
              <a:rPr lang="en-US" dirty="0"/>
              <a:t> Q(14,3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CT </a:t>
            </a:r>
            <a:r>
              <a:rPr lang="en-US" dirty="0" err="1" smtClean="0"/>
              <a:t>tính</a:t>
            </a:r>
            <a:r>
              <a:rPr lang="en-US" dirty="0" smtClean="0"/>
              <a:t> Q(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vi-VN" b="1" dirty="0" smtClean="0"/>
              <a:t>Khái niệm </a:t>
            </a:r>
            <a:r>
              <a:rPr lang="en-US" b="1" dirty="0" err="1" smtClean="0"/>
              <a:t>đệ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24000"/>
            <a:ext cx="8120062" cy="4800600"/>
          </a:xfrm>
        </p:spPr>
        <p:txBody>
          <a:bodyPr>
            <a:normAutofit/>
          </a:bodyPr>
          <a:lstStyle/>
          <a:p>
            <a:r>
              <a:rPr lang="pt-BR" sz="2400" dirty="0"/>
              <a:t>Ta nói một đối tượng là đệ quy nếu nó bao gồm chính nó như một bộ phận hoặc nó được định nghĩa dưới dạng của chính </a:t>
            </a:r>
            <a:r>
              <a:rPr lang="pt-BR" sz="2400" dirty="0" smtClean="0"/>
              <a:t>nó</a:t>
            </a:r>
            <a:endParaRPr lang="vi-VN" sz="2400" dirty="0" smtClean="0"/>
          </a:p>
          <a:p>
            <a:r>
              <a:rPr lang="vi-VN" sz="2400" dirty="0" smtClean="0"/>
              <a:t>Ví dụ: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Số </a:t>
            </a:r>
            <a:r>
              <a:rPr lang="pt-BR" dirty="0"/>
              <a:t>tự nhiên:</a:t>
            </a:r>
            <a:endParaRPr lang="en-US" dirty="0"/>
          </a:p>
          <a:p>
            <a:pPr lvl="2">
              <a:buFont typeface="Wingdings" pitchFamily="2" charset="2"/>
              <a:buChar char="ü"/>
            </a:pPr>
            <a:r>
              <a:rPr lang="pt-BR" sz="2400" dirty="0" smtClean="0"/>
              <a:t>1 </a:t>
            </a:r>
            <a:r>
              <a:rPr lang="pt-BR" sz="2400" dirty="0"/>
              <a:t>là số tự nhiên.</a:t>
            </a:r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dirty="0"/>
              <a:t>n là số tự nhiên nếu n-1 là số tự nhiên.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Hàm  </a:t>
            </a:r>
            <a:r>
              <a:rPr lang="pt-BR" dirty="0"/>
              <a:t>n giai thừa: n!</a:t>
            </a:r>
            <a:endParaRPr lang="en-US" dirty="0"/>
          </a:p>
          <a:p>
            <a:pPr lvl="2">
              <a:buFont typeface="Wingdings" pitchFamily="2" charset="2"/>
              <a:buChar char="ü"/>
            </a:pPr>
            <a:r>
              <a:rPr lang="pt-BR" sz="2400" dirty="0" smtClean="0"/>
              <a:t>0</a:t>
            </a:r>
            <a:r>
              <a:rPr lang="pt-BR" sz="2400" dirty="0"/>
              <a:t>! = 1</a:t>
            </a:r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dirty="0"/>
              <a:t>Nếu n&gt;0 thì N! = n(n-1)!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1557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đệ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120062" cy="457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T </a:t>
            </a:r>
            <a:r>
              <a:rPr lang="en-US" baseline="30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vi-VN" dirty="0" smtClean="0"/>
              <a:t>: </a:t>
            </a:r>
            <a:r>
              <a:rPr lang="vi-VN" dirty="0"/>
              <a:t>Một chương trình con (</a:t>
            </a:r>
            <a:r>
              <a:rPr lang="vi-VN" i="1" dirty="0"/>
              <a:t> hàm hoặc thủ tục</a:t>
            </a:r>
            <a:r>
              <a:rPr lang="vi-VN" dirty="0"/>
              <a:t>)  được gọi là  đệ  qui nếu trong quá trình thực hiện nó có phần phải gọi tới chính </a:t>
            </a:r>
            <a:r>
              <a:rPr lang="vi-VN" dirty="0" smtClean="0"/>
              <a:t>nó.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6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51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/>
              <a:t>Giải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thuật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đệ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quy</a:t>
            </a:r>
            <a:endParaRPr lang="en-US" sz="3600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95400"/>
            <a:ext cx="8001000" cy="4953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900" dirty="0" err="1" smtClean="0">
                <a:solidFill>
                  <a:srgbClr val="0066CC"/>
                </a:solidFill>
              </a:rPr>
              <a:t>Ví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dụ</a:t>
            </a:r>
            <a:r>
              <a:rPr lang="en-US" sz="2900" dirty="0" smtClean="0">
                <a:solidFill>
                  <a:srgbClr val="0066CC"/>
                </a:solidFill>
              </a:rPr>
              <a:t>: </a:t>
            </a:r>
            <a:r>
              <a:rPr lang="en-US" sz="2900" dirty="0" err="1" smtClean="0">
                <a:solidFill>
                  <a:srgbClr val="0066CC"/>
                </a:solidFill>
              </a:rPr>
              <a:t>Xét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bài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toán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tìm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một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từ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trong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quyển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từ</a:t>
            </a:r>
            <a:r>
              <a:rPr lang="en-US" sz="2900" dirty="0" smtClean="0">
                <a:solidFill>
                  <a:srgbClr val="0066CC"/>
                </a:solidFill>
              </a:rPr>
              <a:t> </a:t>
            </a:r>
            <a:r>
              <a:rPr lang="en-US" sz="2900" dirty="0" err="1" smtClean="0">
                <a:solidFill>
                  <a:srgbClr val="0066CC"/>
                </a:solidFill>
              </a:rPr>
              <a:t>điển</a:t>
            </a:r>
            <a:r>
              <a:rPr lang="en-US" sz="2900" dirty="0" smtClean="0">
                <a:solidFill>
                  <a:srgbClr val="0066CC"/>
                </a:solidFill>
              </a:rPr>
              <a:t>:</a:t>
            </a:r>
          </a:p>
          <a:p>
            <a:pPr algn="just" eaLnBrk="1" hangingPunct="1">
              <a:lnSpc>
                <a:spcPct val="80000"/>
              </a:lnSpc>
            </a:pPr>
            <a:endParaRPr lang="en-US" sz="2900" dirty="0" smtClean="0">
              <a:solidFill>
                <a:srgbClr val="0066CC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điển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là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một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trang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tìm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trong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trang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này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else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</a:rPr>
              <a:t>Mở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điển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vào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trang</a:t>
            </a:r>
            <a:r>
              <a:rPr lang="en-US" sz="2400" dirty="0" smtClean="0">
                <a:solidFill>
                  <a:srgbClr val="C00000"/>
                </a:solidFill>
              </a:rPr>
              <a:t> “</a:t>
            </a:r>
            <a:r>
              <a:rPr lang="en-US" sz="2400" dirty="0" err="1" smtClean="0">
                <a:solidFill>
                  <a:srgbClr val="C00000"/>
                </a:solidFill>
              </a:rPr>
              <a:t>giữa</a:t>
            </a:r>
            <a:r>
              <a:rPr lang="en-US" sz="2400" dirty="0" smtClean="0">
                <a:solidFill>
                  <a:srgbClr val="C00000"/>
                </a:solidFill>
              </a:rPr>
              <a:t>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</a:rPr>
              <a:t>Xác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định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xem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nửa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nào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của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điển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chứa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cần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tìm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if (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đó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nằm</a:t>
            </a:r>
            <a:r>
              <a:rPr lang="en-US" sz="2400" dirty="0" smtClean="0">
                <a:solidFill>
                  <a:srgbClr val="C00000"/>
                </a:solidFill>
              </a:rPr>
              <a:t> ở </a:t>
            </a:r>
            <a:r>
              <a:rPr lang="en-US" sz="2400" dirty="0" err="1" smtClean="0">
                <a:solidFill>
                  <a:srgbClr val="C00000"/>
                </a:solidFill>
              </a:rPr>
              <a:t>nửa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trước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dirty="0" err="1" smtClean="0">
                <a:solidFill>
                  <a:srgbClr val="C00000"/>
                </a:solidFill>
              </a:rPr>
              <a:t>tìm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đó</a:t>
            </a:r>
            <a:r>
              <a:rPr lang="en-US" sz="2400" dirty="0" smtClean="0">
                <a:solidFill>
                  <a:srgbClr val="C00000"/>
                </a:solidFill>
              </a:rPr>
              <a:t> ở </a:t>
            </a:r>
            <a:r>
              <a:rPr lang="en-US" sz="2400" dirty="0" err="1" smtClean="0">
                <a:solidFill>
                  <a:srgbClr val="C00000"/>
                </a:solidFill>
              </a:rPr>
              <a:t>nửa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trước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else</a:t>
            </a: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tìm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từ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đó</a:t>
            </a:r>
            <a:r>
              <a:rPr lang="en-US" sz="2400" dirty="0" smtClean="0">
                <a:solidFill>
                  <a:srgbClr val="C00000"/>
                </a:solidFill>
              </a:rPr>
              <a:t> ở </a:t>
            </a:r>
            <a:r>
              <a:rPr lang="en-US" sz="2400" dirty="0" err="1" smtClean="0">
                <a:solidFill>
                  <a:srgbClr val="C00000"/>
                </a:solidFill>
              </a:rPr>
              <a:t>nửa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sau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}</a:t>
            </a:r>
            <a:endParaRPr lang="en-US" sz="2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đệ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endParaRPr lang="en-US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01000" cy="4038600"/>
          </a:xfrm>
        </p:spPr>
        <p:txBody>
          <a:bodyPr/>
          <a:lstStyle/>
          <a:p>
            <a:pPr eaLnBrk="1" hangingPunct="1"/>
            <a:r>
              <a:rPr lang="en-US" sz="2600" dirty="0" err="1" smtClean="0"/>
              <a:t>Hàm</a:t>
            </a:r>
            <a:r>
              <a:rPr lang="en-US" sz="2600" dirty="0" smtClean="0"/>
              <a:t> </a:t>
            </a:r>
            <a:r>
              <a:rPr lang="en-US" sz="2600" dirty="0" err="1" smtClean="0"/>
              <a:t>đệ</a:t>
            </a:r>
            <a:r>
              <a:rPr lang="en-US" sz="2600" dirty="0" smtClean="0"/>
              <a:t> </a:t>
            </a:r>
            <a:r>
              <a:rPr lang="en-US" sz="2600" dirty="0" err="1" smtClean="0"/>
              <a:t>quy</a:t>
            </a:r>
            <a:r>
              <a:rPr lang="en-US" sz="2600" dirty="0" smtClean="0"/>
              <a:t> </a:t>
            </a:r>
            <a:r>
              <a:rPr lang="vi-VN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cơ</a:t>
            </a:r>
            <a:r>
              <a:rPr lang="en-US" sz="2600" dirty="0" smtClean="0"/>
              <a:t> </a:t>
            </a:r>
            <a:r>
              <a:rPr lang="en-US" sz="2600" dirty="0" err="1" smtClean="0"/>
              <a:t>bản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: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</a:t>
            </a:r>
            <a:r>
              <a:rPr lang="en-US" dirty="0" err="1" smtClean="0"/>
              <a:t>Phần</a:t>
            </a:r>
            <a:r>
              <a:rPr lang="en-US" dirty="0" smtClean="0"/>
              <a:t> neo): </a:t>
            </a:r>
            <a:r>
              <a:rPr lang="vi-VN" dirty="0"/>
              <a:t>Đặc tả công việc cụ thể cho một hay nhiều tham số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vi-VN" dirty="0"/>
              <a:t>Công việc ứng với giá trị hiện thời của tham số được định nghĩa bằng công việc ứng với các giá trị khác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47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err="1" smtClean="0"/>
              <a:t>Cài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đặt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hàm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đệ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quy</a:t>
            </a:r>
            <a:r>
              <a:rPr lang="en-US" sz="4400" b="1" dirty="0" smtClean="0"/>
              <a:t> (</a:t>
            </a:r>
            <a:r>
              <a:rPr lang="en-US" sz="4400" b="1" dirty="0" err="1" smtClean="0"/>
              <a:t>tt</a:t>
            </a:r>
            <a:r>
              <a:rPr lang="en-US" sz="4400" b="1" dirty="0" smtClean="0"/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dirty="0" err="1" smtClean="0">
                <a:solidFill>
                  <a:srgbClr val="C00000"/>
                </a:solidFill>
              </a:rPr>
              <a:t>suy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biến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Giải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quyết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trường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hợp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suy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biến</a:t>
            </a:r>
            <a:r>
              <a:rPr lang="en-US" dirty="0" smtClean="0">
                <a:solidFill>
                  <a:srgbClr val="C00000"/>
                </a:solidFill>
              </a:rPr>
              <a:t>&gt;;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Else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{ &lt;</a:t>
            </a:r>
            <a:r>
              <a:rPr lang="en-US" dirty="0" err="1" smtClean="0">
                <a:solidFill>
                  <a:srgbClr val="C00000"/>
                </a:solidFill>
              </a:rPr>
              <a:t>tiền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xử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lý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đệ</a:t>
            </a:r>
            <a:r>
              <a:rPr lang="en-US" dirty="0" smtClean="0">
                <a:solidFill>
                  <a:srgbClr val="C00000"/>
                </a:solidFill>
              </a:rPr>
              <a:t> qui&gt;;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 &lt;</a:t>
            </a:r>
            <a:r>
              <a:rPr lang="en-US" dirty="0" err="1" smtClean="0">
                <a:solidFill>
                  <a:srgbClr val="C00000"/>
                </a:solidFill>
              </a:rPr>
              <a:t>Gọi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đệ</a:t>
            </a:r>
            <a:r>
              <a:rPr lang="en-US" dirty="0" smtClean="0">
                <a:solidFill>
                  <a:srgbClr val="C00000"/>
                </a:solidFill>
              </a:rPr>
              <a:t> qui&gt; 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 &lt;</a:t>
            </a:r>
            <a:r>
              <a:rPr lang="en-US" dirty="0" err="1" smtClean="0">
                <a:solidFill>
                  <a:srgbClr val="C00000"/>
                </a:solidFill>
              </a:rPr>
              <a:t>Xử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lý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hậu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đệ</a:t>
            </a:r>
            <a:r>
              <a:rPr lang="en-US" dirty="0" smtClean="0">
                <a:solidFill>
                  <a:srgbClr val="C00000"/>
                </a:solidFill>
              </a:rPr>
              <a:t> qui&gt;;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508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9144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bài</a:t>
            </a:r>
            <a:r>
              <a:rPr lang="en-US" sz="3600" b="1" dirty="0"/>
              <a:t> </a:t>
            </a:r>
            <a:r>
              <a:rPr lang="en-US" sz="3600" b="1" dirty="0" err="1"/>
              <a:t>toán</a:t>
            </a:r>
            <a:r>
              <a:rPr lang="en-US" sz="3600" b="1" dirty="0"/>
              <a:t> </a:t>
            </a:r>
            <a:r>
              <a:rPr lang="en-US" sz="3600" b="1" dirty="0" err="1"/>
              <a:t>đệ</a:t>
            </a:r>
            <a:r>
              <a:rPr lang="en-US" sz="3600" b="1" dirty="0"/>
              <a:t> qui </a:t>
            </a:r>
            <a:r>
              <a:rPr lang="en-US" sz="3600" b="1" dirty="0" err="1"/>
              <a:t>căn</a:t>
            </a:r>
            <a:r>
              <a:rPr lang="en-US" sz="3600" b="1" dirty="0"/>
              <a:t> </a:t>
            </a:r>
            <a:r>
              <a:rPr lang="en-US" sz="3600" b="1" dirty="0" err="1"/>
              <a:t>bản</a:t>
            </a:r>
            <a:endParaRPr lang="en-US" sz="3600" b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vi-VN" sz="2000" dirty="0" smtClean="0"/>
              <a:t>Bai toán 1</a:t>
            </a:r>
            <a:r>
              <a:rPr lang="en-US" sz="2000" dirty="0" smtClean="0"/>
              <a:t> :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vi-VN" sz="2000" dirty="0" smtClean="0"/>
              <a:t>Giaithua</a:t>
            </a:r>
            <a:r>
              <a:rPr lang="en-US" sz="2000" dirty="0" smtClean="0"/>
              <a:t>(n)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 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dãy</a:t>
            </a:r>
            <a:r>
              <a:rPr lang="en-US" sz="2000" dirty="0" smtClean="0"/>
              <a:t> n!,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vi-VN" sz="2000" dirty="0" smtClean="0"/>
              <a:t>Giaithua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=1 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f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n*</a:t>
            </a:r>
            <a:r>
              <a:rPr lang="vi-VN" sz="2000" dirty="0" smtClean="0"/>
              <a:t>Giai</a:t>
            </a:r>
            <a:r>
              <a:rPr lang="en-US" sz="2000" dirty="0" smtClean="0"/>
              <a:t>t</a:t>
            </a:r>
            <a:r>
              <a:rPr lang="vi-VN" sz="2000" dirty="0" smtClean="0"/>
              <a:t>hua</a:t>
            </a:r>
            <a:r>
              <a:rPr lang="en-US" sz="2000" baseline="-25000" dirty="0" smtClean="0"/>
              <a:t>n-1;</a:t>
            </a:r>
            <a:r>
              <a:rPr lang="en-US" sz="2000" dirty="0" smtClean="0"/>
              <a:t> (n&gt;=1)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def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Giaithua</a:t>
            </a:r>
            <a:r>
              <a:rPr lang="en-US" sz="2000" dirty="0" smtClean="0">
                <a:solidFill>
                  <a:srgbClr val="FF0000"/>
                </a:solidFill>
              </a:rPr>
              <a:t>(n</a:t>
            </a:r>
            <a:r>
              <a:rPr lang="en-US" sz="2000" dirty="0">
                <a:solidFill>
                  <a:srgbClr val="FF0000"/>
                </a:solidFill>
              </a:rPr>
              <a:t>):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 err="1">
                <a:solidFill>
                  <a:srgbClr val="FF0000"/>
                </a:solidFill>
              </a:rPr>
              <a:t>gt</a:t>
            </a:r>
            <a:r>
              <a:rPr lang="en-US" sz="2000" dirty="0">
                <a:solidFill>
                  <a:srgbClr val="FF0000"/>
                </a:solidFill>
              </a:rPr>
              <a:t>=1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if n==1: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gt</a:t>
            </a:r>
            <a:r>
              <a:rPr lang="en-US" sz="2000" dirty="0">
                <a:solidFill>
                  <a:srgbClr val="FF0000"/>
                </a:solidFill>
              </a:rPr>
              <a:t>=1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else: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</a:rPr>
              <a:t>gt</a:t>
            </a:r>
            <a:r>
              <a:rPr lang="en-US" sz="2000" dirty="0" smtClean="0">
                <a:solidFill>
                  <a:srgbClr val="FF0000"/>
                </a:solidFill>
              </a:rPr>
              <a:t>=n*</a:t>
            </a:r>
            <a:r>
              <a:rPr lang="en-US" sz="2000" dirty="0" err="1" smtClean="0">
                <a:solidFill>
                  <a:srgbClr val="FF0000"/>
                </a:solidFill>
              </a:rPr>
              <a:t>Giaithua</a:t>
            </a:r>
            <a:r>
              <a:rPr lang="en-US" sz="2000" dirty="0" smtClean="0">
                <a:solidFill>
                  <a:srgbClr val="FF0000"/>
                </a:solidFill>
              </a:rPr>
              <a:t>(n-1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return </a:t>
            </a:r>
            <a:r>
              <a:rPr lang="en-US" sz="2000" dirty="0" err="1">
                <a:solidFill>
                  <a:srgbClr val="FF0000"/>
                </a:solidFill>
              </a:rPr>
              <a:t>gt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endParaRPr lang="en-US" sz="2000" dirty="0"/>
          </a:p>
          <a:p>
            <a:pPr lvl="2">
              <a:lnSpc>
                <a:spcPct val="80000"/>
              </a:lnSpc>
              <a:buNone/>
            </a:pPr>
            <a:r>
              <a:rPr lang="en-US" sz="2000" dirty="0"/>
              <a:t>a=</a:t>
            </a:r>
            <a:r>
              <a:rPr lang="en-US" sz="2000" dirty="0" err="1"/>
              <a:t>int</a:t>
            </a:r>
            <a:r>
              <a:rPr lang="en-US" sz="2000" dirty="0"/>
              <a:t>(input("</a:t>
            </a:r>
            <a:r>
              <a:rPr lang="en-US" sz="2000" dirty="0" err="1"/>
              <a:t>nhập</a:t>
            </a:r>
            <a:r>
              <a:rPr lang="en-US" sz="2000" dirty="0"/>
              <a:t> a: "))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Giaithua</a:t>
            </a:r>
            <a:r>
              <a:rPr lang="en-US" sz="2000" dirty="0" smtClean="0"/>
              <a:t>(a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80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39000" cy="8382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bài</a:t>
            </a:r>
            <a:r>
              <a:rPr lang="en-US" sz="3600" b="1" dirty="0"/>
              <a:t> </a:t>
            </a:r>
            <a:r>
              <a:rPr lang="en-US" sz="3600" b="1" dirty="0" err="1"/>
              <a:t>toán</a:t>
            </a:r>
            <a:r>
              <a:rPr lang="en-US" sz="3600" b="1" dirty="0"/>
              <a:t> </a:t>
            </a:r>
            <a:r>
              <a:rPr lang="en-US" sz="3600" b="1" dirty="0" err="1"/>
              <a:t>đệ</a:t>
            </a:r>
            <a:r>
              <a:rPr lang="en-US" sz="3600" b="1" dirty="0"/>
              <a:t> qui </a:t>
            </a:r>
            <a:r>
              <a:rPr lang="en-US" sz="3600" b="1" dirty="0" err="1"/>
              <a:t>căn</a:t>
            </a:r>
            <a:r>
              <a:rPr lang="en-US" sz="3600" b="1" dirty="0"/>
              <a:t> </a:t>
            </a:r>
            <a:r>
              <a:rPr lang="en-US" sz="3600" b="1" dirty="0" err="1"/>
              <a:t>bản</a:t>
            </a:r>
            <a:endParaRPr lang="en-US" sz="3600" b="1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534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vi-VN" dirty="0" smtClean="0"/>
              <a:t>Bài toán 2</a:t>
            </a:r>
            <a:r>
              <a:rPr lang="en-US" sz="2600" dirty="0" smtClean="0"/>
              <a:t>: </a:t>
            </a:r>
            <a:r>
              <a:rPr lang="en-US" sz="2600" dirty="0" err="1" smtClean="0"/>
              <a:t>Tính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hạng</a:t>
            </a:r>
            <a:r>
              <a:rPr lang="en-US" sz="2600" dirty="0" smtClean="0"/>
              <a:t> </a:t>
            </a:r>
            <a:r>
              <a:rPr lang="en-US" sz="2600" dirty="0" err="1" smtClean="0"/>
              <a:t>thứ</a:t>
            </a:r>
            <a:r>
              <a:rPr lang="en-US" sz="2600" dirty="0" smtClean="0"/>
              <a:t> n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dãy</a:t>
            </a:r>
            <a:r>
              <a:rPr lang="en-US" sz="2600" dirty="0" smtClean="0"/>
              <a:t> </a:t>
            </a:r>
            <a:r>
              <a:rPr lang="en-US" sz="2600" dirty="0" err="1" smtClean="0"/>
              <a:t>Fibonaci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nghĩa</a:t>
            </a:r>
            <a:r>
              <a:rPr lang="en-US" sz="2600" dirty="0" smtClean="0"/>
              <a:t>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sau</a:t>
            </a:r>
            <a:r>
              <a:rPr lang="en-US" sz="26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f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=1 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f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 = f</a:t>
            </a:r>
            <a:r>
              <a:rPr lang="en-US" sz="2200" baseline="-25000" dirty="0" smtClean="0"/>
              <a:t>n-1</a:t>
            </a:r>
            <a:r>
              <a:rPr lang="en-US" sz="2200" dirty="0" smtClean="0"/>
              <a:t> + f</a:t>
            </a:r>
            <a:r>
              <a:rPr lang="en-US" sz="2200" baseline="-25000" dirty="0" smtClean="0"/>
              <a:t>n-2</a:t>
            </a:r>
            <a:r>
              <a:rPr lang="en-US" sz="2200" dirty="0" smtClean="0"/>
              <a:t> ; (n&gt;1)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def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Fibonaci</a:t>
            </a:r>
            <a:r>
              <a:rPr lang="en-US" sz="2000" dirty="0" smtClean="0">
                <a:solidFill>
                  <a:srgbClr val="FF0000"/>
                </a:solidFill>
              </a:rPr>
              <a:t>(n</a:t>
            </a:r>
            <a:r>
              <a:rPr lang="en-US" sz="2000" dirty="0">
                <a:solidFill>
                  <a:srgbClr val="FF0000"/>
                </a:solidFill>
              </a:rPr>
              <a:t>):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f</a:t>
            </a:r>
            <a:r>
              <a:rPr lang="en-US" sz="2000" dirty="0" smtClean="0">
                <a:solidFill>
                  <a:srgbClr val="FF0000"/>
                </a:solidFill>
              </a:rPr>
              <a:t>=1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if </a:t>
            </a:r>
            <a:r>
              <a:rPr lang="en-US" sz="2000" dirty="0" smtClean="0">
                <a:solidFill>
                  <a:srgbClr val="FF0000"/>
                </a:solidFill>
              </a:rPr>
              <a:t>n&lt;2: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f</a:t>
            </a:r>
            <a:r>
              <a:rPr lang="en-US" sz="2000" dirty="0" smtClean="0">
                <a:solidFill>
                  <a:srgbClr val="FF0000"/>
                </a:solidFill>
              </a:rPr>
              <a:t>=1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else: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f=</a:t>
            </a:r>
            <a:r>
              <a:rPr lang="en-US" sz="2000" dirty="0" err="1" smtClean="0">
                <a:solidFill>
                  <a:srgbClr val="FF0000"/>
                </a:solidFill>
              </a:rPr>
              <a:t>Fibonaci</a:t>
            </a:r>
            <a:r>
              <a:rPr lang="en-US" sz="2000" dirty="0" smtClean="0">
                <a:solidFill>
                  <a:srgbClr val="FF0000"/>
                </a:solidFill>
              </a:rPr>
              <a:t>(n-1) + </a:t>
            </a:r>
            <a:r>
              <a:rPr lang="en-US" sz="2000" dirty="0" err="1" smtClean="0">
                <a:solidFill>
                  <a:srgbClr val="FF0000"/>
                </a:solidFill>
              </a:rPr>
              <a:t>Fibonaci</a:t>
            </a:r>
            <a:r>
              <a:rPr lang="en-US" sz="2000" dirty="0" smtClean="0">
                <a:solidFill>
                  <a:srgbClr val="FF0000"/>
                </a:solidFill>
              </a:rPr>
              <a:t>(n-2)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return f</a:t>
            </a:r>
          </a:p>
          <a:p>
            <a:pPr lvl="2">
              <a:lnSpc>
                <a:spcPct val="80000"/>
              </a:lnSpc>
              <a:buNone/>
            </a:pPr>
            <a:endParaRPr lang="en-US" sz="2000" dirty="0"/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/>
              <a:t>n=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</a:t>
            </a:r>
            <a:r>
              <a:rPr lang="en-US" sz="2000" dirty="0"/>
              <a:t>("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smtClean="0"/>
              <a:t>n: </a:t>
            </a:r>
            <a:r>
              <a:rPr lang="en-US" sz="2000" dirty="0"/>
              <a:t>"))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Fibonaci</a:t>
            </a:r>
            <a:r>
              <a:rPr lang="en-US" sz="2000" dirty="0" smtClean="0"/>
              <a:t>(n))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7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đệ</a:t>
            </a:r>
            <a:r>
              <a:rPr lang="en-US" b="1" dirty="0" smtClean="0"/>
              <a:t> qui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thuật</a:t>
            </a:r>
            <a:r>
              <a:rPr lang="en-US" sz="2600" dirty="0" smtClean="0"/>
              <a:t> </a:t>
            </a:r>
            <a:r>
              <a:rPr lang="en-US" sz="2600" dirty="0" err="1" smtClean="0"/>
              <a:t>đệ</a:t>
            </a:r>
            <a:r>
              <a:rPr lang="en-US" sz="2600" dirty="0" smtClean="0"/>
              <a:t> </a:t>
            </a:r>
            <a:r>
              <a:rPr lang="en-US" sz="2600" dirty="0" err="1" smtClean="0"/>
              <a:t>quy</a:t>
            </a:r>
            <a:r>
              <a:rPr lang="en-US" sz="2600" dirty="0" smtClean="0"/>
              <a:t>, ta </a:t>
            </a:r>
            <a:r>
              <a:rPr lang="en-US" sz="2600" dirty="0" err="1" smtClean="0"/>
              <a:t>cần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tuần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3 </a:t>
            </a:r>
            <a:r>
              <a:rPr lang="en-US" sz="2600" dirty="0" err="1" smtClean="0"/>
              <a:t>nội</a:t>
            </a:r>
            <a:r>
              <a:rPr lang="en-US" sz="2600" dirty="0" smtClean="0"/>
              <a:t> dung </a:t>
            </a:r>
            <a:r>
              <a:rPr lang="en-US" sz="2600" dirty="0" err="1" smtClean="0"/>
              <a:t>sau</a:t>
            </a:r>
            <a:r>
              <a:rPr lang="en-US" sz="2600" dirty="0" smtClean="0"/>
              <a:t> : </a:t>
            </a:r>
          </a:p>
          <a:p>
            <a:pPr lvl="1" eaLnBrk="1" hangingPunct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. </a:t>
            </a:r>
          </a:p>
          <a:p>
            <a:pPr lvl="1" eaLnBrk="1" hangingPunct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neo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58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7623</TotalTime>
  <Words>1027</Words>
  <Application>Microsoft Office PowerPoint</Application>
  <PresentationFormat>On-screen Show (4:3)</PresentationFormat>
  <Paragraphs>115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Môn học: Cấu trúc dữ liệu và giải thuật</vt:lpstr>
      <vt:lpstr>Khái niệm đệ quy</vt:lpstr>
      <vt:lpstr>Giải thuật và hàm đệ quy</vt:lpstr>
      <vt:lpstr>Giải thuật đệ quy</vt:lpstr>
      <vt:lpstr>Cài đặt hàm đệ quy</vt:lpstr>
      <vt:lpstr>Cài đặt hàm đệ quy (tt)</vt:lpstr>
      <vt:lpstr>Các bài toán đệ qui căn bản</vt:lpstr>
      <vt:lpstr>Các bài toán đệ qui căn bản</vt:lpstr>
      <vt:lpstr>Thiết kế giải thuật đệ qui</vt:lpstr>
      <vt:lpstr>Ưu và nhược điểm của đệ qui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PHONG VU</dc:creator>
  <cp:lastModifiedBy>PHONG VU</cp:lastModifiedBy>
  <cp:revision>39</cp:revision>
  <dcterms:created xsi:type="dcterms:W3CDTF">2020-03-23T07:15:52Z</dcterms:created>
  <dcterms:modified xsi:type="dcterms:W3CDTF">2022-05-21T04:11:13Z</dcterms:modified>
</cp:coreProperties>
</file>