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5"/>
  </p:notesMasterIdLst>
  <p:sldIdLst>
    <p:sldId id="256" r:id="rId2"/>
    <p:sldId id="280" r:id="rId3"/>
    <p:sldId id="289" r:id="rId4"/>
    <p:sldId id="288" r:id="rId5"/>
    <p:sldId id="282" r:id="rId6"/>
    <p:sldId id="283" r:id="rId7"/>
    <p:sldId id="290" r:id="rId8"/>
    <p:sldId id="303" r:id="rId9"/>
    <p:sldId id="293" r:id="rId10"/>
    <p:sldId id="294" r:id="rId11"/>
    <p:sldId id="296" r:id="rId12"/>
    <p:sldId id="298" r:id="rId13"/>
    <p:sldId id="299" r:id="rId14"/>
    <p:sldId id="300" r:id="rId15"/>
    <p:sldId id="301" r:id="rId16"/>
    <p:sldId id="302" r:id="rId17"/>
    <p:sldId id="304" r:id="rId18"/>
    <p:sldId id="305" r:id="rId19"/>
    <p:sldId id="306" r:id="rId20"/>
    <p:sldId id="307" r:id="rId21"/>
    <p:sldId id="309" r:id="rId22"/>
    <p:sldId id="310" r:id="rId23"/>
    <p:sldId id="31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100" d="100"/>
          <a:sy n="100" d="100"/>
        </p:scale>
        <p:origin x="-516" y="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0005F-0D58-4064-BA37-87DEB506FF2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B970F-8B08-4DE3-92C3-72C6541A2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AE7BAD69-D786-4118-A877-47AE13F43678}" type="slidenum">
              <a:rPr lang="en-US" smtClean="0">
                <a:latin typeface="Arial" charset="0"/>
              </a:rPr>
              <a:pPr eaLnBrk="1" hangingPunct="1"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T’ có dạng giống T, nhưng tham số của T’ có kích thước nhỏ hơn</a:t>
            </a:r>
          </a:p>
          <a:p>
            <a:pPr eaLnBrk="1" hangingPunct="1">
              <a:buFontTx/>
              <a:buChar char="•"/>
            </a:pPr>
            <a:r>
              <a:rPr lang="en-US" sz="1000" smtClean="0"/>
              <a:t>Hàm đệ qui </a:t>
            </a:r>
            <a:r>
              <a:rPr lang="en-US" smtClean="0"/>
              <a:t>đệ quy : Một hàm được gọi là đệ quy, nếu trong quá trình thực hiện có phần gọi lại chính nó</a:t>
            </a:r>
          </a:p>
          <a:p>
            <a:pPr eaLnBrk="1" hangingPunct="1">
              <a:buFontTx/>
              <a:buChar char="•"/>
            </a:pPr>
            <a:r>
              <a:rPr lang="en-US" sz="1000" smtClean="0"/>
              <a:t>Hàm đệ qui là điều kiện cần và đủ để hiện thực hóa giải thuật đệ qui</a:t>
            </a:r>
          </a:p>
          <a:p>
            <a:pPr eaLnBrk="1" hangingPunct="1">
              <a:buFontTx/>
              <a:buChar char="•"/>
            </a:pPr>
            <a:r>
              <a:rPr lang="fr-FR" smtClean="0"/>
              <a:t>Thuật toán đệ quy được biểu diễn trong các ngôn ngữ lập trình bậc cao (chẳng hạn Pascal, C/C++) bởi các hàm đệ quy</a:t>
            </a:r>
          </a:p>
          <a:p>
            <a:pPr eaLnBrk="1" hangingPunct="1">
              <a:buFontTx/>
              <a:buChar char="•"/>
            </a:pPr>
            <a:r>
              <a:rPr lang="fr-FR" smtClean="0"/>
              <a:t>Có những vấn đề rất phức tạp, nhưng chúng ta có thể đưa ra thuật toán đệ quy rất đơn giản, sáng sủa và dễ hiểu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AE7BAD69-D786-4118-A877-47AE13F43678}" type="slidenum">
              <a:rPr lang="en-US" smtClean="0">
                <a:latin typeface="Arial" charset="0"/>
              </a:rPr>
              <a:pPr eaLnBrk="1" hangingPunct="1"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T’ có dạng giống T, nhưng tham số của T’ có kích thước nhỏ hơn</a:t>
            </a:r>
          </a:p>
          <a:p>
            <a:pPr eaLnBrk="1" hangingPunct="1">
              <a:buFontTx/>
              <a:buChar char="•"/>
            </a:pPr>
            <a:r>
              <a:rPr lang="en-US" sz="1000" smtClean="0"/>
              <a:t>Hàm đệ qui </a:t>
            </a:r>
            <a:r>
              <a:rPr lang="en-US" smtClean="0"/>
              <a:t>đệ quy : Một hàm được gọi là đệ quy, nếu trong quá trình thực hiện có phần gọi lại chính nó</a:t>
            </a:r>
          </a:p>
          <a:p>
            <a:pPr eaLnBrk="1" hangingPunct="1">
              <a:buFontTx/>
              <a:buChar char="•"/>
            </a:pPr>
            <a:r>
              <a:rPr lang="en-US" sz="1000" smtClean="0"/>
              <a:t>Hàm đệ qui là điều kiện cần và đủ để hiện thực hóa giải thuật đệ qui</a:t>
            </a:r>
          </a:p>
          <a:p>
            <a:pPr eaLnBrk="1" hangingPunct="1">
              <a:buFontTx/>
              <a:buChar char="•"/>
            </a:pPr>
            <a:r>
              <a:rPr lang="fr-FR" smtClean="0"/>
              <a:t>Thuật toán đệ quy được biểu diễn trong các ngôn ngữ lập trình bậc cao (chẳng hạn Pascal, C/C++) bởi các hàm đệ quy</a:t>
            </a:r>
          </a:p>
          <a:p>
            <a:pPr eaLnBrk="1" hangingPunct="1">
              <a:buFontTx/>
              <a:buChar char="•"/>
            </a:pPr>
            <a:r>
              <a:rPr lang="fr-FR" smtClean="0"/>
              <a:t>Có những vấn đề rất phức tạp, nhưng chúng ta có thể đưa ra thuật toán đệ quy rất đơn giản, sáng sủa và dễ hiểu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AE7BAD69-D786-4118-A877-47AE13F43678}" type="slidenum">
              <a:rPr lang="en-US" smtClean="0">
                <a:latin typeface="Arial" charset="0"/>
              </a:rPr>
              <a:pPr eaLnBrk="1" hangingPunct="1"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T’ có dạng giống T, nhưng tham số của T’ có kích thước nhỏ hơn</a:t>
            </a:r>
          </a:p>
          <a:p>
            <a:pPr eaLnBrk="1" hangingPunct="1">
              <a:buFontTx/>
              <a:buChar char="•"/>
            </a:pPr>
            <a:r>
              <a:rPr lang="en-US" sz="1000" smtClean="0"/>
              <a:t>Hàm đệ qui </a:t>
            </a:r>
            <a:r>
              <a:rPr lang="en-US" smtClean="0"/>
              <a:t>đệ quy : Một hàm được gọi là đệ quy, nếu trong quá trình thực hiện có phần gọi lại chính nó</a:t>
            </a:r>
          </a:p>
          <a:p>
            <a:pPr eaLnBrk="1" hangingPunct="1">
              <a:buFontTx/>
              <a:buChar char="•"/>
            </a:pPr>
            <a:r>
              <a:rPr lang="en-US" sz="1000" smtClean="0"/>
              <a:t>Hàm đệ qui là điều kiện cần và đủ để hiện thực hóa giải thuật đệ qui</a:t>
            </a:r>
          </a:p>
          <a:p>
            <a:pPr eaLnBrk="1" hangingPunct="1">
              <a:buFontTx/>
              <a:buChar char="•"/>
            </a:pPr>
            <a:r>
              <a:rPr lang="fr-FR" smtClean="0"/>
              <a:t>Thuật toán đệ quy được biểu diễn trong các ngôn ngữ lập trình bậc cao (chẳng hạn Pascal, C/C++) bởi các hàm đệ quy</a:t>
            </a:r>
          </a:p>
          <a:p>
            <a:pPr eaLnBrk="1" hangingPunct="1">
              <a:buFontTx/>
              <a:buChar char="•"/>
            </a:pPr>
            <a:r>
              <a:rPr lang="fr-FR" smtClean="0"/>
              <a:t>Có những vấn đề rất phức tạp, nhưng chúng ta có thể đưa ra thuật toán đệ quy rất đơn giản, sáng sủa và dễ hiểu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C0F6D7AA-0919-421A-B37D-DDF682AA0E6C}" type="slidenum">
              <a:rPr lang="en-US" smtClean="0">
                <a:latin typeface="Arial" charset="0"/>
              </a:rPr>
              <a:pPr eaLnBrk="1" hangingPunct="1"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r>
              <a:rPr lang="en-US" smtClean="0"/>
              <a:t>Phần cơ sở (suy biến) : chứa các tác động của hàm với một số giá trị suy biến (neo) của tham số. </a:t>
            </a:r>
          </a:p>
          <a:p>
            <a:pPr marL="228600" indent="-228600" eaLnBrk="1" hangingPunct="1">
              <a:buFontTx/>
              <a:buChar char="•"/>
            </a:pPr>
            <a:r>
              <a:rPr lang="en-US" smtClean="0"/>
              <a:t>Phần đệ quy</a:t>
            </a:r>
            <a:r>
              <a:rPr lang="fr-FR" smtClean="0"/>
              <a:t> : Chứa các lời gọi đệ quy giải quyết các vấn đề con với cỡ nhỏ hơn.</a:t>
            </a:r>
          </a:p>
          <a:p>
            <a:pPr marL="685800" lvl="1" indent="-228600" eaLnBrk="1" hangingPunct="1">
              <a:buFontTx/>
              <a:buChar char="•"/>
            </a:pPr>
            <a:r>
              <a:rPr lang="fr-FR" smtClean="0"/>
              <a:t>Lờì gọi đệ qui dần tiến tới trường hợp neo</a:t>
            </a: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309469D3-1B84-4D5A-893F-3BFD5E346BB6}" type="slidenum">
              <a:rPr lang="en-US" smtClean="0">
                <a:latin typeface="Arial" charset="0"/>
              </a:rPr>
              <a:pPr eaLnBrk="1" hangingPunct="1"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u="sng" smtClean="0"/>
              <a:t>Chú ý</a:t>
            </a:r>
            <a:r>
              <a:rPr lang="en-US" smtClean="0"/>
              <a:t>: những lệnh sau lời gọi đệ qui được lưu vào Stack.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309469D3-1B84-4D5A-893F-3BFD5E346BB6}" type="slidenum">
              <a:rPr lang="en-US" smtClean="0">
                <a:latin typeface="Arial" charset="0"/>
              </a:rPr>
              <a:pPr eaLnBrk="1" hangingPunct="1"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u="sng" smtClean="0"/>
              <a:t>Chú ý</a:t>
            </a:r>
            <a:r>
              <a:rPr lang="en-US" smtClean="0"/>
              <a:t>: những lệnh sau lời gọi đệ qui được lưu vào Stack.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1/30/2023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1/30/2023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1/30/2023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4800" dirty="0" smtClean="0">
                <a:solidFill>
                  <a:schemeClr val="tx1"/>
                </a:solidFill>
              </a:rPr>
              <a:t>Môn học:</a:t>
            </a:r>
            <a:br>
              <a:rPr lang="vi-VN" sz="4800" dirty="0" smtClean="0">
                <a:solidFill>
                  <a:schemeClr val="tx1"/>
                </a:solidFill>
              </a:rPr>
            </a:br>
            <a:r>
              <a:rPr lang="en-US" sz="4800" dirty="0" err="1" smtClean="0">
                <a:solidFill>
                  <a:schemeClr val="tx1"/>
                </a:solidFill>
              </a:rPr>
              <a:t>Cấu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trúc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dữ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liệu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và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giải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thuật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7854696" cy="1171136"/>
          </a:xfrm>
        </p:spPr>
        <p:txBody>
          <a:bodyPr>
            <a:noAutofit/>
          </a:bodyPr>
          <a:lstStyle/>
          <a:p>
            <a:pPr algn="ctr"/>
            <a:r>
              <a:rPr lang="fr-FR" sz="4400" dirty="0" err="1"/>
              <a:t>Chương</a:t>
            </a:r>
            <a:r>
              <a:rPr lang="fr-FR" sz="4400" dirty="0"/>
              <a:t> </a:t>
            </a:r>
            <a:r>
              <a:rPr lang="vi-VN" sz="4400" dirty="0" smtClean="0"/>
              <a:t>3</a:t>
            </a:r>
            <a:r>
              <a:rPr lang="fr-FR" sz="4400" dirty="0" smtClean="0"/>
              <a:t>: </a:t>
            </a:r>
            <a:r>
              <a:rPr lang="fr-FR" sz="4400" dirty="0" err="1"/>
              <a:t>Các</a:t>
            </a:r>
            <a:r>
              <a:rPr lang="fr-FR" sz="4400" dirty="0"/>
              <a:t> </a:t>
            </a:r>
            <a:r>
              <a:rPr lang="fr-FR" sz="4400" dirty="0" err="1"/>
              <a:t>kiểu</a:t>
            </a:r>
            <a:r>
              <a:rPr lang="fr-FR" sz="4400" dirty="0"/>
              <a:t> </a:t>
            </a:r>
            <a:r>
              <a:rPr lang="fr-FR" sz="4400" dirty="0" err="1"/>
              <a:t>dữ</a:t>
            </a:r>
            <a:r>
              <a:rPr lang="fr-FR" sz="4400" dirty="0"/>
              <a:t> </a:t>
            </a:r>
            <a:r>
              <a:rPr lang="fr-FR" sz="4400" dirty="0" err="1"/>
              <a:t>liệu</a:t>
            </a:r>
            <a:r>
              <a:rPr lang="fr-FR" sz="4400" dirty="0"/>
              <a:t> </a:t>
            </a:r>
            <a:r>
              <a:rPr lang="fr-FR" sz="4400" dirty="0" err="1"/>
              <a:t>có</a:t>
            </a:r>
            <a:r>
              <a:rPr lang="fr-FR" sz="4400" dirty="0"/>
              <a:t> </a:t>
            </a:r>
            <a:r>
              <a:rPr lang="fr-FR" sz="4400" dirty="0" err="1"/>
              <a:t>cấu</a:t>
            </a:r>
            <a:r>
              <a:rPr lang="fr-FR" sz="4400" dirty="0"/>
              <a:t> </a:t>
            </a:r>
            <a:r>
              <a:rPr lang="fr-FR" sz="4400" dirty="0" err="1"/>
              <a:t>trúc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0886"/>
            <a:ext cx="90487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0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Mảng cũng có thể được hợp nhất bằng cách thực hiện nối mảng. Bất kỳ hai mảng nào cũng có thể được hợp nhất với ký tự </a:t>
            </a:r>
            <a:r>
              <a:rPr lang="vi-VN" dirty="0" smtClean="0"/>
              <a:t>“+”.</a:t>
            </a:r>
          </a:p>
          <a:p>
            <a:endParaRPr lang="vi-VN" dirty="0" smtClean="0"/>
          </a:p>
          <a:p>
            <a:r>
              <a:rPr lang="vi-VN" dirty="0" smtClean="0">
                <a:solidFill>
                  <a:srgbClr val="FF0000"/>
                </a:solidFill>
              </a:rPr>
              <a:t>Viết CT nhập 2 dãy số thực cho 2 mảng A, B</a:t>
            </a:r>
          </a:p>
          <a:p>
            <a:r>
              <a:rPr lang="vi-VN" dirty="0" smtClean="0">
                <a:solidFill>
                  <a:srgbClr val="FF0000"/>
                </a:solidFill>
              </a:rPr>
              <a:t>Nối 2 dãy số trên thành 1 dãy số C</a:t>
            </a:r>
          </a:p>
          <a:p>
            <a:r>
              <a:rPr lang="vi-VN" dirty="0" smtClean="0">
                <a:solidFill>
                  <a:srgbClr val="FF0000"/>
                </a:solidFill>
              </a:rPr>
              <a:t>In dãy số C=A+B</a:t>
            </a:r>
          </a:p>
          <a:p>
            <a:endParaRPr lang="vi-VN" dirty="0" smtClean="0"/>
          </a:p>
          <a:p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Viết chương trình chèn thêm 1 phần tử có giá trị là 50 vào vị trí thứ 5 của mảng </a:t>
            </a:r>
          </a:p>
          <a:p>
            <a:r>
              <a:rPr lang="en-US" dirty="0"/>
              <a:t>insert (i, x</a:t>
            </a:r>
            <a:r>
              <a:rPr lang="en-US" dirty="0" smtClean="0"/>
              <a:t>)</a:t>
            </a:r>
            <a:endParaRPr lang="vi-VN" dirty="0" smtClean="0"/>
          </a:p>
          <a:p>
            <a:endParaRPr lang="vi-VN" dirty="0"/>
          </a:p>
          <a:p>
            <a:r>
              <a:rPr lang="en-US" dirty="0"/>
              <a:t>import array as </a:t>
            </a:r>
            <a:r>
              <a:rPr lang="en-US" dirty="0" err="1" smtClean="0"/>
              <a:t>arr</a:t>
            </a:r>
            <a:endParaRPr lang="vi-VN" dirty="0" smtClean="0"/>
          </a:p>
          <a:p>
            <a:r>
              <a:rPr lang="en-US" dirty="0" smtClean="0"/>
              <a:t>number </a:t>
            </a:r>
            <a:r>
              <a:rPr lang="en-US" dirty="0"/>
              <a:t>= </a:t>
            </a:r>
            <a:r>
              <a:rPr lang="en-US" dirty="0" err="1"/>
              <a:t>arr.array</a:t>
            </a:r>
            <a:r>
              <a:rPr lang="en-US" dirty="0"/>
              <a:t>("i",[1,2,3]) </a:t>
            </a:r>
            <a:endParaRPr lang="vi-VN" dirty="0" smtClean="0"/>
          </a:p>
          <a:p>
            <a:r>
              <a:rPr lang="en-US" dirty="0" err="1" smtClean="0"/>
              <a:t>number.extend</a:t>
            </a:r>
            <a:r>
              <a:rPr lang="en-US" dirty="0"/>
              <a:t>([5,7,9,11,13,15]) </a:t>
            </a:r>
            <a:endParaRPr lang="vi-VN" dirty="0" smtClean="0"/>
          </a:p>
          <a:p>
            <a:r>
              <a:rPr lang="en-US" dirty="0" err="1" smtClean="0"/>
              <a:t>number.insert</a:t>
            </a:r>
            <a:r>
              <a:rPr lang="en-US" dirty="0" smtClean="0"/>
              <a:t>(</a:t>
            </a:r>
            <a:r>
              <a:rPr lang="vi-VN" dirty="0" smtClean="0"/>
              <a:t>4</a:t>
            </a:r>
            <a:r>
              <a:rPr lang="en-US" dirty="0" smtClean="0"/>
              <a:t>,50</a:t>
            </a:r>
            <a:r>
              <a:rPr lang="en-US" dirty="0"/>
              <a:t>) </a:t>
            </a:r>
            <a:endParaRPr lang="vi-VN" dirty="0" smtClean="0"/>
          </a:p>
          <a:p>
            <a:r>
              <a:rPr lang="en-US" dirty="0" smtClean="0"/>
              <a:t>print(number)</a:t>
            </a:r>
            <a:endParaRPr lang="vi-VN" dirty="0" smtClean="0"/>
          </a:p>
          <a:p>
            <a:r>
              <a:rPr lang="vi-VN" dirty="0"/>
              <a:t>Kết quả: </a:t>
            </a:r>
            <a:r>
              <a:rPr lang="en-US" dirty="0"/>
              <a:t>array('i',[1,2,3</a:t>
            </a:r>
            <a:r>
              <a:rPr lang="vi-VN" dirty="0" smtClean="0"/>
              <a:t>,5,50,7,9,11,13,15</a:t>
            </a:r>
            <a:r>
              <a:rPr lang="en-US" dirty="0"/>
              <a:t>])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4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Xoá bỏ các phần tử của một danh </a:t>
            </a:r>
            <a:r>
              <a:rPr lang="vi-VN" dirty="0" smtClean="0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Các </a:t>
            </a:r>
            <a:r>
              <a:rPr lang="vi-VN" dirty="0"/>
              <a:t>phần tử của mảng có thể được xóa bằng phương thức pop () hoặc remove (). </a:t>
            </a:r>
            <a:endParaRPr lang="vi-VN" dirty="0" smtClean="0"/>
          </a:p>
          <a:p>
            <a:r>
              <a:rPr lang="vi-VN" dirty="0" smtClean="0"/>
              <a:t>Sự </a:t>
            </a:r>
            <a:r>
              <a:rPr lang="vi-VN" dirty="0"/>
              <a:t>khác biệt giữa hai hàm này là hàm pop () trả về giá trị đã xóa </a:t>
            </a:r>
            <a:endParaRPr lang="vi-VN" dirty="0" smtClean="0"/>
          </a:p>
          <a:p>
            <a:r>
              <a:rPr lang="vi-VN" dirty="0" smtClean="0"/>
              <a:t>trong </a:t>
            </a:r>
            <a:r>
              <a:rPr lang="vi-VN" dirty="0"/>
              <a:t>khi hàm remove () thì không</a:t>
            </a:r>
            <a:r>
              <a:rPr lang="vi-VN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79103"/>
              </p:ext>
            </p:extLst>
          </p:nvPr>
        </p:nvGraphicFramePr>
        <p:xfrm>
          <a:off x="1371600" y="4495800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66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a=arr.array('d', [1.1, 2.2, 3.8, 3.1, 3.7, 1.2, 4.6])</a:t>
            </a:r>
            <a:endParaRPr lang="en-US" dirty="0"/>
          </a:p>
          <a:p>
            <a:r>
              <a:rPr lang="vi-VN" dirty="0"/>
              <a:t>print(a.pop())</a:t>
            </a:r>
            <a:endParaRPr lang="en-US" dirty="0"/>
          </a:p>
          <a:p>
            <a:r>
              <a:rPr lang="vi-VN" dirty="0"/>
              <a:t>print(a.pop(3))</a:t>
            </a:r>
            <a:endParaRPr lang="en-US" dirty="0"/>
          </a:p>
          <a:p>
            <a:r>
              <a:rPr lang="vi-VN" dirty="0"/>
              <a:t>Kết quả: </a:t>
            </a:r>
            <a:endParaRPr lang="vi-VN" dirty="0" smtClean="0"/>
          </a:p>
          <a:p>
            <a:r>
              <a:rPr lang="vi-VN" dirty="0" smtClean="0"/>
              <a:t>4.6 </a:t>
            </a:r>
          </a:p>
          <a:p>
            <a:r>
              <a:rPr lang="vi-VN" dirty="0" smtClean="0"/>
              <a:t>3.1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5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Viết CT xóa phần tử thứ 5 và in dữ liệu của phần tử vừa xóa ra màn hình</a:t>
            </a:r>
          </a:p>
          <a:p>
            <a:r>
              <a:rPr lang="en-US" dirty="0"/>
              <a:t>import array as </a:t>
            </a:r>
            <a:r>
              <a:rPr lang="en-US" dirty="0" err="1"/>
              <a:t>arr</a:t>
            </a:r>
            <a:r>
              <a:rPr lang="en-US" dirty="0"/>
              <a:t> b=</a:t>
            </a:r>
            <a:r>
              <a:rPr lang="en-US" dirty="0" err="1"/>
              <a:t>arr.array</a:t>
            </a:r>
            <a:r>
              <a:rPr lang="en-US" dirty="0"/>
              <a:t>("d",[3.6,7.8,5.9,5,4,2,4,7]) </a:t>
            </a:r>
            <a:endParaRPr lang="vi-VN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b.pop</a:t>
            </a:r>
            <a:r>
              <a:rPr lang="en-US" dirty="0" smtClean="0"/>
              <a:t>(4))</a:t>
            </a:r>
            <a:endParaRPr lang="vi-VN" dirty="0" smtClean="0"/>
          </a:p>
          <a:p>
            <a:r>
              <a:rPr lang="vi-VN" dirty="0" smtClean="0"/>
              <a:t>Kết quả: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4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Cắt một danh 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dirty="0"/>
              <a:t>Khi bạn muốn lấy một phạm vi giá trị cụ thể từ một mảng, bạn có thể cắt mảng để trả về giá trị tương tự. </a:t>
            </a:r>
            <a:endParaRPr lang="vi-VN" dirty="0" smtClean="0"/>
          </a:p>
          <a:p>
            <a:r>
              <a:rPr lang="vi-VN" dirty="0" smtClean="0"/>
              <a:t>Một </a:t>
            </a:r>
            <a:r>
              <a:rPr lang="vi-VN" dirty="0"/>
              <a:t>mảng có thể được cắt bằng cách sử dụng ký tự “:”. Kết quả trả về sẽ là một loạt các phần tử mà bạn đã chỉ định bởi các số chỉ mục.</a:t>
            </a:r>
          </a:p>
          <a:p>
            <a:r>
              <a:rPr lang="vi-VN" dirty="0"/>
              <a:t>Ví dụ:</a:t>
            </a:r>
          </a:p>
          <a:p>
            <a:r>
              <a:rPr lang="vi-VN" dirty="0"/>
              <a:t>a=arr.array('d',[1.1 , 2.1 ,3.1,2.6,7.8])</a:t>
            </a:r>
          </a:p>
          <a:p>
            <a:r>
              <a:rPr lang="vi-VN" dirty="0" smtClean="0"/>
              <a:t>print(a[2:6])</a:t>
            </a:r>
            <a:endParaRPr lang="vi-VN" dirty="0"/>
          </a:p>
          <a:p>
            <a:r>
              <a:rPr lang="vi-VN" dirty="0"/>
              <a:t>Kết quả: array(‘d’, [1.1, 2.1, 3.1])</a:t>
            </a:r>
          </a:p>
          <a:p>
            <a:r>
              <a:rPr lang="vi-VN" dirty="0"/>
              <a:t>Kết quả trả về là các phần tử ở vị trí thứ 1, 2, 3 trong mảng.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 về nhà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pt-BR" dirty="0"/>
              <a:t>1. </a:t>
            </a:r>
            <a:r>
              <a:rPr lang="en-US" dirty="0"/>
              <a:t>Cho</a:t>
            </a:r>
            <a:r>
              <a:rPr lang="pt-BR" dirty="0"/>
              <a:t> dãy số: 	3	7	4	5	17	2	6	</a:t>
            </a:r>
            <a:r>
              <a:rPr lang="pt-BR" dirty="0" smtClean="0"/>
              <a:t>9</a:t>
            </a:r>
            <a:endParaRPr lang="vi-VN" dirty="0" smtClean="0"/>
          </a:p>
          <a:p>
            <a:r>
              <a:rPr lang="vi-VN" dirty="0" smtClean="0"/>
              <a:t>Viết CT sắp xếp dãy số trên tăng dần</a:t>
            </a:r>
          </a:p>
          <a:p>
            <a:r>
              <a:rPr lang="vi-VN" strike="sngStrike" dirty="0" smtClean="0"/>
              <a:t>Bài 2: xem trước chương trình lập trình hướng đối tượng trong Python</a:t>
            </a:r>
          </a:p>
          <a:p>
            <a:r>
              <a:rPr lang="vi-VN" dirty="0" smtClean="0">
                <a:solidFill>
                  <a:srgbClr val="FF0000"/>
                </a:solidFill>
              </a:rPr>
              <a:t>Bài 3: Viết </a:t>
            </a:r>
            <a:r>
              <a:rPr lang="vi-VN" dirty="0">
                <a:solidFill>
                  <a:srgbClr val="FF0000"/>
                </a:solidFill>
              </a:rPr>
              <a:t>CT nhập 2 dãy số thực cho 2 mảng A, </a:t>
            </a:r>
            <a:r>
              <a:rPr lang="vi-VN" dirty="0" smtClean="0">
                <a:solidFill>
                  <a:srgbClr val="FF0000"/>
                </a:solidFill>
              </a:rPr>
              <a:t>B. Nối </a:t>
            </a:r>
            <a:r>
              <a:rPr lang="vi-VN" dirty="0">
                <a:solidFill>
                  <a:srgbClr val="FF0000"/>
                </a:solidFill>
              </a:rPr>
              <a:t>2 dãy số trên thành 1 dãy số </a:t>
            </a:r>
            <a:r>
              <a:rPr lang="vi-VN" dirty="0" smtClean="0">
                <a:solidFill>
                  <a:srgbClr val="FF0000"/>
                </a:solidFill>
              </a:rPr>
              <a:t>C. In </a:t>
            </a:r>
            <a:r>
              <a:rPr lang="vi-VN" dirty="0">
                <a:solidFill>
                  <a:srgbClr val="FF0000"/>
                </a:solidFill>
              </a:rPr>
              <a:t>dãy số C</a:t>
            </a:r>
          </a:p>
          <a:p>
            <a:r>
              <a:rPr lang="vi-VN" dirty="0" smtClean="0"/>
              <a:t>Bài 4: Viết CT nhập dãy số thực, tìm số x=2.1 có trong dãy không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75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import array as </a:t>
            </a:r>
            <a:r>
              <a:rPr lang="en-US" dirty="0" err="1"/>
              <a:t>arr</a:t>
            </a:r>
            <a:r>
              <a:rPr lang="en-US" dirty="0"/>
              <a:t> </a:t>
            </a:r>
          </a:p>
          <a:p>
            <a:r>
              <a:rPr lang="en-US" dirty="0" smtClean="0"/>
              <a:t>numbers</a:t>
            </a:r>
            <a:r>
              <a:rPr lang="vi-VN" dirty="0" smtClean="0"/>
              <a:t>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arr.array</a:t>
            </a:r>
            <a:r>
              <a:rPr lang="en-US" dirty="0" smtClean="0"/>
              <a:t>(‘</a:t>
            </a:r>
            <a:r>
              <a:rPr lang="vi-VN" dirty="0" smtClean="0"/>
              <a:t>d</a:t>
            </a:r>
            <a:r>
              <a:rPr lang="en-US" dirty="0" smtClean="0"/>
              <a:t>',[])</a:t>
            </a:r>
            <a:endParaRPr lang="en-US" dirty="0"/>
          </a:p>
          <a:p>
            <a:r>
              <a:rPr lang="en-US" dirty="0" smtClean="0"/>
              <a:t>print(numbers</a:t>
            </a:r>
            <a:r>
              <a:rPr lang="vi-VN" dirty="0" smtClean="0"/>
              <a:t>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for j in range(n):</a:t>
            </a:r>
          </a:p>
          <a:p>
            <a:r>
              <a:rPr lang="en-US" dirty="0"/>
              <a:t>#    t = </a:t>
            </a:r>
            <a:r>
              <a:rPr lang="en-US" dirty="0" err="1"/>
              <a:t>int</a:t>
            </a:r>
            <a:r>
              <a:rPr lang="en-US" dirty="0"/>
              <a:t>(input('</a:t>
            </a:r>
            <a:r>
              <a:rPr lang="en-US" dirty="0" err="1"/>
              <a:t>nhap</a:t>
            </a:r>
            <a:r>
              <a:rPr lang="en-US" dirty="0"/>
              <a:t> so </a:t>
            </a:r>
            <a:r>
              <a:rPr lang="en-US" dirty="0" err="1"/>
              <a:t>thu</a:t>
            </a:r>
            <a:r>
              <a:rPr lang="en-US" dirty="0"/>
              <a:t> %d: ' %(j+1)))</a:t>
            </a:r>
          </a:p>
          <a:p>
            <a:r>
              <a:rPr lang="en-US" dirty="0"/>
              <a:t>    </a:t>
            </a:r>
            <a:r>
              <a:rPr lang="en-US" dirty="0" smtClean="0"/>
              <a:t>numbers</a:t>
            </a:r>
            <a:r>
              <a:rPr lang="vi-VN" dirty="0" smtClean="0"/>
              <a:t>A</a:t>
            </a:r>
            <a:r>
              <a:rPr lang="en-US" dirty="0" smtClean="0"/>
              <a:t>.append(</a:t>
            </a:r>
            <a:r>
              <a:rPr lang="en-US" dirty="0" err="1" smtClean="0"/>
              <a:t>int</a:t>
            </a:r>
            <a:r>
              <a:rPr lang="en-US" dirty="0" smtClean="0"/>
              <a:t>(input</a:t>
            </a:r>
            <a:r>
              <a:rPr lang="en-US" dirty="0"/>
              <a:t>('</a:t>
            </a:r>
            <a:r>
              <a:rPr lang="en-US" dirty="0" err="1"/>
              <a:t>nhap</a:t>
            </a:r>
            <a:r>
              <a:rPr lang="en-US" dirty="0"/>
              <a:t> so </a:t>
            </a:r>
            <a:r>
              <a:rPr lang="en-US" dirty="0" err="1"/>
              <a:t>thu</a:t>
            </a:r>
            <a:r>
              <a:rPr lang="en-US" dirty="0"/>
              <a:t> %d: ' %(j+1))))</a:t>
            </a:r>
          </a:p>
          <a:p>
            <a:r>
              <a:rPr lang="en-US" dirty="0" smtClean="0"/>
              <a:t>print</a:t>
            </a:r>
            <a:r>
              <a:rPr lang="en-US" dirty="0"/>
              <a:t>("</a:t>
            </a:r>
            <a:r>
              <a:rPr lang="en-US" dirty="0" err="1"/>
              <a:t>Mảng</a:t>
            </a:r>
            <a:r>
              <a:rPr lang="en-US" dirty="0"/>
              <a:t> A:",numbersA) </a:t>
            </a:r>
            <a:endParaRPr lang="vi-VN" dirty="0" smtClean="0"/>
          </a:p>
          <a:p>
            <a:r>
              <a:rPr lang="en-US" dirty="0" smtClean="0"/>
              <a:t>flag </a:t>
            </a:r>
            <a:r>
              <a:rPr lang="en-US" dirty="0"/>
              <a:t>= False </a:t>
            </a:r>
            <a:endParaRPr lang="vi-VN" dirty="0" smtClean="0"/>
          </a:p>
          <a:p>
            <a:r>
              <a:rPr lang="en-US" dirty="0" smtClean="0"/>
              <a:t>print</a:t>
            </a:r>
            <a:r>
              <a:rPr lang="en-US" dirty="0"/>
              <a:t>('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2.1: ', end=' ') </a:t>
            </a:r>
            <a:endParaRPr lang="vi-VN" dirty="0" smtClean="0"/>
          </a:p>
          <a:p>
            <a:r>
              <a:rPr lang="en-US" dirty="0" smtClean="0"/>
              <a:t>for </a:t>
            </a:r>
            <a:r>
              <a:rPr lang="en-US" dirty="0"/>
              <a:t>i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numbersA</a:t>
            </a:r>
            <a:r>
              <a:rPr lang="en-US" dirty="0"/>
              <a:t>)): </a:t>
            </a:r>
            <a:endParaRPr lang="vi-VN" dirty="0" smtClean="0"/>
          </a:p>
          <a:p>
            <a:pPr lvl="1"/>
            <a:r>
              <a:rPr lang="en-US" dirty="0" smtClean="0"/>
              <a:t>if </a:t>
            </a:r>
            <a:r>
              <a:rPr lang="en-US" dirty="0" err="1"/>
              <a:t>numbersA</a:t>
            </a:r>
            <a:r>
              <a:rPr lang="en-US" dirty="0"/>
              <a:t>[i] == 2.1: </a:t>
            </a:r>
            <a:endParaRPr lang="vi-VN" dirty="0" smtClean="0"/>
          </a:p>
          <a:p>
            <a:pPr lvl="2"/>
            <a:r>
              <a:rPr lang="en-US" dirty="0" smtClean="0"/>
              <a:t>flag </a:t>
            </a:r>
            <a:r>
              <a:rPr lang="en-US" dirty="0"/>
              <a:t>= True </a:t>
            </a:r>
            <a:endParaRPr lang="vi-VN" dirty="0" smtClean="0"/>
          </a:p>
          <a:p>
            <a:pPr lvl="2"/>
            <a:r>
              <a:rPr lang="en-US" dirty="0" smtClean="0"/>
              <a:t>print</a:t>
            </a:r>
            <a:r>
              <a:rPr lang="en-US" dirty="0"/>
              <a:t>("Ở vi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",i, end=' ') </a:t>
            </a:r>
            <a:endParaRPr lang="vi-VN" dirty="0" smtClean="0"/>
          </a:p>
          <a:p>
            <a:r>
              <a:rPr lang="en-US" dirty="0" smtClean="0"/>
              <a:t>If </a:t>
            </a:r>
            <a:r>
              <a:rPr lang="en-US" dirty="0"/>
              <a:t>flag == False: </a:t>
            </a:r>
            <a:endParaRPr lang="vi-VN" dirty="0" smtClean="0"/>
          </a:p>
          <a:p>
            <a:pPr lvl="1"/>
            <a:r>
              <a:rPr lang="en-US" dirty="0" smtClean="0"/>
              <a:t>print</a:t>
            </a:r>
            <a:r>
              <a:rPr lang="en-US" dirty="0"/>
              <a:t>('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2.1') </a:t>
            </a:r>
          </a:p>
        </p:txBody>
      </p:sp>
    </p:spTree>
    <p:extLst>
      <p:ext uri="{BB962C8B-B14F-4D97-AF65-F5344CB8AC3E}">
        <p14:creationId xmlns:p14="http://schemas.microsoft.com/office/powerpoint/2010/main" val="215916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Bài 5: nhập dãy số nguyên, </a:t>
            </a:r>
          </a:p>
          <a:p>
            <a:r>
              <a:rPr lang="vi-VN" dirty="0" smtClean="0"/>
              <a:t>1. xóa phần tử thứ 3 trong dãy và in giá trị phần tử vừa xóa ra màn hình : pop()</a:t>
            </a:r>
          </a:p>
          <a:p>
            <a:r>
              <a:rPr lang="vi-VN" dirty="0" smtClean="0"/>
              <a:t>2. tìm phần tử có giá trị bằng 5 và xóa : remove()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array as </a:t>
            </a:r>
            <a:r>
              <a:rPr lang="en-US" dirty="0" err="1"/>
              <a:t>arr</a:t>
            </a:r>
            <a:r>
              <a:rPr lang="en-US" dirty="0"/>
              <a:t> </a:t>
            </a:r>
          </a:p>
          <a:p>
            <a:r>
              <a:rPr lang="en-US" dirty="0"/>
              <a:t>numbers</a:t>
            </a:r>
            <a:r>
              <a:rPr lang="vi-VN" dirty="0"/>
              <a:t>A</a:t>
            </a:r>
            <a:r>
              <a:rPr lang="en-US" dirty="0"/>
              <a:t> = </a:t>
            </a:r>
            <a:r>
              <a:rPr lang="en-US" dirty="0" err="1"/>
              <a:t>arr.array</a:t>
            </a:r>
            <a:r>
              <a:rPr lang="en-US" dirty="0" smtClean="0"/>
              <a:t>(‘</a:t>
            </a:r>
            <a:r>
              <a:rPr lang="vi-VN" dirty="0" smtClean="0"/>
              <a:t>i</a:t>
            </a:r>
            <a:r>
              <a:rPr lang="en-US" dirty="0" smtClean="0"/>
              <a:t>',[])</a:t>
            </a:r>
            <a:endParaRPr lang="en-US" dirty="0"/>
          </a:p>
          <a:p>
            <a:r>
              <a:rPr lang="en-US" dirty="0"/>
              <a:t>print(numbers</a:t>
            </a:r>
            <a:r>
              <a:rPr lang="vi-VN" dirty="0"/>
              <a:t>A</a:t>
            </a:r>
            <a:r>
              <a:rPr lang="en-US" dirty="0"/>
              <a:t>)</a:t>
            </a:r>
          </a:p>
          <a:p>
            <a:r>
              <a:rPr lang="en-US" dirty="0"/>
              <a:t>for j in range(n):</a:t>
            </a:r>
          </a:p>
          <a:p>
            <a:pPr lvl="1"/>
            <a:r>
              <a:rPr lang="en-US" dirty="0" smtClean="0"/>
              <a:t>numbers</a:t>
            </a:r>
            <a:r>
              <a:rPr lang="vi-VN" dirty="0"/>
              <a:t>A</a:t>
            </a:r>
            <a:r>
              <a:rPr lang="en-US" dirty="0"/>
              <a:t>.append(</a:t>
            </a:r>
            <a:r>
              <a:rPr lang="en-US" dirty="0" err="1"/>
              <a:t>int</a:t>
            </a:r>
            <a:r>
              <a:rPr lang="en-US" dirty="0"/>
              <a:t>(input('</a:t>
            </a:r>
            <a:r>
              <a:rPr lang="en-US" dirty="0" err="1"/>
              <a:t>nhap</a:t>
            </a:r>
            <a:r>
              <a:rPr lang="en-US" dirty="0"/>
              <a:t> so </a:t>
            </a:r>
            <a:r>
              <a:rPr lang="en-US" dirty="0" err="1"/>
              <a:t>thu</a:t>
            </a:r>
            <a:r>
              <a:rPr lang="en-US" dirty="0"/>
              <a:t> %d: ' %(j+1))))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2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Mảng</a:t>
            </a:r>
            <a:endParaRPr lang="en-US" b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524000"/>
            <a:ext cx="8120062" cy="4800600"/>
          </a:xfrm>
        </p:spPr>
        <p:txBody>
          <a:bodyPr>
            <a:normAutofit/>
          </a:bodyPr>
          <a:lstStyle/>
          <a:p>
            <a:r>
              <a:rPr lang="vi-VN" sz="2800" b="1" dirty="0" smtClean="0"/>
              <a:t>Khái niệm mảng: </a:t>
            </a:r>
          </a:p>
          <a:p>
            <a:pPr lvl="1"/>
            <a:r>
              <a:rPr lang="vi-VN" sz="2800" dirty="0" smtClean="0"/>
              <a:t>Mảng </a:t>
            </a:r>
            <a:r>
              <a:rPr lang="vi-VN" sz="2800" dirty="0"/>
              <a:t>là một tập hợp có thứ tự, bao gồm một số xác định n phần tử (n được gọi là độ dài hay kích thước của mảng). </a:t>
            </a:r>
            <a:endParaRPr lang="vi-VN" sz="2800" dirty="0" smtClean="0"/>
          </a:p>
          <a:p>
            <a:pPr lvl="1"/>
            <a:r>
              <a:rPr lang="vi-VN" sz="2800" dirty="0"/>
              <a:t>Các giá trị của phần tử mảng đều cùng một kiểu dữ </a:t>
            </a:r>
            <a:r>
              <a:rPr lang="vi-VN" sz="2800" dirty="0" smtClean="0"/>
              <a:t>liệu.</a:t>
            </a:r>
            <a:endParaRPr lang="vi-VN" sz="2800" dirty="0"/>
          </a:p>
          <a:p>
            <a:pPr lvl="1"/>
            <a:r>
              <a:rPr lang="vi-VN" sz="2800" dirty="0" smtClean="0"/>
              <a:t>Được lưu trữ kế tiếp nhau , được truy cập thông qua một chỉ số (chỉ số thể </a:t>
            </a:r>
            <a:r>
              <a:rPr lang="vi-VN" sz="2800" dirty="0"/>
              <a:t>hiện thứ tự của phần tử đó trong </a:t>
            </a:r>
            <a:r>
              <a:rPr lang="vi-VN" sz="2800" dirty="0" smtClean="0"/>
              <a:t>mảng). 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1557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</a:t>
            </a:r>
            <a:r>
              <a:rPr lang="en-US" dirty="0" err="1"/>
              <a:t>array.array</a:t>
            </a:r>
            <a:r>
              <a:rPr lang="en-US" dirty="0"/>
              <a:t>('i', []) </a:t>
            </a:r>
            <a:endParaRPr lang="vi-VN" dirty="0" smtClean="0"/>
          </a:p>
          <a:p>
            <a:r>
              <a:rPr lang="en-US" dirty="0" err="1" smtClean="0"/>
              <a:t>sophantu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(input('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: ')) </a:t>
            </a:r>
            <a:endParaRPr lang="vi-VN" dirty="0" smtClean="0"/>
          </a:p>
          <a:p>
            <a:r>
              <a:rPr lang="en-US" dirty="0" smtClean="0"/>
              <a:t>print</a:t>
            </a:r>
            <a:r>
              <a:rPr lang="en-US" dirty="0"/>
              <a:t>('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') </a:t>
            </a:r>
            <a:endParaRPr lang="vi-VN" dirty="0" smtClean="0"/>
          </a:p>
          <a:p>
            <a:r>
              <a:rPr lang="en-US" dirty="0" smtClean="0"/>
              <a:t>for </a:t>
            </a:r>
            <a:r>
              <a:rPr lang="en-US" dirty="0"/>
              <a:t>i in range(</a:t>
            </a:r>
            <a:r>
              <a:rPr lang="en-US" dirty="0" err="1"/>
              <a:t>sophantu</a:t>
            </a:r>
            <a:r>
              <a:rPr lang="en-US" dirty="0"/>
              <a:t>): </a:t>
            </a:r>
            <a:endParaRPr lang="vi-VN" dirty="0" smtClean="0"/>
          </a:p>
          <a:p>
            <a:pPr lvl="1"/>
            <a:r>
              <a:rPr lang="en-US" dirty="0" smtClean="0"/>
              <a:t>n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(input('')) </a:t>
            </a:r>
            <a:endParaRPr lang="vi-VN" dirty="0" smtClean="0"/>
          </a:p>
          <a:p>
            <a:pPr lvl="1"/>
            <a:r>
              <a:rPr lang="en-US" dirty="0" err="1" smtClean="0"/>
              <a:t>A.append</a:t>
            </a:r>
            <a:r>
              <a:rPr lang="en-US" dirty="0" smtClean="0"/>
              <a:t>(n</a:t>
            </a:r>
            <a:r>
              <a:rPr lang="en-US" dirty="0"/>
              <a:t>) </a:t>
            </a:r>
            <a:endParaRPr lang="vi-VN" dirty="0" smtClean="0"/>
          </a:p>
          <a:p>
            <a:r>
              <a:rPr lang="en-US" dirty="0" err="1" smtClean="0"/>
              <a:t>sobixoa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A.pop</a:t>
            </a:r>
            <a:r>
              <a:rPr lang="en-US" dirty="0"/>
              <a:t>(2) </a:t>
            </a:r>
            <a:endParaRPr lang="vi-VN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sobixoa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39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01000" cy="1295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-</a:t>
            </a:r>
            <a:r>
              <a:rPr lang="en-US" sz="2200" dirty="0" err="1" smtClean="0">
                <a:solidFill>
                  <a:srgbClr val="FF0000"/>
                </a:solidFill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dãy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số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nguyên</a:t>
            </a:r>
            <a:r>
              <a:rPr lang="en-US" sz="2200" dirty="0" smtClean="0">
                <a:solidFill>
                  <a:srgbClr val="FF0000"/>
                </a:solidFill>
              </a:rPr>
              <a:t/>
            </a:r>
            <a:br>
              <a:rPr lang="en-US" sz="2200" dirty="0" smtClean="0">
                <a:solidFill>
                  <a:srgbClr val="FF0000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-</a:t>
            </a:r>
            <a:r>
              <a:rPr lang="en-US" sz="2200" dirty="0" err="1" smtClean="0">
                <a:solidFill>
                  <a:srgbClr val="FF0000"/>
                </a:solidFill>
              </a:rPr>
              <a:t>Sắp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xếp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dãy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tăng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dần</a:t>
            </a:r>
            <a:r>
              <a:rPr lang="en-US" sz="2200" dirty="0" smtClean="0">
                <a:solidFill>
                  <a:srgbClr val="FF0000"/>
                </a:solidFill>
              </a:rPr>
              <a:t/>
            </a:r>
            <a:br>
              <a:rPr lang="en-US" sz="2200" dirty="0" smtClean="0">
                <a:solidFill>
                  <a:srgbClr val="FF0000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- </a:t>
            </a:r>
            <a:r>
              <a:rPr lang="vi-VN" sz="2200" dirty="0">
                <a:solidFill>
                  <a:srgbClr val="FF0000"/>
                </a:solidFill>
              </a:rPr>
              <a:t>Kiểm tra số lần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xuất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hiện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của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các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phần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tử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trong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dãy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1800" dirty="0"/>
              <a:t>import array as arr</a:t>
            </a:r>
          </a:p>
          <a:p>
            <a:r>
              <a:rPr lang="vi-VN" sz="1800" dirty="0"/>
              <a:t>numbers= arr.array('i',[])</a:t>
            </a:r>
          </a:p>
          <a:p>
            <a:r>
              <a:rPr lang="vi-VN" sz="1800" dirty="0"/>
              <a:t>kiTu=arr.array('i',[])</a:t>
            </a:r>
          </a:p>
          <a:p>
            <a:r>
              <a:rPr lang="vi-VN" sz="1800" dirty="0"/>
              <a:t>print(numbers)</a:t>
            </a:r>
          </a:p>
          <a:p>
            <a:r>
              <a:rPr lang="vi-VN" sz="1800" dirty="0"/>
              <a:t>dem=0</a:t>
            </a:r>
          </a:p>
          <a:p>
            <a:r>
              <a:rPr lang="vi-VN" sz="1800" dirty="0"/>
              <a:t>n=int(input("Nhập n"))</a:t>
            </a:r>
          </a:p>
          <a:p>
            <a:r>
              <a:rPr lang="vi-VN" sz="1800" dirty="0"/>
              <a:t>for j in range (n):</a:t>
            </a:r>
          </a:p>
          <a:p>
            <a:r>
              <a:rPr lang="vi-VN" sz="1800" dirty="0"/>
              <a:t>  #  t=int(input("Nhập số thứ %d:" %(j+1)))</a:t>
            </a:r>
          </a:p>
          <a:p>
            <a:r>
              <a:rPr lang="vi-VN" sz="1800" dirty="0"/>
              <a:t>    numbers.append(int(input("Nhập số thứ %d:" %(j+1))))</a:t>
            </a:r>
          </a:p>
          <a:p>
            <a:r>
              <a:rPr lang="vi-VN" sz="1800" dirty="0"/>
              <a:t>print(numbers</a:t>
            </a:r>
            <a:r>
              <a:rPr lang="vi-VN" sz="1800" dirty="0" smtClean="0"/>
              <a:t>)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359027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1800" dirty="0" smtClean="0"/>
              <a:t>#</a:t>
            </a:r>
            <a:r>
              <a:rPr lang="vi-VN" sz="1800" dirty="0"/>
              <a:t>Sắp xếp </a:t>
            </a:r>
            <a:r>
              <a:rPr lang="vi-VN" sz="1800" dirty="0" smtClean="0"/>
              <a:t>dãy</a:t>
            </a:r>
            <a:r>
              <a:rPr lang="en-US" sz="1800" dirty="0" smtClean="0"/>
              <a:t> </a:t>
            </a:r>
            <a:r>
              <a:rPr lang="en-US" sz="1800" dirty="0" err="1" smtClean="0"/>
              <a:t>tăng</a:t>
            </a:r>
            <a:r>
              <a:rPr lang="en-US" sz="1800" dirty="0" smtClean="0"/>
              <a:t> </a:t>
            </a:r>
            <a:r>
              <a:rPr lang="en-US" sz="1800" dirty="0" err="1" smtClean="0"/>
              <a:t>dần</a:t>
            </a:r>
            <a:r>
              <a:rPr lang="vi-VN" sz="1800" dirty="0" smtClean="0"/>
              <a:t>:</a:t>
            </a:r>
            <a:endParaRPr lang="vi-VN" sz="1800" dirty="0"/>
          </a:p>
          <a:p>
            <a:r>
              <a:rPr lang="vi-VN" sz="1800" dirty="0"/>
              <a:t>for i in range (n):</a:t>
            </a:r>
          </a:p>
          <a:p>
            <a:r>
              <a:rPr lang="vi-VN" sz="1800" dirty="0"/>
              <a:t>    for j in range (i+1,n):</a:t>
            </a:r>
          </a:p>
          <a:p>
            <a:r>
              <a:rPr lang="vi-VN" sz="1800" dirty="0"/>
              <a:t>        if numbers [i]&gt; numbers[j]:</a:t>
            </a:r>
          </a:p>
          <a:p>
            <a:r>
              <a:rPr lang="vi-VN" sz="1800" dirty="0"/>
              <a:t>            m=numbers [j]</a:t>
            </a:r>
          </a:p>
          <a:p>
            <a:r>
              <a:rPr lang="vi-VN" sz="1800" dirty="0"/>
              <a:t>            numbers[j]=numbers[i]</a:t>
            </a:r>
          </a:p>
          <a:p>
            <a:r>
              <a:rPr lang="vi-VN" sz="1800" dirty="0"/>
              <a:t>            numbers[i]=m</a:t>
            </a:r>
          </a:p>
          <a:p>
            <a:r>
              <a:rPr lang="vi-VN" sz="1800" dirty="0"/>
              <a:t>print("Dãy đã sắp xếp: ",numbers</a:t>
            </a:r>
            <a:r>
              <a:rPr lang="vi-VN" sz="1800" dirty="0" smtClean="0"/>
              <a:t>)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2359480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1800" dirty="0" smtClean="0"/>
              <a:t>#</a:t>
            </a:r>
            <a:r>
              <a:rPr lang="vi-VN" sz="1800" dirty="0"/>
              <a:t>Kiểm tra số </a:t>
            </a:r>
            <a:r>
              <a:rPr lang="vi-VN" sz="1800" dirty="0" smtClean="0"/>
              <a:t>lần</a:t>
            </a:r>
            <a:r>
              <a:rPr lang="en-US" sz="1800" dirty="0" smtClean="0"/>
              <a:t> </a:t>
            </a:r>
            <a:r>
              <a:rPr lang="en-US" sz="1800" dirty="0" err="1" smtClean="0"/>
              <a:t>xuất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phần</a:t>
            </a:r>
            <a:r>
              <a:rPr lang="en-US" sz="1800" dirty="0" smtClean="0"/>
              <a:t> </a:t>
            </a:r>
            <a:r>
              <a:rPr lang="en-US" sz="1800" dirty="0" err="1" smtClean="0"/>
              <a:t>tử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dãy</a:t>
            </a:r>
            <a:r>
              <a:rPr lang="vi-VN" sz="1800" dirty="0" smtClean="0"/>
              <a:t>:</a:t>
            </a:r>
            <a:endParaRPr lang="vi-VN" sz="1800" dirty="0"/>
          </a:p>
          <a:p>
            <a:r>
              <a:rPr lang="vi-VN" sz="1800" dirty="0"/>
              <a:t>for i in range (len(numbers</a:t>
            </a:r>
            <a:r>
              <a:rPr lang="vi-VN" sz="1800" dirty="0" smtClean="0"/>
              <a:t>)):</a:t>
            </a:r>
            <a:r>
              <a:rPr lang="en-US" sz="1800" dirty="0" smtClean="0"/>
              <a:t> #</a:t>
            </a:r>
            <a:r>
              <a:rPr lang="en-US" sz="1800" dirty="0" err="1" smtClean="0"/>
              <a:t>tạo</a:t>
            </a:r>
            <a:r>
              <a:rPr lang="en-US" sz="1800" dirty="0" smtClean="0"/>
              <a:t> </a:t>
            </a:r>
            <a:r>
              <a:rPr lang="en-US" sz="1800" dirty="0" err="1" smtClean="0"/>
              <a:t>mảng</a:t>
            </a:r>
            <a:r>
              <a:rPr lang="en-US" sz="1800" dirty="0" smtClean="0"/>
              <a:t> </a:t>
            </a:r>
            <a:r>
              <a:rPr lang="en-US" sz="1800" dirty="0" err="1" smtClean="0"/>
              <a:t>kiTu</a:t>
            </a:r>
            <a:endParaRPr lang="vi-VN" sz="1800" dirty="0"/>
          </a:p>
          <a:p>
            <a:r>
              <a:rPr lang="vi-VN" sz="1800" dirty="0"/>
              <a:t>    if numbers[i] not in kiTu:</a:t>
            </a:r>
          </a:p>
          <a:p>
            <a:r>
              <a:rPr lang="vi-VN" sz="1800" dirty="0"/>
              <a:t>        kiTu.append(numbers[i])</a:t>
            </a:r>
          </a:p>
          <a:p>
            <a:r>
              <a:rPr lang="vi-VN" sz="1800" dirty="0"/>
              <a:t>print("Số lần xuất hiện: ")</a:t>
            </a:r>
          </a:p>
          <a:p>
            <a:r>
              <a:rPr lang="vi-VN" sz="1800" dirty="0"/>
              <a:t>for i in kiTu</a:t>
            </a:r>
            <a:r>
              <a:rPr lang="vi-VN" sz="1800" dirty="0" smtClean="0"/>
              <a:t>:</a:t>
            </a:r>
            <a:r>
              <a:rPr lang="en-US" sz="1800" dirty="0" smtClean="0"/>
              <a:t> #</a:t>
            </a:r>
            <a:endParaRPr lang="vi-VN" sz="1800" dirty="0"/>
          </a:p>
          <a:p>
            <a:r>
              <a:rPr lang="vi-VN" sz="1800" dirty="0"/>
              <a:t>    for j in range (n):</a:t>
            </a:r>
          </a:p>
          <a:p>
            <a:r>
              <a:rPr lang="vi-VN" sz="1800" dirty="0"/>
              <a:t>        if numbers[j]==i:</a:t>
            </a:r>
          </a:p>
          <a:p>
            <a:r>
              <a:rPr lang="vi-VN" sz="1800" dirty="0"/>
              <a:t>            dem=dem+1</a:t>
            </a:r>
          </a:p>
          <a:p>
            <a:r>
              <a:rPr lang="vi-VN" sz="1800" dirty="0"/>
              <a:t>    print("(",i,",",dem,end=")")</a:t>
            </a:r>
          </a:p>
          <a:p>
            <a:r>
              <a:rPr lang="vi-VN" sz="1800" dirty="0"/>
              <a:t>    dem=0</a:t>
            </a:r>
          </a:p>
        </p:txBody>
      </p:sp>
    </p:spTree>
    <p:extLst>
      <p:ext uri="{BB962C8B-B14F-4D97-AF65-F5344CB8AC3E}">
        <p14:creationId xmlns:p14="http://schemas.microsoft.com/office/powerpoint/2010/main" val="214108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Mảng</a:t>
            </a:r>
            <a:endParaRPr lang="en-US" b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524000"/>
            <a:ext cx="8120062" cy="4800600"/>
          </a:xfrm>
        </p:spPr>
        <p:txBody>
          <a:bodyPr>
            <a:normAutofit/>
          </a:bodyPr>
          <a:lstStyle/>
          <a:p>
            <a:r>
              <a:rPr lang="vi-VN" sz="2800" b="1" dirty="0" smtClean="0"/>
              <a:t>Cấu trúc lưu trữ mảng</a:t>
            </a:r>
          </a:p>
          <a:p>
            <a:pPr lvl="1"/>
            <a:r>
              <a:rPr lang="pt-BR" sz="2800" dirty="0"/>
              <a:t>Thông thường mảng được lưu trữ trong máy dưới dạng môt vecter </a:t>
            </a:r>
            <a:r>
              <a:rPr lang="pt-BR" sz="2800" i="1" dirty="0"/>
              <a:t> </a:t>
            </a:r>
            <a:r>
              <a:rPr lang="pt-BR" sz="2800" dirty="0"/>
              <a:t>lưu trữ</a:t>
            </a:r>
            <a:r>
              <a:rPr lang="pt-BR" sz="2800" i="1" dirty="0"/>
              <a:t>.</a:t>
            </a:r>
            <a:r>
              <a:rPr lang="pt-BR" sz="2800" dirty="0"/>
              <a:t> Đó là một dãy các từ máy kế tiếp nhau.</a:t>
            </a:r>
            <a:endParaRPr lang="en-US" sz="2800" dirty="0"/>
          </a:p>
          <a:p>
            <a:endParaRPr lang="vi-VN" sz="2800" dirty="0" smtClean="0"/>
          </a:p>
          <a:p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559175"/>
            <a:ext cx="7267575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53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vi-VN" b="1" dirty="0" smtClean="0"/>
              <a:t>Khai báo mảng</a:t>
            </a:r>
            <a:endParaRPr lang="en-US" b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00200"/>
            <a:ext cx="8120062" cy="4724400"/>
          </a:xfrm>
        </p:spPr>
        <p:txBody>
          <a:bodyPr>
            <a:normAutofit/>
          </a:bodyPr>
          <a:lstStyle/>
          <a:p>
            <a:r>
              <a:rPr lang="vi-VN" sz="2800" b="1" dirty="0"/>
              <a:t>Mảng trong ngôn </a:t>
            </a:r>
            <a:r>
              <a:rPr lang="pt-BR" sz="2800" b="1" dirty="0"/>
              <a:t>ngữ</a:t>
            </a:r>
            <a:r>
              <a:rPr lang="vi-VN" sz="2800" b="1" dirty="0"/>
              <a:t> </a:t>
            </a:r>
            <a:r>
              <a:rPr lang="vi-VN" sz="2800" b="1" dirty="0" smtClean="0"/>
              <a:t>Python </a:t>
            </a:r>
            <a:r>
              <a:rPr lang="vi-VN" sz="2800" b="1" dirty="0"/>
              <a:t>được khai báo như sau:</a:t>
            </a:r>
            <a:endParaRPr lang="en-US" sz="2800" dirty="0"/>
          </a:p>
          <a:p>
            <a:r>
              <a:rPr lang="en-US" sz="2800" b="1" dirty="0" err="1"/>
              <a:t>Khai</a:t>
            </a:r>
            <a:r>
              <a:rPr lang="en-US" sz="2800" b="1" dirty="0"/>
              <a:t> </a:t>
            </a:r>
            <a:r>
              <a:rPr lang="en-US" sz="2800" b="1" dirty="0" err="1" smtClean="0"/>
              <a:t>báo</a:t>
            </a:r>
            <a:r>
              <a:rPr lang="vi-VN" sz="2800" b="1" dirty="0" smtClean="0"/>
              <a:t> mảng 1 chiều</a:t>
            </a:r>
            <a:r>
              <a:rPr lang="en-US" sz="2800" b="1" dirty="0" smtClean="0"/>
              <a:t>: </a:t>
            </a:r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FF0000"/>
                </a:solidFill>
              </a:rPr>
              <a:t>           import </a:t>
            </a:r>
            <a:r>
              <a:rPr lang="en-US" sz="2800" b="1" i="1" dirty="0">
                <a:solidFill>
                  <a:srgbClr val="FF0000"/>
                </a:solidFill>
              </a:rPr>
              <a:t>array as </a:t>
            </a:r>
            <a:r>
              <a:rPr lang="en-US" sz="2800" b="1" i="1" dirty="0" err="1">
                <a:solidFill>
                  <a:srgbClr val="FF0000"/>
                </a:solidFill>
              </a:rPr>
              <a:t>arr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endParaRPr lang="en-US" sz="2800" i="1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vi-VN" sz="2800" dirty="0" smtClean="0"/>
              <a:t>a=arr.array(data </a:t>
            </a:r>
            <a:r>
              <a:rPr lang="vi-VN" sz="2800" dirty="0"/>
              <a:t>type,value list)</a:t>
            </a:r>
          </a:p>
          <a:p>
            <a:pPr marL="365760" lvl="1" indent="0">
              <a:buNone/>
            </a:pPr>
            <a:r>
              <a:rPr lang="vi-VN" sz="2800" dirty="0" smtClean="0"/>
              <a:t>Hoặc : a=array(data </a:t>
            </a:r>
            <a:r>
              <a:rPr lang="vi-VN" sz="2800" dirty="0"/>
              <a:t>type,value list)</a:t>
            </a:r>
          </a:p>
          <a:p>
            <a:pPr marL="365760" lvl="1" indent="0">
              <a:buNone/>
            </a:pPr>
            <a:r>
              <a:rPr lang="vi-VN" sz="2800" dirty="0"/>
              <a:t>Ví dụ: a=arr.array( ‘d’ , [1.1 , 2.1 ,3.1] )</a:t>
            </a:r>
          </a:p>
          <a:p>
            <a:pPr marL="365760" lvl="1" indent="0">
              <a:buNone/>
            </a:pPr>
            <a:r>
              <a:rPr lang="vi-VN" sz="2800" dirty="0"/>
              <a:t>Ở đây, tham số đầu tiên là ‘d’, một kiểu dữ liệu float và các giá trị được chỉ định làm tham số tiếp theo.</a:t>
            </a:r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416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vi-VN" b="1" dirty="0" smtClean="0"/>
              <a:t>Truy xuất mảng</a:t>
            </a:r>
            <a:endParaRPr lang="en-US" b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01000" cy="4038600"/>
          </a:xfrm>
        </p:spPr>
        <p:txBody>
          <a:bodyPr/>
          <a:lstStyle/>
          <a:p>
            <a:r>
              <a:rPr lang="vi-VN" dirty="0" smtClean="0"/>
              <a:t>Cú pháp truy cập phần tử mảng trong Python:</a:t>
            </a:r>
          </a:p>
          <a:p>
            <a:pPr lvl="1"/>
            <a:r>
              <a:rPr lang="en-US" b="1" dirty="0" err="1" smtClean="0"/>
              <a:t>Tên_Mảng</a:t>
            </a:r>
            <a:r>
              <a:rPr lang="en-US" b="1" dirty="0" smtClean="0"/>
              <a:t>[</a:t>
            </a:r>
            <a:r>
              <a:rPr lang="en-US" b="1" dirty="0" err="1" smtClean="0"/>
              <a:t>Chỉ_Số</a:t>
            </a:r>
            <a:r>
              <a:rPr lang="en-US" b="1" dirty="0"/>
              <a:t>]; </a:t>
            </a:r>
            <a:endParaRPr lang="vi-VN" b="1" dirty="0" smtClean="0"/>
          </a:p>
          <a:p>
            <a:pPr lvl="1"/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/>
              <a:t>dụ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cập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  <a:r>
              <a:rPr lang="en-US" b="1" dirty="0" err="1"/>
              <a:t>tên</a:t>
            </a:r>
            <a:r>
              <a:rPr lang="en-US" b="1" dirty="0"/>
              <a:t> </a:t>
            </a:r>
            <a:r>
              <a:rPr lang="vi-VN" b="1" dirty="0" smtClean="0"/>
              <a:t>A:</a:t>
            </a:r>
          </a:p>
          <a:p>
            <a:pPr marL="393192" lvl="1" indent="0">
              <a:buNone/>
            </a:pPr>
            <a:r>
              <a:rPr lang="vi-VN" dirty="0" smtClean="0"/>
              <a:t>a=arr.array</a:t>
            </a:r>
            <a:r>
              <a:rPr lang="vi-VN" dirty="0"/>
              <a:t>( 'd', [1.1 , 2.1 ,3.1] )</a:t>
            </a:r>
          </a:p>
          <a:p>
            <a:pPr marL="393192" lvl="1" indent="0">
              <a:buNone/>
            </a:pPr>
            <a:r>
              <a:rPr lang="vi-VN" dirty="0"/>
              <a:t>a[1]</a:t>
            </a:r>
          </a:p>
          <a:p>
            <a:pPr marL="393192" lvl="1" indent="0">
              <a:buNone/>
            </a:pPr>
            <a:r>
              <a:rPr lang="vi-VN" dirty="0"/>
              <a:t>Kết quả trả về là giá trị nằm ở vị trí thứ hai trong mảng: </a:t>
            </a:r>
            <a:endParaRPr lang="vi-VN" dirty="0" smtClean="0"/>
          </a:p>
          <a:p>
            <a:pPr marL="393192" lvl="1" indent="0">
              <a:buNone/>
            </a:pPr>
            <a:r>
              <a:rPr lang="vi-VN" dirty="0" smtClean="0"/>
              <a:t>2.1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47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vi-VN" sz="4400" b="1" dirty="0" smtClean="0"/>
              <a:t>Truy xuất mảng</a:t>
            </a:r>
            <a:endParaRPr lang="en-US" sz="4400" b="1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vi-VN" dirty="0" smtClean="0"/>
              <a:t>Nhập dữ liệu mảng:</a:t>
            </a:r>
            <a:endParaRPr lang="en-US" dirty="0" err="1" smtClean="0"/>
          </a:p>
          <a:p>
            <a:pPr lvl="1">
              <a:buNone/>
            </a:pPr>
            <a:r>
              <a:rPr lang="en-US" b="1" dirty="0"/>
              <a:t>for j in range(n):</a:t>
            </a:r>
          </a:p>
          <a:p>
            <a:pPr lvl="1">
              <a:buNone/>
            </a:pPr>
            <a:r>
              <a:rPr lang="vi-VN" b="1" dirty="0" smtClean="0"/>
              <a:t> </a:t>
            </a:r>
            <a:r>
              <a:rPr lang="en-US" b="1" dirty="0" smtClean="0"/>
              <a:t>    </a:t>
            </a:r>
            <a:r>
              <a:rPr lang="vi-VN" b="1" dirty="0" smtClean="0"/>
              <a:t>Nhập dữ liệu cho phần tử thứ J</a:t>
            </a:r>
            <a:endParaRPr lang="en-US" b="1" dirty="0"/>
          </a:p>
          <a:p>
            <a:pPr lvl="1">
              <a:buNone/>
            </a:pPr>
            <a:r>
              <a:rPr lang="vi-VN" b="1" dirty="0" smtClean="0">
                <a:solidFill>
                  <a:srgbClr val="C00000"/>
                </a:solidFill>
              </a:rPr>
              <a:t>Ví dụ: Viết chương trình nhập dãy số nguyên</a:t>
            </a:r>
          </a:p>
          <a:p>
            <a:pPr lvl="1">
              <a:buNone/>
            </a:pPr>
            <a:r>
              <a:rPr lang="en-US" dirty="0"/>
              <a:t>import array as </a:t>
            </a:r>
            <a:r>
              <a:rPr lang="en-US" dirty="0" err="1"/>
              <a:t>arr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numbers = </a:t>
            </a:r>
            <a:r>
              <a:rPr lang="en-US" dirty="0" err="1"/>
              <a:t>arr.array</a:t>
            </a:r>
            <a:r>
              <a:rPr lang="en-US" dirty="0"/>
              <a:t>('i',[])</a:t>
            </a:r>
          </a:p>
          <a:p>
            <a:pPr lvl="1">
              <a:buNone/>
            </a:pPr>
            <a:r>
              <a:rPr lang="en-US" dirty="0"/>
              <a:t>print(numbers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for </a:t>
            </a:r>
            <a:r>
              <a:rPr lang="en-US" dirty="0"/>
              <a:t>j in range(n):</a:t>
            </a:r>
          </a:p>
          <a:p>
            <a:pPr lvl="1">
              <a:buNone/>
            </a:pPr>
            <a:r>
              <a:rPr lang="en-US" dirty="0"/>
              <a:t>#    t = </a:t>
            </a:r>
            <a:r>
              <a:rPr lang="en-US" dirty="0" err="1"/>
              <a:t>int</a:t>
            </a:r>
            <a:r>
              <a:rPr lang="en-US" dirty="0"/>
              <a:t>(input('</a:t>
            </a:r>
            <a:r>
              <a:rPr lang="en-US" dirty="0" err="1"/>
              <a:t>nhap</a:t>
            </a:r>
            <a:r>
              <a:rPr lang="en-US" dirty="0"/>
              <a:t> so </a:t>
            </a:r>
            <a:r>
              <a:rPr lang="en-US" dirty="0" err="1"/>
              <a:t>thu</a:t>
            </a:r>
            <a:r>
              <a:rPr lang="en-US" dirty="0"/>
              <a:t> %d: ' %(j+1)))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dirty="0" err="1"/>
              <a:t>numbers.append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(input('</a:t>
            </a:r>
            <a:r>
              <a:rPr lang="en-US" dirty="0" err="1"/>
              <a:t>nhap</a:t>
            </a:r>
            <a:r>
              <a:rPr lang="en-US" dirty="0"/>
              <a:t> so </a:t>
            </a:r>
            <a:r>
              <a:rPr lang="en-US" dirty="0" err="1"/>
              <a:t>thu</a:t>
            </a:r>
            <a:r>
              <a:rPr lang="en-US" dirty="0"/>
              <a:t> %d: ' %(j+1))))</a:t>
            </a:r>
          </a:p>
          <a:p>
            <a:pPr lvl="1">
              <a:buNone/>
            </a:pPr>
            <a:r>
              <a:rPr lang="en-US" dirty="0"/>
              <a:t>print(numbers</a:t>
            </a:r>
            <a:r>
              <a:rPr lang="en-US" dirty="0" smtClean="0"/>
              <a:t>)</a:t>
            </a:r>
            <a:endParaRPr lang="vi-VN" dirty="0" smtClean="0"/>
          </a:p>
          <a:p>
            <a:pPr lvl="1">
              <a:buNone/>
            </a:pPr>
            <a:r>
              <a:rPr lang="en-US" dirty="0"/>
              <a:t>for i in range(</a:t>
            </a:r>
            <a:r>
              <a:rPr lang="en-US" dirty="0" err="1"/>
              <a:t>len</a:t>
            </a:r>
            <a:r>
              <a:rPr lang="en-US" dirty="0"/>
              <a:t>(numbers)): </a:t>
            </a:r>
            <a:endParaRPr lang="vi-VN" dirty="0" smtClean="0"/>
          </a:p>
          <a:p>
            <a:pPr lvl="2">
              <a:buNone/>
            </a:pPr>
            <a:r>
              <a:rPr lang="en-US" dirty="0" smtClean="0"/>
              <a:t>print(numbers[i])</a:t>
            </a:r>
            <a:endParaRPr lang="vi-VN" dirty="0" smtClean="0"/>
          </a:p>
          <a:p>
            <a:pPr lvl="1">
              <a:buNone/>
            </a:pPr>
            <a:r>
              <a:rPr lang="en-US" dirty="0" err="1"/>
              <a:t>numbersSum</a:t>
            </a:r>
            <a:r>
              <a:rPr lang="en-US" dirty="0"/>
              <a:t> = sum(numbers) </a:t>
            </a:r>
            <a:endParaRPr lang="vi-VN" dirty="0" smtClean="0"/>
          </a:p>
          <a:p>
            <a:pPr lvl="1">
              <a:buNone/>
            </a:pPr>
            <a:r>
              <a:rPr lang="en-US" dirty="0" smtClean="0"/>
              <a:t>print</a:t>
            </a:r>
            <a:r>
              <a:rPr lang="en-US" dirty="0"/>
              <a:t>('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',</a:t>
            </a:r>
            <a:r>
              <a:rPr lang="en-US" dirty="0" err="1"/>
              <a:t>numbersSum</a:t>
            </a:r>
            <a:r>
              <a:rPr lang="en-US" dirty="0"/>
              <a:t>)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vi-VN" sz="4400" b="1" dirty="0" smtClean="0"/>
              <a:t>Truy xuất mảng</a:t>
            </a:r>
            <a:endParaRPr lang="en-US" sz="4400" b="1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vi-VN" dirty="0" smtClean="0"/>
              <a:t>Xuất dữ liệu mảng:</a:t>
            </a:r>
            <a:endParaRPr lang="en-US" dirty="0" err="1" smtClean="0"/>
          </a:p>
          <a:p>
            <a:pPr lvl="1">
              <a:buNone/>
            </a:pPr>
            <a:r>
              <a:rPr lang="nn-NO" b="1" dirty="0"/>
              <a:t>for j in range(n):</a:t>
            </a:r>
          </a:p>
          <a:p>
            <a:pPr lvl="1">
              <a:buNone/>
            </a:pPr>
            <a:r>
              <a:rPr lang="nn-NO" b="1" dirty="0"/>
              <a:t>     </a:t>
            </a:r>
            <a:r>
              <a:rPr lang="vi-VN" b="1" dirty="0" smtClean="0"/>
              <a:t>Xuất</a:t>
            </a:r>
            <a:r>
              <a:rPr lang="nn-NO" b="1" dirty="0" smtClean="0"/>
              <a:t> </a:t>
            </a:r>
            <a:r>
              <a:rPr lang="nn-NO" b="1" dirty="0"/>
              <a:t>dữ liệu cho phần tử thứ J</a:t>
            </a:r>
          </a:p>
          <a:p>
            <a:pPr lvl="1">
              <a:buNone/>
            </a:pPr>
            <a:r>
              <a:rPr lang="vi-VN" b="1" dirty="0" smtClean="0">
                <a:solidFill>
                  <a:srgbClr val="C00000"/>
                </a:solidFill>
              </a:rPr>
              <a:t>Bài tập</a:t>
            </a:r>
            <a:r>
              <a:rPr lang="en-US" b="1" dirty="0" smtClean="0">
                <a:solidFill>
                  <a:srgbClr val="C00000"/>
                </a:solidFill>
              </a:rPr>
              <a:t> 1</a:t>
            </a:r>
            <a:r>
              <a:rPr lang="vi-VN" b="1" dirty="0" smtClean="0">
                <a:solidFill>
                  <a:srgbClr val="C00000"/>
                </a:solidFill>
              </a:rPr>
              <a:t>: </a:t>
            </a:r>
            <a:r>
              <a:rPr lang="vi-VN" b="1" dirty="0">
                <a:solidFill>
                  <a:srgbClr val="C00000"/>
                </a:solidFill>
              </a:rPr>
              <a:t>Viết chương trình </a:t>
            </a:r>
            <a:r>
              <a:rPr lang="vi-VN" b="1" dirty="0" smtClean="0">
                <a:solidFill>
                  <a:srgbClr val="C00000"/>
                </a:solidFill>
              </a:rPr>
              <a:t>xuất </a:t>
            </a:r>
            <a:r>
              <a:rPr lang="vi-VN" b="1" dirty="0">
                <a:solidFill>
                  <a:srgbClr val="C00000"/>
                </a:solidFill>
              </a:rPr>
              <a:t>dãy số </a:t>
            </a:r>
            <a:r>
              <a:rPr lang="vi-VN" b="1" dirty="0" smtClean="0">
                <a:solidFill>
                  <a:srgbClr val="C00000"/>
                </a:solidFill>
              </a:rPr>
              <a:t>nguyên ra màn hình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Bài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tập</a:t>
            </a:r>
            <a:r>
              <a:rPr lang="en-US" b="1" dirty="0" smtClean="0">
                <a:solidFill>
                  <a:srgbClr val="C00000"/>
                </a:solidFill>
              </a:rPr>
              <a:t> 2: </a:t>
            </a:r>
            <a:r>
              <a:rPr lang="en-US" b="1" dirty="0" err="1" smtClean="0">
                <a:solidFill>
                  <a:srgbClr val="C00000"/>
                </a:solidFill>
              </a:rPr>
              <a:t>Viết</a:t>
            </a:r>
            <a:r>
              <a:rPr lang="en-US" b="1" dirty="0" smtClean="0">
                <a:solidFill>
                  <a:srgbClr val="C00000"/>
                </a:solidFill>
              </a:rPr>
              <a:t> CT </a:t>
            </a:r>
            <a:r>
              <a:rPr lang="en-US" b="1" dirty="0" err="1" smtClean="0">
                <a:solidFill>
                  <a:srgbClr val="C00000"/>
                </a:solidFill>
              </a:rPr>
              <a:t>tính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tổng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các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số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nguyên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trong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dãy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số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đã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cho</a:t>
            </a:r>
            <a:r>
              <a:rPr lang="vi-VN" b="1" dirty="0" smtClean="0">
                <a:solidFill>
                  <a:srgbClr val="C00000"/>
                </a:solidFill>
              </a:rPr>
              <a:t>. In tổng ra 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Bài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tập</a:t>
            </a:r>
            <a:r>
              <a:rPr lang="en-US" b="1" dirty="0" smtClean="0">
                <a:solidFill>
                  <a:srgbClr val="C00000"/>
                </a:solidFill>
              </a:rPr>
              <a:t> 3: </a:t>
            </a:r>
            <a:r>
              <a:rPr lang="en-US" b="1" dirty="0" err="1" smtClean="0">
                <a:solidFill>
                  <a:srgbClr val="C00000"/>
                </a:solidFill>
              </a:rPr>
              <a:t>Viết</a:t>
            </a:r>
            <a:r>
              <a:rPr lang="en-US" b="1" dirty="0" smtClean="0">
                <a:solidFill>
                  <a:srgbClr val="C00000"/>
                </a:solidFill>
              </a:rPr>
              <a:t> CT </a:t>
            </a:r>
            <a:r>
              <a:rPr lang="en-US" b="1" dirty="0" err="1" smtClean="0">
                <a:solidFill>
                  <a:srgbClr val="C00000"/>
                </a:solidFill>
              </a:rPr>
              <a:t>tìm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số</a:t>
            </a:r>
            <a:r>
              <a:rPr lang="en-US" b="1" dirty="0" smtClean="0">
                <a:solidFill>
                  <a:srgbClr val="C00000"/>
                </a:solidFill>
              </a:rPr>
              <a:t> x=5 </a:t>
            </a:r>
            <a:r>
              <a:rPr lang="en-US" b="1" dirty="0" err="1" smtClean="0">
                <a:solidFill>
                  <a:srgbClr val="C00000"/>
                </a:solidFill>
              </a:rPr>
              <a:t>có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trong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dãy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số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trên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không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vi-VN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vi-VN" b="1" dirty="0" smtClean="0">
                <a:solidFill>
                  <a:srgbClr val="C00000"/>
                </a:solidFill>
              </a:rPr>
              <a:t>Giải : </a:t>
            </a:r>
            <a:r>
              <a:rPr lang="en-US" b="1" dirty="0" err="1" smtClean="0">
                <a:solidFill>
                  <a:srgbClr val="C00000"/>
                </a:solidFill>
              </a:rPr>
              <a:t>Bài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tập</a:t>
            </a:r>
            <a:r>
              <a:rPr lang="en-US" b="1" dirty="0" smtClean="0">
                <a:solidFill>
                  <a:srgbClr val="C00000"/>
                </a:solidFill>
              </a:rPr>
              <a:t> 3: </a:t>
            </a:r>
            <a:r>
              <a:rPr lang="en-US" b="1" dirty="0" err="1" smtClean="0">
                <a:solidFill>
                  <a:srgbClr val="C00000"/>
                </a:solidFill>
              </a:rPr>
              <a:t>Viết</a:t>
            </a:r>
            <a:r>
              <a:rPr lang="en-US" b="1" dirty="0" smtClean="0">
                <a:solidFill>
                  <a:srgbClr val="C00000"/>
                </a:solidFill>
              </a:rPr>
              <a:t> CT </a:t>
            </a:r>
            <a:r>
              <a:rPr lang="en-US" b="1" dirty="0" err="1" smtClean="0">
                <a:solidFill>
                  <a:srgbClr val="C00000"/>
                </a:solidFill>
              </a:rPr>
              <a:t>tìm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số</a:t>
            </a:r>
            <a:r>
              <a:rPr lang="en-US" b="1" dirty="0" smtClean="0">
                <a:solidFill>
                  <a:srgbClr val="C00000"/>
                </a:solidFill>
              </a:rPr>
              <a:t> x=5 </a:t>
            </a:r>
            <a:r>
              <a:rPr lang="en-US" b="1" dirty="0" err="1" smtClean="0">
                <a:solidFill>
                  <a:srgbClr val="C00000"/>
                </a:solidFill>
              </a:rPr>
              <a:t>có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trong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dãy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số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trên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không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r>
              <a:rPr lang="vi-VN" b="1" dirty="0" smtClean="0">
                <a:solidFill>
                  <a:srgbClr val="C00000"/>
                </a:solidFill>
              </a:rPr>
              <a:t/>
            </a:r>
            <a:br>
              <a:rPr lang="vi-VN" b="1" dirty="0" smtClean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 = False </a:t>
            </a:r>
            <a:endParaRPr lang="vi-VN" dirty="0" smtClean="0"/>
          </a:p>
          <a:p>
            <a:r>
              <a:rPr lang="en-US" dirty="0" smtClean="0"/>
              <a:t>print</a:t>
            </a:r>
            <a:r>
              <a:rPr lang="en-US" dirty="0"/>
              <a:t>('Index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5: ', end=' ') </a:t>
            </a:r>
            <a:endParaRPr lang="vi-VN" dirty="0" smtClean="0"/>
          </a:p>
          <a:p>
            <a:r>
              <a:rPr lang="en-US" dirty="0" smtClean="0"/>
              <a:t>for </a:t>
            </a:r>
            <a:r>
              <a:rPr lang="en-US" dirty="0"/>
              <a:t>i in range(</a:t>
            </a:r>
            <a:r>
              <a:rPr lang="en-US" dirty="0" err="1"/>
              <a:t>len</a:t>
            </a:r>
            <a:r>
              <a:rPr lang="en-US" dirty="0"/>
              <a:t>(numbers)): </a:t>
            </a:r>
            <a:endParaRPr lang="vi-VN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numbers[i] == 5: </a:t>
            </a:r>
            <a:endParaRPr lang="vi-VN" dirty="0" smtClean="0"/>
          </a:p>
          <a:p>
            <a:pPr lvl="2"/>
            <a:r>
              <a:rPr lang="en-US" dirty="0" smtClean="0"/>
              <a:t>flag </a:t>
            </a:r>
            <a:r>
              <a:rPr lang="en-US" dirty="0"/>
              <a:t>= True print(i, end=' ') </a:t>
            </a:r>
            <a:endParaRPr lang="vi-VN" dirty="0" smtClean="0"/>
          </a:p>
          <a:p>
            <a:r>
              <a:rPr lang="en-US" dirty="0" smtClean="0"/>
              <a:t>if </a:t>
            </a:r>
            <a:r>
              <a:rPr lang="en-US" dirty="0"/>
              <a:t>flag == False: </a:t>
            </a:r>
            <a:endParaRPr lang="vi-VN" dirty="0" smtClean="0"/>
          </a:p>
          <a:p>
            <a:pPr lvl="1"/>
            <a:r>
              <a:rPr lang="en-US" dirty="0" smtClean="0"/>
              <a:t>print</a:t>
            </a:r>
            <a:r>
              <a:rPr lang="en-US" dirty="0"/>
              <a:t>('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5')</a:t>
            </a:r>
          </a:p>
        </p:txBody>
      </p:sp>
    </p:spTree>
    <p:extLst>
      <p:ext uri="{BB962C8B-B14F-4D97-AF65-F5344CB8AC3E}">
        <p14:creationId xmlns:p14="http://schemas.microsoft.com/office/powerpoint/2010/main" val="184229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Bổ sung, thay đổi các phần tử trong danh 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endParaRPr lang="vi-VN" dirty="0" smtClean="0"/>
          </a:p>
          <a:p>
            <a:r>
              <a:rPr lang="en-US" dirty="0" smtClean="0"/>
              <a:t> </a:t>
            </a:r>
            <a:r>
              <a:rPr lang="en-US" dirty="0"/>
              <a:t>append </a:t>
            </a:r>
            <a:r>
              <a:rPr lang="en-US" dirty="0" smtClean="0"/>
              <a:t>()</a:t>
            </a:r>
            <a:r>
              <a:rPr lang="vi-VN" dirty="0" smtClean="0"/>
              <a:t>: bổ sung 1 phần tử cuối mảng</a:t>
            </a:r>
          </a:p>
          <a:p>
            <a:r>
              <a:rPr lang="en-US" dirty="0" smtClean="0"/>
              <a:t> </a:t>
            </a:r>
            <a:r>
              <a:rPr lang="en-US" dirty="0"/>
              <a:t>extend () </a:t>
            </a:r>
            <a:r>
              <a:rPr lang="vi-VN" dirty="0" smtClean="0"/>
              <a:t>: bổ sung nhiều phần tử vào cuối mảng</a:t>
            </a:r>
          </a:p>
          <a:p>
            <a:r>
              <a:rPr lang="en-US" dirty="0" smtClean="0"/>
              <a:t>insert </a:t>
            </a:r>
            <a:r>
              <a:rPr lang="en-US" dirty="0"/>
              <a:t>(i, x</a:t>
            </a:r>
            <a:r>
              <a:rPr lang="en-US" dirty="0" smtClean="0"/>
              <a:t>)</a:t>
            </a:r>
            <a:r>
              <a:rPr lang="vi-VN" dirty="0" smtClean="0"/>
              <a:t>: chèn 1 phần tử x vào mảng tại vị trí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10570</TotalTime>
  <Words>1682</Words>
  <Application>Microsoft Office PowerPoint</Application>
  <PresentationFormat>On-screen Show (4:3)</PresentationFormat>
  <Paragraphs>202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Môn học: Cấu trúc dữ liệu và giải thuật</vt:lpstr>
      <vt:lpstr>Mảng</vt:lpstr>
      <vt:lpstr>Mảng</vt:lpstr>
      <vt:lpstr>Khai báo mảng</vt:lpstr>
      <vt:lpstr>Truy xuất mảng</vt:lpstr>
      <vt:lpstr>Truy xuất mảng</vt:lpstr>
      <vt:lpstr>Truy xuất mảng</vt:lpstr>
      <vt:lpstr>Giải : Bài tập 3: Viết CT tìm số x=5 có trong dãy số trên không? </vt:lpstr>
      <vt:lpstr>Bổ sung, thay đổi các phần tử trong danh sách</vt:lpstr>
      <vt:lpstr>Nối danh sách</vt:lpstr>
      <vt:lpstr>PowerPoint Presentation</vt:lpstr>
      <vt:lpstr>Xoá bỏ các phần tử của một danh sách</vt:lpstr>
      <vt:lpstr>Ví dụ:</vt:lpstr>
      <vt:lpstr>PowerPoint Presentation</vt:lpstr>
      <vt:lpstr>Cắt một danh sách</vt:lpstr>
      <vt:lpstr>Bài tập về nhà</vt:lpstr>
      <vt:lpstr>PowerPoint Presentation</vt:lpstr>
      <vt:lpstr>PowerPoint Presentation</vt:lpstr>
      <vt:lpstr>PowerPoint Presentation</vt:lpstr>
      <vt:lpstr>PowerPoint Presentation</vt:lpstr>
      <vt:lpstr>-Nhập dãy số nguyên -Sắp xếp dãy tăng dần - Kiểm tra số lần xuất hiện của các phần tử trong dãy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PHONG VU</dc:creator>
  <cp:lastModifiedBy>PHONG VU</cp:lastModifiedBy>
  <cp:revision>83</cp:revision>
  <dcterms:created xsi:type="dcterms:W3CDTF">2020-03-23T07:15:52Z</dcterms:created>
  <dcterms:modified xsi:type="dcterms:W3CDTF">2023-01-30T09:45:55Z</dcterms:modified>
</cp:coreProperties>
</file>