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262" r:id="rId8"/>
    <p:sldId id="263" r:id="rId9"/>
    <p:sldId id="429" r:id="rId10"/>
    <p:sldId id="375" r:id="rId11"/>
    <p:sldId id="376" r:id="rId12"/>
    <p:sldId id="396" r:id="rId13"/>
    <p:sldId id="392" r:id="rId14"/>
    <p:sldId id="268" r:id="rId15"/>
    <p:sldId id="282" r:id="rId16"/>
    <p:sldId id="297"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81827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t>Blockchain based Portal for Farmers</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486400" y="3429000"/>
            <a:ext cx="5029200" cy="1323439"/>
          </a:xfrm>
          <a:prstGeom prst="rect">
            <a:avLst/>
          </a:prstGeom>
          <a:noFill/>
        </p:spPr>
        <p:txBody>
          <a:bodyPr wrap="square" rtlCol="0">
            <a:spAutoFit/>
          </a:bodyPr>
          <a:lstStyle/>
          <a:p>
            <a:r>
              <a:rPr lang="en-US" sz="2000" b="1" dirty="0">
                <a:solidFill>
                  <a:schemeClr val="tx2">
                    <a:lumMod val="75000"/>
                  </a:schemeClr>
                </a:solidFill>
              </a:rPr>
              <a:t>Name of the student:  </a:t>
            </a:r>
          </a:p>
          <a:p>
            <a:r>
              <a:rPr lang="en-US" sz="2000" b="1" dirty="0" err="1">
                <a:solidFill>
                  <a:schemeClr val="tx2">
                    <a:lumMod val="75000"/>
                  </a:schemeClr>
                </a:solidFill>
              </a:rPr>
              <a:t>V.Datta</a:t>
            </a:r>
            <a:r>
              <a:rPr lang="en-US" sz="2000" b="1" dirty="0">
                <a:solidFill>
                  <a:schemeClr val="tx2">
                    <a:lumMod val="75000"/>
                  </a:schemeClr>
                </a:solidFill>
              </a:rPr>
              <a:t> Sai      (20H51A0525)</a:t>
            </a:r>
            <a:br>
              <a:rPr lang="en-US" sz="2000" b="1" dirty="0">
                <a:solidFill>
                  <a:schemeClr val="tx2">
                    <a:lumMod val="75000"/>
                  </a:schemeClr>
                </a:solidFill>
              </a:rPr>
            </a:br>
            <a:r>
              <a:rPr lang="en-US" sz="2000" b="1" dirty="0" err="1">
                <a:solidFill>
                  <a:schemeClr val="tx2">
                    <a:lumMod val="75000"/>
                  </a:schemeClr>
                </a:solidFill>
              </a:rPr>
              <a:t>K.Sreehaas</a:t>
            </a:r>
            <a:r>
              <a:rPr lang="en-US" sz="2000" b="1" dirty="0">
                <a:solidFill>
                  <a:schemeClr val="tx2">
                    <a:lumMod val="75000"/>
                  </a:schemeClr>
                </a:solidFill>
              </a:rPr>
              <a:t>     (20H51A0567)</a:t>
            </a:r>
            <a:br>
              <a:rPr lang="en-US" sz="2000" b="1" dirty="0">
                <a:solidFill>
                  <a:schemeClr val="tx2">
                    <a:lumMod val="75000"/>
                  </a:schemeClr>
                </a:solidFill>
              </a:rPr>
            </a:br>
            <a:r>
              <a:rPr lang="en-US" sz="2000" b="1" dirty="0" err="1">
                <a:solidFill>
                  <a:schemeClr val="tx2">
                    <a:lumMod val="75000"/>
                  </a:schemeClr>
                </a:solidFill>
              </a:rPr>
              <a:t>T.Himesh</a:t>
            </a:r>
            <a:r>
              <a:rPr lang="en-US" sz="2000" b="1" dirty="0">
                <a:solidFill>
                  <a:schemeClr val="tx2">
                    <a:lumMod val="75000"/>
                  </a:schemeClr>
                </a:solidFill>
              </a:rPr>
              <a:t>         (20H51A05A7)</a:t>
            </a:r>
          </a:p>
        </p:txBody>
      </p:sp>
      <p:sp>
        <p:nvSpPr>
          <p:cNvPr id="4" name="TextBox 3"/>
          <p:cNvSpPr txBox="1"/>
          <p:nvPr/>
        </p:nvSpPr>
        <p:spPr>
          <a:xfrm>
            <a:off x="228600"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a:t>
            </a:r>
          </a:p>
          <a:p>
            <a:r>
              <a:rPr lang="en-US" b="1" dirty="0" err="1"/>
              <a:t>Ms.K.Jyothi</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5ACAAF52-C14D-04A2-C8CF-4E4B63894D73}"/>
              </a:ext>
            </a:extLst>
          </p:cNvPr>
          <p:cNvSpPr txBox="1"/>
          <p:nvPr/>
        </p:nvSpPr>
        <p:spPr>
          <a:xfrm>
            <a:off x="457200" y="1446600"/>
            <a:ext cx="8381160" cy="507831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The primary objective of this research is to assess the feasibility and potential impact of integrating blockchain technology with farmer's portals in the Indian agricultural sector. Specifically, our research aims to achieve the following:</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Evaluate Technological Viability</a:t>
            </a:r>
            <a:r>
              <a:rPr lang="en-US" b="0" i="0" dirty="0">
                <a:effectLst/>
                <a:latin typeface="Times New Roman" panose="02020603050405020304" pitchFamily="18" charset="0"/>
                <a:cs typeface="Times New Roman" panose="02020603050405020304" pitchFamily="18" charset="0"/>
              </a:rPr>
              <a:t>: Determine the technical feasibility of integrating blockchain technology with existing farmer's portals and assess the compatibility of such a system with the Indian agricultural landscape.</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Assess Transparency and Trust</a:t>
            </a:r>
            <a:r>
              <a:rPr lang="en-US" b="0" i="0" dirty="0">
                <a:effectLst/>
                <a:latin typeface="Times New Roman" panose="02020603050405020304" pitchFamily="18" charset="0"/>
                <a:cs typeface="Times New Roman" panose="02020603050405020304" pitchFamily="18" charset="0"/>
              </a:rPr>
              <a:t>: Investigate how the use of blockchain technology enhances transparency, security, and trust within agricultural trade, with a focus on how it can benefit both farmers and other stakeholders.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Examine Efficiency Gains</a:t>
            </a:r>
            <a:r>
              <a:rPr lang="en-US" b="0" i="0" dirty="0">
                <a:effectLst/>
                <a:latin typeface="Times New Roman" panose="02020603050405020304" pitchFamily="18" charset="0"/>
                <a:cs typeface="Times New Roman" panose="02020603050405020304" pitchFamily="18" charset="0"/>
              </a:rPr>
              <a:t>: Analyze the potential efficiency gains in agricultural trade processes, including reduced paperwork, faster transactions, and minimized reliance on intermediaries.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Empower Farmers</a:t>
            </a:r>
            <a:r>
              <a:rPr lang="en-US" b="0" i="0" dirty="0">
                <a:effectLst/>
                <a:latin typeface="Times New Roman" panose="02020603050405020304" pitchFamily="18" charset="0"/>
                <a:cs typeface="Times New Roman" panose="02020603050405020304" pitchFamily="18" charset="0"/>
              </a:rPr>
              <a:t>: Assess the extent to which the proposed blockchain-based system empowers farmers by enabling them to secure fair prices for their crops, access financial services, and take control of their trade transactions.</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Analyze Market Impact</a:t>
            </a:r>
            <a:r>
              <a:rPr lang="en-US" b="0" i="0" dirty="0">
                <a:effectLst/>
                <a:latin typeface="Times New Roman" panose="02020603050405020304" pitchFamily="18" charset="0"/>
                <a:cs typeface="Times New Roman" panose="02020603050405020304" pitchFamily="18" charset="0"/>
              </a:rPr>
              <a:t>: Explore the broader economic and market impact of implementing blockchain technology, including its potential to transform the agricultural ecosystem in India.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0DAE70E0-8538-2575-7261-99AEB1259286}"/>
              </a:ext>
            </a:extLst>
          </p:cNvPr>
          <p:cNvSpPr txBox="1"/>
          <p:nvPr/>
        </p:nvSpPr>
        <p:spPr>
          <a:xfrm>
            <a:off x="457200" y="1828800"/>
            <a:ext cx="8381160" cy="17045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general statement of BLOCKCHAIN BASED PORTAL FOR FARMERS is to introduce an online portal for farmers to deal with the issue of demand and sale price of crops which in result ensure crop security to farmers as well as to get fair price of the crop.</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 name="Picture 1" descr="A diagram of a software company">
            <a:extLst>
              <a:ext uri="{FF2B5EF4-FFF2-40B4-BE49-F238E27FC236}">
                <a16:creationId xmlns:a16="http://schemas.microsoft.com/office/drawing/2014/main" id="{A5F0F0FB-42CC-FEAB-BF87-B1FF18C87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3399"/>
            <a:ext cx="7772400" cy="47890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11FFAF6E-50D4-5ED5-4622-69BA7DD06708}"/>
              </a:ext>
            </a:extLst>
          </p:cNvPr>
          <p:cNvSpPr txBox="1"/>
          <p:nvPr/>
        </p:nvSpPr>
        <p:spPr>
          <a:xfrm>
            <a:off x="457200" y="1447800"/>
            <a:ext cx="8381160" cy="4613058"/>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Farmer’s portal is a single gateway through which the e-commerce activity of crops can be performed. The users’ experience of the portal can be tailored according to the individual need. It is a single access point i.e., everything is in a single place, the only thing needed is single login to approved users.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user can be a buyer or a seller. The seller may be a farmer or a representative of him.</a:t>
            </a: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Device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user can interact through the portal using a computer or a laptop.</a:t>
            </a:r>
          </a:p>
          <a:p>
            <a:pPr marL="285750" indent="-285750" algn="just">
              <a:lnSpc>
                <a:spcPct val="150000"/>
              </a:lnSpc>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Interface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access the portal, the user needs to register using a sign-up. The registered user logins using the correct credentials. Once the user signs in successfully. The user will have access to the portal/ interface. A user can view available items that are crops and seeds with their price.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05F9B19F-78FD-EE10-A49A-233BA1F9E727}"/>
              </a:ext>
            </a:extLst>
          </p:cNvPr>
          <p:cNvSpPr txBox="1"/>
          <p:nvPr/>
        </p:nvSpPr>
        <p:spPr>
          <a:xfrm>
            <a:off x="457200" y="1295400"/>
            <a:ext cx="8381160" cy="3782061"/>
          </a:xfrm>
          <a:prstGeom prst="rect">
            <a:avLst/>
          </a:prstGeom>
          <a:noFill/>
        </p:spPr>
        <p:txBody>
          <a:bodyPr wrap="square">
            <a:spAutoFit/>
          </a:bodyPr>
          <a:lstStyle/>
          <a:p>
            <a:pPr algn="just">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integration of blockchain technology into the farmer's portal has the potential to significantly benefit the agricultural sector in India. By leveraging the immutable, decentralized, and transaction history features of blockchain, this system aims to enhance transparency and fairness in agricultural transactions. With a user-friendly interface developed in Python, farmers and stakeholders will be able to securely record and access critical information about crop sales, ultimately leading to more equitable and efficient trade practices. This initiative has the potential to empower farmers, vendors, and individuals, improving their access to fair prices and enhancing their overall livelihoods in the agriculture industry.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39C39DFF-6F5E-9655-14C2-6067DA95247E}"/>
              </a:ext>
            </a:extLst>
          </p:cNvPr>
          <p:cNvSpPr txBox="1"/>
          <p:nvPr/>
        </p:nvSpPr>
        <p:spPr>
          <a:xfrm>
            <a:off x="457200" y="1295400"/>
            <a:ext cx="8381160"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Blockchain Technology in the field of agriculture can bring revolutionary enhancement in the area of maintaining farmers data securely, ensuring the security of transactions, and sale price of crops. In this project the block chain-based portal is involved in dealing with the issue of demand and sale price of crops which in result ensure crop security to farmers as well as to get fair price of the crop. A farmer can register and sell his crops, recording a transaction on a block chain at a point when buyers commit to buy a farmer's crop. This transaction is capable of recording crop details, the price at which it is committed to buying and quantity of crop purchased. This immutable nature of block chain technology will enable the farmers to get a legitimate price of crop and reduce the cost of operation for selling and buying crops when compared to traditional methods.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B9CA04D6-7B42-CAAD-8623-76B2C8960F69}"/>
              </a:ext>
            </a:extLst>
          </p:cNvPr>
          <p:cNvSpPr txBox="1"/>
          <p:nvPr/>
        </p:nvSpPr>
        <p:spPr>
          <a:xfrm>
            <a:off x="472440" y="1219200"/>
            <a:ext cx="8365920" cy="4801314"/>
          </a:xfrm>
          <a:prstGeom prst="rect">
            <a:avLst/>
          </a:prstGeom>
          <a:noFill/>
        </p:spPr>
        <p:txBody>
          <a:bodyPr wrap="square">
            <a:spAutoFit/>
          </a:bodyPr>
          <a:lstStyle/>
          <a:p>
            <a:endParaRPr lang="en-IN" dirty="0"/>
          </a:p>
          <a:p>
            <a:pPr algn="just"/>
            <a:r>
              <a:rPr lang="en-IN" b="1" dirty="0">
                <a:latin typeface="Times New Roman" panose="02020603050405020304" pitchFamily="18" charset="0"/>
                <a:cs typeface="Times New Roman" panose="02020603050405020304" pitchFamily="18" charset="0"/>
              </a:rPr>
              <a:t>Integration with IoT Devices: </a:t>
            </a:r>
            <a:r>
              <a:rPr lang="en-IN" dirty="0">
                <a:latin typeface="Times New Roman" panose="02020603050405020304" pitchFamily="18" charset="0"/>
                <a:cs typeface="Times New Roman" panose="02020603050405020304" pitchFamily="18" charset="0"/>
              </a:rPr>
              <a:t>Explore the integration of Internet of Things (IoT) devices to provide real-time data on crop conditions and supply chain logistics, enhancing transparency and traceability throughout the farming process.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Smart Contract Automation: </a:t>
            </a:r>
            <a:r>
              <a:rPr lang="en-IN" dirty="0">
                <a:latin typeface="Times New Roman" panose="02020603050405020304" pitchFamily="18" charset="0"/>
                <a:cs typeface="Times New Roman" panose="02020603050405020304" pitchFamily="18" charset="0"/>
              </a:rPr>
              <a:t>Implement smart contracts to automate transaction execution based on predefined conditions, reducing manual intervention and streamlining trading operations for farmers and vendors.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User Experience Enhancements: </a:t>
            </a:r>
            <a:r>
              <a:rPr lang="en-IN" dirty="0">
                <a:latin typeface="Times New Roman" panose="02020603050405020304" pitchFamily="18" charset="0"/>
                <a:cs typeface="Times New Roman" panose="02020603050405020304" pitchFamily="18" charset="0"/>
              </a:rPr>
              <a:t>Continuously improve the user interface and experience based on feedback and usability testing results, ensuring widespread adoption and usability among farmers and stakeholders.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Data Analytics and Insights: </a:t>
            </a:r>
            <a:r>
              <a:rPr lang="en-IN" dirty="0">
                <a:latin typeface="Times New Roman" panose="02020603050405020304" pitchFamily="18" charset="0"/>
                <a:cs typeface="Times New Roman" panose="02020603050405020304" pitchFamily="18" charset="0"/>
              </a:rPr>
              <a:t>Develop data analytics tools within the system to provide valuable insights such as crop price trends and demand forecasts, empowering farmers with informed decision-making capabilities.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4" name="TextBox 3">
            <a:extLst>
              <a:ext uri="{FF2B5EF4-FFF2-40B4-BE49-F238E27FC236}">
                <a16:creationId xmlns:a16="http://schemas.microsoft.com/office/drawing/2014/main" id="{15DA727E-6DFD-8CD3-D1C5-43E7A20F1493}"/>
              </a:ext>
            </a:extLst>
          </p:cNvPr>
          <p:cNvSpPr txBox="1"/>
          <p:nvPr/>
        </p:nvSpPr>
        <p:spPr>
          <a:xfrm>
            <a:off x="231648" y="1330220"/>
            <a:ext cx="8381160"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Hileman, Garrick, and Michel </a:t>
            </a:r>
            <a:r>
              <a:rPr lang="en-IN" dirty="0" err="1">
                <a:latin typeface="Times New Roman" panose="02020603050405020304" pitchFamily="18" charset="0"/>
                <a:cs typeface="Times New Roman" panose="02020603050405020304" pitchFamily="18" charset="0"/>
              </a:rPr>
              <a:t>Rauchs</a:t>
            </a:r>
            <a:r>
              <a:rPr lang="en-IN" dirty="0">
                <a:latin typeface="Times New Roman" panose="02020603050405020304" pitchFamily="18" charset="0"/>
                <a:cs typeface="Times New Roman" panose="02020603050405020304" pitchFamily="18" charset="0"/>
              </a:rPr>
              <a:t>. "2017 Global Blockchain Benchmarking Study." Available at SSRN 3040224 (2017). </a:t>
            </a: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Yadav,Vinay</a:t>
            </a:r>
            <a:r>
              <a:rPr lang="en-IN" dirty="0">
                <a:latin typeface="Times New Roman" panose="02020603050405020304" pitchFamily="18" charset="0"/>
                <a:cs typeface="Times New Roman" panose="02020603050405020304" pitchFamily="18" charset="0"/>
              </a:rPr>
              <a:t> Surendra, and A. R. Singh. “A Systematic Literature Review of Blockchain Technology in Agriculture.”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Ghosh, </a:t>
            </a:r>
            <a:r>
              <a:rPr lang="en-IN" dirty="0" err="1">
                <a:latin typeface="Times New Roman" panose="02020603050405020304" pitchFamily="18" charset="0"/>
                <a:cs typeface="Times New Roman" panose="02020603050405020304" pitchFamily="18" charset="0"/>
              </a:rPr>
              <a:t>Soumalya,A</a:t>
            </a:r>
            <a:r>
              <a:rPr lang="en-IN" dirty="0">
                <a:latin typeface="Times New Roman" panose="02020603050405020304" pitchFamily="18" charset="0"/>
                <a:cs typeface="Times New Roman" panose="02020603050405020304" pitchFamily="18" charset="0"/>
              </a:rPr>
              <a:t>. B. Garg, </a:t>
            </a:r>
            <a:r>
              <a:rPr lang="en-IN" dirty="0" err="1">
                <a:latin typeface="Times New Roman" panose="02020603050405020304" pitchFamily="18" charset="0"/>
                <a:cs typeface="Times New Roman" panose="02020603050405020304" pitchFamily="18" charset="0"/>
              </a:rPr>
              <a:t>Sayan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Sarcar</a:t>
            </a:r>
            <a:r>
              <a:rPr lang="en-IN" dirty="0">
                <a:latin typeface="Times New Roman" panose="02020603050405020304" pitchFamily="18" charset="0"/>
                <a:cs typeface="Times New Roman" panose="02020603050405020304" pitchFamily="18" charset="0"/>
              </a:rPr>
              <a:t>, PSV S. Sridhar, </a:t>
            </a:r>
            <a:r>
              <a:rPr lang="en-IN" dirty="0" err="1">
                <a:latin typeface="Times New Roman" panose="02020603050405020304" pitchFamily="18" charset="0"/>
                <a:cs typeface="Times New Roman" panose="02020603050405020304" pitchFamily="18" charset="0"/>
              </a:rPr>
              <a:t>Ojasvi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Maleyvar</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Raveesh</a:t>
            </a:r>
            <a:r>
              <a:rPr lang="en-IN" dirty="0">
                <a:latin typeface="Times New Roman" panose="02020603050405020304" pitchFamily="18" charset="0"/>
                <a:cs typeface="Times New Roman" panose="02020603050405020304" pitchFamily="18" charset="0"/>
              </a:rPr>
              <a:t> Kapoor. "Krishi-Bharati: An Interface for Indian Farmers”. In Proceedings of the 2014 IEEE Students' Technology Symposium, pp. 259-263. IEEE, 2014.</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Zhu, </a:t>
            </a:r>
            <a:r>
              <a:rPr lang="en-IN" dirty="0" err="1">
                <a:latin typeface="Times New Roman" panose="02020603050405020304" pitchFamily="18" charset="0"/>
                <a:cs typeface="Times New Roman" panose="02020603050405020304" pitchFamily="18" charset="0"/>
              </a:rPr>
              <a:t>Xingxiong</a:t>
            </a:r>
            <a:r>
              <a:rPr lang="en-IN" dirty="0">
                <a:latin typeface="Times New Roman" panose="02020603050405020304" pitchFamily="18" charset="0"/>
                <a:cs typeface="Times New Roman" panose="02020603050405020304" pitchFamily="18" charset="0"/>
              </a:rPr>
              <a:t>, and Dong Wang. "Research on Blockchain Application for E-Commerce, Finance and Energy." In IOP Conference Series: Earth and Environmental Science, vol. 252, no. 4, p. 042126. IOP Publishing, 2019.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2BD7C1C6-B7C5-7580-93D8-60FD1AF1DE5A}"/>
              </a:ext>
            </a:extLst>
          </p:cNvPr>
          <p:cNvSpPr txBox="1">
            <a:spLocks/>
          </p:cNvSpPr>
          <p:nvPr/>
        </p:nvSpPr>
        <p:spPr>
          <a:xfrm>
            <a:off x="381420" y="1443841"/>
            <a:ext cx="8381160" cy="3970318"/>
          </a:xfrm>
          <a:prstGeom prst="rect">
            <a:avLst/>
          </a:prstGeom>
          <a:noFill/>
        </p:spPr>
        <p:txBody>
          <a:bodyPr wrap="square">
            <a:spAutoFit/>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Blockchain is a method in which a confirmation of a transaction is kept by means of a crypto-currency. The record is maintained transversely, linking several computers in a peer to peer network. Contracts, transactions, and the records of them define the economic system of a country. They set boundaries and provide security to the assets. Considering the features of blockchain such as immutability and maintaining the footage of transaction details, this paper highlights the usage of blockchain technology with farmer’s portal that keep the footage of selling and buying information of crops. </a:t>
            </a:r>
          </a:p>
          <a:p>
            <a:pPr algn="just"/>
            <a:endParaRPr lang="en-US" dirty="0">
              <a:latin typeface="Times New Roman" panose="02020603050405020304" pitchFamily="18" charset="0"/>
              <a:ea typeface="Calibri" panose="020F0502020204030204" pitchFamily="34" charset="0"/>
              <a:cs typeface="Arial" panose="020B0604020202020204" pitchFamily="34" charset="0"/>
            </a:endParaRPr>
          </a:p>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	The proposed solution uses the python as a programming language in integration with the blockchain system that will benefit the farmers or vendors and individuals by preserving the contract of trade. An interface for the farmers is designed using a python programming language in addition with blockchain technology, which is used to store the information related to seller, buyer, selling and buying an item and total value transacted.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40C3F6E3-8D48-2482-3F46-8D88B1C38B68}"/>
              </a:ext>
            </a:extLst>
          </p:cNvPr>
          <p:cNvSpPr txBox="1"/>
          <p:nvPr/>
        </p:nvSpPr>
        <p:spPr>
          <a:xfrm>
            <a:off x="457200" y="1630666"/>
            <a:ext cx="8381160"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Agriculture is the foundation of life, and farmers are the backbone of agriculture. However, farmers often face challenges in getting the proper sale value for their crops. This is due to a number of factors, including lack of transparency in the supply chain, information asymmetry, and unfair pricing practices.</a:t>
            </a:r>
          </a:p>
          <a:p>
            <a:pPr marL="285750" indent="-285750" algn="just">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Blockchain technology has the potential to revolutionize the agricultural sector by addressing these challenges. Blockchain is a distributed ledger technology that is immutable, decentralized, and transparent. This means that all transactions recorded on a blockchain are secure, tamper-proof, and accessible to all participants.</a:t>
            </a:r>
          </a:p>
          <a:p>
            <a:pPr marL="285750" indent="-285750" algn="just">
              <a:buFont typeface="Arial" panose="020B0604020202020204" pitchFamily="34" charset="0"/>
              <a:buChar char="•"/>
            </a:pPr>
            <a:r>
              <a:rPr lang="en-US" dirty="0">
                <a:solidFill>
                  <a:srgbClr val="1F1F1F"/>
                </a:solidFill>
                <a:latin typeface="Times New Roman" panose="02020603050405020304" pitchFamily="18" charset="0"/>
                <a:cs typeface="Times New Roman" panose="02020603050405020304" pitchFamily="18" charset="0"/>
              </a:rPr>
              <a:t>This helps the farmers to get the fair price and a transparency is maintained along the whole transaction process. So the farmer gets the correct amount that he should get.</a:t>
            </a:r>
            <a:endParaRPr lang="en-US" b="0" i="0" dirty="0">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pic>
        <p:nvPicPr>
          <p:cNvPr id="2" name="table">
            <a:extLst>
              <a:ext uri="{FF2B5EF4-FFF2-40B4-BE49-F238E27FC236}">
                <a16:creationId xmlns:a16="http://schemas.microsoft.com/office/drawing/2014/main" id="{0F4DBF7A-760E-1DAE-7605-A610AACE5B65}"/>
              </a:ext>
            </a:extLst>
          </p:cNvPr>
          <p:cNvPicPr>
            <a:picLocks noChangeAspect="1"/>
          </p:cNvPicPr>
          <p:nvPr/>
        </p:nvPicPr>
        <p:blipFill>
          <a:blip r:embed="rId3"/>
          <a:stretch>
            <a:fillRect/>
          </a:stretch>
        </p:blipFill>
        <p:spPr>
          <a:xfrm>
            <a:off x="457200" y="1162636"/>
            <a:ext cx="8381160" cy="53911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pic>
        <p:nvPicPr>
          <p:cNvPr id="4" name="Picture 3" descr="A blue and white document with black text&#10;&#10;Description automatically generated">
            <a:extLst>
              <a:ext uri="{FF2B5EF4-FFF2-40B4-BE49-F238E27FC236}">
                <a16:creationId xmlns:a16="http://schemas.microsoft.com/office/drawing/2014/main" id="{0DCE7AB7-FCA5-B4BA-8B49-5AE426FA4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60" y="1295400"/>
            <a:ext cx="8382000" cy="3733800"/>
          </a:xfrm>
          <a:prstGeom prst="rect">
            <a:avLst/>
          </a:prstGeom>
        </p:spPr>
      </p:pic>
    </p:spTree>
    <p:extLst>
      <p:ext uri="{BB962C8B-B14F-4D97-AF65-F5344CB8AC3E}">
        <p14:creationId xmlns:p14="http://schemas.microsoft.com/office/powerpoint/2010/main" val="2409659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1416</Words>
  <Application>Microsoft Office PowerPoint</Application>
  <PresentationFormat>On-screen Show (4:3)</PresentationFormat>
  <Paragraphs>86</Paragraphs>
  <Slides>21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Dattasai Vadla</cp:lastModifiedBy>
  <cp:revision>718</cp:revision>
  <dcterms:modified xsi:type="dcterms:W3CDTF">2024-03-22T10:12:01Z</dcterms:modified>
</cp:coreProperties>
</file>