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600164"/>
          </a:xfrm>
          <a:prstGeom prst="rect">
            <a:avLst/>
          </a:prstGeom>
          <a:noFill/>
        </p:spPr>
        <p:txBody>
          <a:bodyPr wrap="square" rtlCol="0">
            <a:spAutoFit/>
          </a:bodyPr>
          <a:lstStyle/>
          <a:p>
            <a:pPr algn="ctr"/>
            <a:r>
              <a:rPr lang="en-US" sz="3300" b="1" dirty="0">
                <a:ln w="1905"/>
                <a:effectLst>
                  <a:innerShdw blurRad="69850" dist="43180" dir="5400000">
                    <a:srgbClr val="000000">
                      <a:alpha val="65000"/>
                    </a:srgbClr>
                  </a:innerShdw>
                </a:effectLst>
              </a:rPr>
              <a:t>Blockchain based Portal for farmers</a:t>
            </a:r>
          </a:p>
        </p:txBody>
      </p:sp>
      <p:sp>
        <p:nvSpPr>
          <p:cNvPr id="3" name="TextBox 2"/>
          <p:cNvSpPr txBox="1"/>
          <p:nvPr/>
        </p:nvSpPr>
        <p:spPr>
          <a:xfrm>
            <a:off x="5337175" y="2743200"/>
            <a:ext cx="5029200" cy="1200329"/>
          </a:xfrm>
          <a:prstGeom prst="rect">
            <a:avLst/>
          </a:prstGeom>
          <a:noFill/>
        </p:spPr>
        <p:txBody>
          <a:bodyPr wrap="square" rtlCol="0">
            <a:spAutoFit/>
          </a:bodyPr>
          <a:lstStyle/>
          <a:p>
            <a:r>
              <a:rPr lang="en-US" b="1" dirty="0">
                <a:solidFill>
                  <a:schemeClr val="tx2">
                    <a:lumMod val="75000"/>
                  </a:schemeClr>
                </a:solidFill>
              </a:rPr>
              <a:t>Name of the student:  </a:t>
            </a:r>
          </a:p>
          <a:p>
            <a:r>
              <a:rPr lang="en-US" b="1" dirty="0" err="1">
                <a:solidFill>
                  <a:schemeClr val="tx2">
                    <a:lumMod val="75000"/>
                  </a:schemeClr>
                </a:solidFill>
              </a:rPr>
              <a:t>V.Datta</a:t>
            </a:r>
            <a:r>
              <a:rPr lang="en-US" b="1" dirty="0">
                <a:solidFill>
                  <a:schemeClr val="tx2">
                    <a:lumMod val="75000"/>
                  </a:schemeClr>
                </a:solidFill>
              </a:rPr>
              <a:t> Sai      (20H51A0525)</a:t>
            </a:r>
            <a:br>
              <a:rPr lang="en-US" b="1" dirty="0">
                <a:solidFill>
                  <a:schemeClr val="tx2">
                    <a:lumMod val="75000"/>
                  </a:schemeClr>
                </a:solidFill>
              </a:rPr>
            </a:br>
            <a:r>
              <a:rPr lang="en-US" b="1" dirty="0" err="1">
                <a:solidFill>
                  <a:schemeClr val="tx2">
                    <a:lumMod val="75000"/>
                  </a:schemeClr>
                </a:solidFill>
              </a:rPr>
              <a:t>K.Sreehaas</a:t>
            </a:r>
            <a:r>
              <a:rPr lang="en-US" b="1" dirty="0">
                <a:solidFill>
                  <a:schemeClr val="tx2">
                    <a:lumMod val="75000"/>
                  </a:schemeClr>
                </a:solidFill>
              </a:rPr>
              <a:t>     (20H51A0567)</a:t>
            </a:r>
            <a:br>
              <a:rPr lang="en-US" b="1" dirty="0">
                <a:solidFill>
                  <a:schemeClr val="tx2">
                    <a:lumMod val="75000"/>
                  </a:schemeClr>
                </a:solidFill>
              </a:rPr>
            </a:br>
            <a:r>
              <a:rPr lang="en-US" b="1" dirty="0" err="1">
                <a:solidFill>
                  <a:schemeClr val="tx2">
                    <a:lumMod val="75000"/>
                  </a:schemeClr>
                </a:solidFill>
              </a:rPr>
              <a:t>T.Himesh</a:t>
            </a:r>
            <a:r>
              <a:rPr lang="en-US" b="1" dirty="0">
                <a:solidFill>
                  <a:schemeClr val="tx2">
                    <a:lumMod val="75000"/>
                  </a:schemeClr>
                </a:solidFill>
              </a:rPr>
              <a:t>         (20H51A05A7)</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err="1"/>
              <a:t>Ms.K.Jyothi</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No.:66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A9D78FA-1A71-4DC4-A5BA-924E4E7A34A9}"/>
              </a:ext>
            </a:extLst>
          </p:cNvPr>
          <p:cNvSpPr txBox="1"/>
          <p:nvPr/>
        </p:nvSpPr>
        <p:spPr>
          <a:xfrm>
            <a:off x="457200" y="1524000"/>
            <a:ext cx="838116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statement of BLOCKCHAIN BASED PORTAL FOR FARMERS is to introduce an online portal for farmers to deal with the issue of demand and sale price of crops which in result ensure crop security to farmers as well as to get fair price of the crop.</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55ADAB8D-E293-FBF8-B26E-C543BA9C37ED}"/>
              </a:ext>
            </a:extLst>
          </p:cNvPr>
          <p:cNvSpPr txBox="1"/>
          <p:nvPr/>
        </p:nvSpPr>
        <p:spPr>
          <a:xfrm>
            <a:off x="533400" y="1676400"/>
            <a:ext cx="830496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is titled “BLOCKCHAIN BASED PORTAL FOR FARMERS”. It is an online portal for farmers, a single gateway through which the e-commerce activity of crops can be performed. This portal helps farmers to sell their crops and track payments securely. The use of Blockchain technology ensures that the data is tamperproof and whole process of supply chain is transparent and immutable.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197592772"/>
              </p:ext>
            </p:extLst>
          </p:nvPr>
        </p:nvGraphicFramePr>
        <p:xfrm>
          <a:off x="59636" y="381001"/>
          <a:ext cx="8991600" cy="665399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584243">
                  <a:extLst>
                    <a:ext uri="{9D8B030D-6E8A-4147-A177-3AD203B41FA5}">
                      <a16:colId xmlns:a16="http://schemas.microsoft.com/office/drawing/2014/main" val="3760181125"/>
                    </a:ext>
                  </a:extLst>
                </a:gridCol>
                <a:gridCol w="1430533">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84755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225688">
                <a:tc>
                  <a:txBody>
                    <a:bodyPr/>
                    <a:lstStyle/>
                    <a:p>
                      <a:r>
                        <a:rPr lang="en-US" dirty="0"/>
                        <a:t>1</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B.PRATHYUSHA|</a:t>
                      </a:r>
                      <a:r>
                        <a:rPr lang="en-US" sz="1100" dirty="0">
                          <a:latin typeface="Calibri" panose="020F0502020204030204" pitchFamily="34" charset="0"/>
                          <a:ea typeface="Calibri" panose="020F0502020204030204" pitchFamily="34" charset="0"/>
                          <a:cs typeface="Calibri" panose="020F0502020204030204" pitchFamily="34" charset="0"/>
                        </a:rPr>
                        <a:t>Turkish Journal of Computer and Mathematics Education ,2020</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Outdated data systems lack security and transparency, requiring a shift to blockchain technology for secure, transparent, and decentralized data management</a:t>
                      </a:r>
                      <a:r>
                        <a:rPr lang="en-US" sz="1100" b="0" i="0" dirty="0">
                          <a:solidFill>
                            <a:schemeClr val="dk1"/>
                          </a:solidFill>
                          <a:effectLst/>
                          <a:latin typeface="+mn-lt"/>
                          <a:ea typeface="+mn-ea"/>
                          <a:cs typeface="+mn-cs"/>
                        </a:rPr>
                        <a:t>.</a:t>
                      </a:r>
                      <a:endParaRPr lang="en-IN" sz="1100"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Blockchain based crop sale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ea typeface="Calibri" panose="020F0502020204030204" pitchFamily="34" charset="0"/>
                          <a:cs typeface="Calibri" panose="020F0502020204030204" pitchFamily="34" charset="0"/>
                        </a:rPr>
                        <a:t>The Proposed Farmer’s portal is a single gateway through which the e-commerce activity of crops can be performed. The users’ experience of the portal can be tailored according to the individual need.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It mainly focusses on the issue of crops and sale of the crops based on demand.</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1799415">
                <a:tc>
                  <a:txBody>
                    <a:bodyPr/>
                    <a:lstStyle/>
                    <a:p>
                      <a:r>
                        <a:rPr lang="en-US" dirty="0"/>
                        <a:t>2</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V.SWATHI|</a:t>
                      </a:r>
                      <a:r>
                        <a:rPr lang="en-US" sz="1100" dirty="0">
                          <a:latin typeface="Calibri" panose="020F0502020204030204" pitchFamily="34" charset="0"/>
                          <a:ea typeface="Calibri" panose="020F0502020204030204" pitchFamily="34" charset="0"/>
                          <a:cs typeface="Calibri" panose="020F0502020204030204" pitchFamily="34" charset="0"/>
                        </a:rPr>
                        <a:t>JOURNAL OF ALGEBRAIC STATISTICS,2022</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agricultural sector grapples with transparency and security issues in recording crop transactions, hindering trust and fairness among stakeholders. This lack of a reliable system affects the efficiency and integrity of trade.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A Study of Blockchain Technology in Farmer's Portal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Farmer's portal integrates blockchain for transparent, secure, and tamper-resistant agricultural trade, offering a single access point for users with a cryptographic hash function ensuring data integrity and a chronological ledger of all transactions for tracking and tracing information.</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Farmer's portal's integration of blockchain technology enhances transparency and data security in agricultural trade, addressing previous limitations in existing systems. It offers a promising solution to empower farmers and stakeholders in the agricultural sector.</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6774005"/>
                  </a:ext>
                </a:extLst>
              </a:tr>
              <a:tr h="1942846">
                <a:tc>
                  <a:txBody>
                    <a:bodyPr/>
                    <a:lstStyle/>
                    <a:p>
                      <a:r>
                        <a:rPr lang="en-US" dirty="0"/>
                        <a:t>3</a:t>
                      </a:r>
                      <a:endParaRPr lang="en-IN" dirty="0"/>
                    </a:p>
                  </a:txBody>
                  <a:tcPr/>
                </a:tc>
                <a:tc>
                  <a:txBody>
                    <a:bodyPr/>
                    <a:lstStyle/>
                    <a:p>
                      <a:r>
                        <a:rPr lang="en-IN" sz="1100" dirty="0" err="1">
                          <a:latin typeface="Calibri" panose="020F0502020204030204" pitchFamily="34" charset="0"/>
                          <a:ea typeface="Calibri" panose="020F0502020204030204" pitchFamily="34" charset="0"/>
                          <a:cs typeface="Calibri" panose="020F0502020204030204" pitchFamily="34" charset="0"/>
                        </a:rPr>
                        <a:t>Pranita</a:t>
                      </a:r>
                      <a:r>
                        <a:rPr lang="en-IN" sz="1100" dirty="0">
                          <a:latin typeface="Calibri" panose="020F0502020204030204" pitchFamily="34" charset="0"/>
                          <a:ea typeface="Calibri" panose="020F0502020204030204" pitchFamily="34" charset="0"/>
                          <a:cs typeface="Calibri" panose="020F0502020204030204" pitchFamily="34" charset="0"/>
                        </a:rPr>
                        <a:t> </a:t>
                      </a:r>
                      <a:r>
                        <a:rPr lang="en-IN" sz="1100" dirty="0" err="1">
                          <a:latin typeface="Calibri" panose="020F0502020204030204" pitchFamily="34" charset="0"/>
                          <a:ea typeface="Calibri" panose="020F0502020204030204" pitchFamily="34" charset="0"/>
                          <a:cs typeface="Calibri" panose="020F0502020204030204" pitchFamily="34" charset="0"/>
                        </a:rPr>
                        <a:t>Chikhale</a:t>
                      </a:r>
                      <a:r>
                        <a:rPr lang="en-US" sz="1100" dirty="0">
                          <a:latin typeface="Calibri" panose="020F0502020204030204" pitchFamily="34" charset="0"/>
                          <a:ea typeface="Calibri" panose="020F0502020204030204" pitchFamily="34" charset="0"/>
                          <a:cs typeface="Calibri" panose="020F0502020204030204" pitchFamily="34" charset="0"/>
                        </a:rPr>
                        <a:t>|International Research Journal of Engineering and Technology,</a:t>
                      </a:r>
                    </a:p>
                    <a:p>
                      <a:r>
                        <a:rPr lang="en-US" sz="1100" dirty="0">
                          <a:latin typeface="Calibri" panose="020F0502020204030204" pitchFamily="34" charset="0"/>
                          <a:ea typeface="Calibri" panose="020F0502020204030204" pitchFamily="34" charset="0"/>
                          <a:cs typeface="Calibri" panose="020F0502020204030204" pitchFamily="34" charset="0"/>
                        </a:rPr>
                        <a:t>2021</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i="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Indian farmers need a centralized solution for crop advice, market prices, and real-time updates to boost productivity and profits.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Farmer Portal – A Machine Learning Based Portal</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farm portal could be a distinctive user friendly portal for farmers that recommend crops in keeping with the situation, profit, etc. The Farm Portal ought to facilitate farmers get updates concerning all the agriculture connected news and conjointly shows the atmospheric condition of a selected space to that the farmer gets crop suggestion consequently</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An ml model that helps the farmers get news about crops and suggest what to grow.</a:t>
                      </a:r>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93692189"/>
              </p:ext>
            </p:extLst>
          </p:nvPr>
        </p:nvGraphicFramePr>
        <p:xfrm>
          <a:off x="59636" y="381000"/>
          <a:ext cx="8991600" cy="6266906"/>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965243">
                  <a:extLst>
                    <a:ext uri="{9D8B030D-6E8A-4147-A177-3AD203B41FA5}">
                      <a16:colId xmlns:a16="http://schemas.microsoft.com/office/drawing/2014/main" val="3760181125"/>
                    </a:ext>
                  </a:extLst>
                </a:gridCol>
                <a:gridCol w="1143000">
                  <a:extLst>
                    <a:ext uri="{9D8B030D-6E8A-4147-A177-3AD203B41FA5}">
                      <a16:colId xmlns:a16="http://schemas.microsoft.com/office/drawing/2014/main" val="1470764825"/>
                    </a:ext>
                  </a:extLst>
                </a:gridCol>
                <a:gridCol w="18851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0668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4</a:t>
                      </a:r>
                      <a:endParaRPr lang="en-IN" dirty="0"/>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Prof. A. A. </a:t>
                      </a:r>
                      <a:r>
                        <a:rPr lang="en-IN" sz="1100" dirty="0" err="1">
                          <a:latin typeface="Calibri" panose="020F0502020204030204" pitchFamily="34" charset="0"/>
                          <a:ea typeface="Calibri" panose="020F0502020204030204" pitchFamily="34" charset="0"/>
                          <a:cs typeface="Calibri" panose="020F0502020204030204" pitchFamily="34" charset="0"/>
                        </a:rPr>
                        <a:t>Bamanikar,Harshal</a:t>
                      </a:r>
                      <a:r>
                        <a:rPr lang="en-IN" sz="1100" dirty="0">
                          <a:latin typeface="Calibri" panose="020F0502020204030204" pitchFamily="34" charset="0"/>
                          <a:ea typeface="Calibri" panose="020F0502020204030204" pitchFamily="34" charset="0"/>
                          <a:cs typeface="Calibri" panose="020F0502020204030204" pitchFamily="34" charset="0"/>
                        </a:rPr>
                        <a:t> Awate,JETIR,2022</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problem addressed in this project is the inefficiencies in the agricultural supply chain in India, characterized by middlemen taking advantage of farmers and limiting their profits. The solution proposed is an E-trading system or farmer portal, aiming to connect farmers directly with customers, provide information on crop management, and maximize profits for farmers while reducing costs for consumers.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FARMERS AGRICULTURAL PORTAL</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proposed solution is a web application developed with CSS, JavaScript, and SQLite3, facilitating direct sales of farm products from farmers to consumers or wholesalers without intermediaries. It empowers farmers to earn higher profits by offering product delivery options and real-time weather information, while also incorporating a chatbot for user communication, enhancing efficiency and transparency in agricultural trade.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This project offers a practical and technologically advanced solution to enhance the agricultural supply chain by directly connecting farmers with customers and wholesalers. The integration of a chatbot, weather information, and a user-friendly interface provides a holistic approach to improving farmer profitability and reducing dependency on middlemen. This initiative has the potential to significantly benefit the agricultural sector and contribute to economic growth.</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843794"/>
                  </a:ext>
                </a:extLst>
              </a:tr>
              <a:tr h="1129393">
                <a:tc>
                  <a:txBody>
                    <a:bodyPr/>
                    <a:lstStyle/>
                    <a:p>
                      <a:r>
                        <a:rPr lang="en-US" dirty="0"/>
                        <a:t>5</a:t>
                      </a:r>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6774005"/>
                  </a:ext>
                </a:extLst>
              </a:tr>
              <a:tr h="1129393">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58CDB857-299A-6F7C-E7C9-685074B2F3E4}"/>
              </a:ext>
            </a:extLst>
          </p:cNvPr>
          <p:cNvSpPr txBox="1"/>
          <p:nvPr/>
        </p:nvSpPr>
        <p:spPr>
          <a:xfrm>
            <a:off x="76200" y="1447800"/>
            <a:ext cx="88392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Proposed Farmer’s portal is a single gateway through which the e-commerce activity of crops can be performed. The users’ experience of the portal can be tailored according to the individual need. </a:t>
            </a:r>
          </a:p>
          <a:p>
            <a:pPr marL="285750" indent="-285750"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proposed Farmer's portal integrates blockchain for transparent, secure, and tamper-resistant agricultural trade, offering a single access point for users with a cryptographic hash function ensuring data integrity and a chronological ledger of all transactions for tracking and tracing information.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farm portal could be a distinctive user friendly portal for farmers that recommend crops in keeping with the situation, profit, etc. The Farm Portal ought to facilitate farmers get updates concerning all the agriculture connected news and conjointly shows the atmospheric condition of a selected space to that the farmer gets crop suggestion consequently</a:t>
            </a:r>
          </a:p>
          <a:p>
            <a:pPr marL="285750" indent="-285750" algn="jus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proposed solution is a web application developed with CSS, JavaScript, and SQLite3, facilitating direct sales of farm products from farmers to consumers or wholesalers without intermediaries. It empowers farmers to earn higher profits by offering product delivery options and real-time weather information, while also incorporating a chatbot for user communication, enhancing efficiency and transparency in agricultural trade.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5E3BF16D-143C-5487-33FB-D8E1346A91EE}"/>
              </a:ext>
            </a:extLst>
          </p:cNvPr>
          <p:cNvSpPr txBox="1"/>
          <p:nvPr/>
        </p:nvSpPr>
        <p:spPr>
          <a:xfrm>
            <a:off x="457200" y="1219200"/>
            <a:ext cx="838116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integration of blockchain technology into the farmer's portal has the potential to significantly benefit the agricultural sector in India. By leveraging the immutable, decentralized, and transaction history features of blockchain, this system aims to enhance transparency and fairness in agricultural transactions. With a user-friendly interface developed in Python, farmers and stakeholders will be able to securely record and access critical information about crop sales, ultimately leading to more equitable and efficient trade practices. This initiative has the potential to empower farmers, vendors, and individuals, improving their access to fair prices and enhancing their overall livelihoods in the agriculture industry.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106C927-DECB-1687-DB5F-C1EDB7483306}"/>
              </a:ext>
            </a:extLst>
          </p:cNvPr>
          <p:cNvSpPr txBox="1"/>
          <p:nvPr/>
        </p:nvSpPr>
        <p:spPr>
          <a:xfrm>
            <a:off x="433873" y="1447800"/>
            <a:ext cx="8381160"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Blockchain Technology in the field of agriculture can bring revolutionary enhancement in the area of maintaining farmers data securely, ensuring the security of transactions, and sale price of crops. In this project the block chain-based portal is involved in dealing with the issue of demand and sale price of crops which in result ensure crop security to farmers as well as to get fair price of the crop. A farmer can register and sell his crops, recording a transaction on a block chain at a point when buyers commit to buy a farmer's crop. This transaction is capable of recording crop details, the price at which it is committed to buying and quantity of crop purchased. This immutable nature of block chain technology will enable the farmers to get a legitimate price of crop and reduce the cost of operation for selling and buying crops when compared to traditional methods.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CFF778A4-D7A6-BFD3-48CB-4B2588589072}"/>
              </a:ext>
            </a:extLst>
          </p:cNvPr>
          <p:cNvSpPr txBox="1"/>
          <p:nvPr/>
        </p:nvSpPr>
        <p:spPr>
          <a:xfrm>
            <a:off x="228600" y="1219200"/>
            <a:ext cx="838116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Hileman, Garrick, and Michel </a:t>
            </a:r>
            <a:r>
              <a:rPr lang="en-IN" dirty="0" err="1">
                <a:latin typeface="Times New Roman" panose="02020603050405020304" pitchFamily="18" charset="0"/>
                <a:cs typeface="Times New Roman" panose="02020603050405020304" pitchFamily="18" charset="0"/>
              </a:rPr>
              <a:t>Rauchs</a:t>
            </a:r>
            <a:r>
              <a:rPr lang="en-IN" dirty="0">
                <a:latin typeface="Times New Roman" panose="02020603050405020304" pitchFamily="18" charset="0"/>
                <a:cs typeface="Times New Roman" panose="02020603050405020304" pitchFamily="18" charset="0"/>
              </a:rPr>
              <a:t>. "2017 Global Blockchain Benchmarking Study." Available at SSRN 3040224 (2017). </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Yadav,Vinay</a:t>
            </a:r>
            <a:r>
              <a:rPr lang="en-IN" dirty="0">
                <a:latin typeface="Times New Roman" panose="02020603050405020304" pitchFamily="18" charset="0"/>
                <a:cs typeface="Times New Roman" panose="02020603050405020304" pitchFamily="18" charset="0"/>
              </a:rPr>
              <a:t> Surendra, and A. R. Singh. “A Systematic Literature Review of Blockchain Technology in Agriculture.”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Ghosh, </a:t>
            </a:r>
            <a:r>
              <a:rPr lang="en-IN" dirty="0" err="1">
                <a:latin typeface="Times New Roman" panose="02020603050405020304" pitchFamily="18" charset="0"/>
                <a:cs typeface="Times New Roman" panose="02020603050405020304" pitchFamily="18" charset="0"/>
              </a:rPr>
              <a:t>Soumalya,A</a:t>
            </a:r>
            <a:r>
              <a:rPr lang="en-IN" dirty="0">
                <a:latin typeface="Times New Roman" panose="02020603050405020304" pitchFamily="18" charset="0"/>
                <a:cs typeface="Times New Roman" panose="02020603050405020304" pitchFamily="18" charset="0"/>
              </a:rPr>
              <a:t>. B. Garg, </a:t>
            </a:r>
            <a:r>
              <a:rPr lang="en-IN" dirty="0" err="1">
                <a:latin typeface="Times New Roman" panose="02020603050405020304" pitchFamily="18" charset="0"/>
                <a:cs typeface="Times New Roman" panose="02020603050405020304" pitchFamily="18" charset="0"/>
              </a:rPr>
              <a:t>Sayan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Sarcar</a:t>
            </a:r>
            <a:r>
              <a:rPr lang="en-IN" dirty="0">
                <a:latin typeface="Times New Roman" panose="02020603050405020304" pitchFamily="18" charset="0"/>
                <a:cs typeface="Times New Roman" panose="02020603050405020304" pitchFamily="18" charset="0"/>
              </a:rPr>
              <a:t>, PSV S. Sridhar, </a:t>
            </a:r>
            <a:r>
              <a:rPr lang="en-IN" dirty="0" err="1">
                <a:latin typeface="Times New Roman" panose="02020603050405020304" pitchFamily="18" charset="0"/>
                <a:cs typeface="Times New Roman" panose="02020603050405020304" pitchFamily="18" charset="0"/>
              </a:rPr>
              <a:t>Ojasvi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Maleyvar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Raveesh</a:t>
            </a:r>
            <a:r>
              <a:rPr lang="en-IN" dirty="0">
                <a:latin typeface="Times New Roman" panose="02020603050405020304" pitchFamily="18" charset="0"/>
                <a:cs typeface="Times New Roman" panose="02020603050405020304" pitchFamily="18" charset="0"/>
              </a:rPr>
              <a:t> Kapoor. "Krishi-Bharati: An Interface for Indian Farmers”. In Proceedings of the 2014 IEEE Students' Technology Symposium, pp. 259-263. IEEE, 2014.</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Zhu, </a:t>
            </a:r>
            <a:r>
              <a:rPr lang="en-IN" dirty="0" err="1">
                <a:latin typeface="Times New Roman" panose="02020603050405020304" pitchFamily="18" charset="0"/>
                <a:cs typeface="Times New Roman" panose="02020603050405020304" pitchFamily="18" charset="0"/>
              </a:rPr>
              <a:t>Xingxiong</a:t>
            </a:r>
            <a:r>
              <a:rPr lang="en-IN" dirty="0">
                <a:latin typeface="Times New Roman" panose="02020603050405020304" pitchFamily="18" charset="0"/>
                <a:cs typeface="Times New Roman" panose="02020603050405020304" pitchFamily="18" charset="0"/>
              </a:rPr>
              <a:t>, and Dong Wang. "Research on Blockchain Application for E-Commerce, Finance and Energy." In IOP Conference Series: Earth and Environmental Science, vol. 252, no. 4, p. 042126. IOP Publishing,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01" y="25146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BA69AFF-337E-76B0-FF4C-799B1ECD94B4}"/>
              </a:ext>
            </a:extLst>
          </p:cNvPr>
          <p:cNvSpPr txBox="1"/>
          <p:nvPr/>
        </p:nvSpPr>
        <p:spPr>
          <a:xfrm>
            <a:off x="533400" y="1447800"/>
            <a:ext cx="8304960" cy="3970318"/>
          </a:xfrm>
          <a:prstGeom prst="rect">
            <a:avLst/>
          </a:prstGeom>
          <a:noFill/>
        </p:spPr>
        <p:txBody>
          <a:bodyPr wrap="square" rtlCol="0">
            <a:spAutoFit/>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Blockchain is a method in which a confirmation of a transaction is kept by means of a crypto-currency. The record is maintained transversely, linking several computers in a peer to peer network. Contracts, transactions, and the records of them define the economic system of a country. They set boundaries and provide security to the assets. Considering the features of blockchain such as immutability and maintaining the footage of transaction details, this paper highlights the usage of blockchain technology with farmer’s portal that keep the footage of selling and buying information of crops. </a:t>
            </a:r>
          </a:p>
          <a:p>
            <a:pPr algn="just"/>
            <a:endParaRPr lang="en-US" dirty="0">
              <a:latin typeface="Times New Roman" panose="02020603050405020304" pitchFamily="18" charset="0"/>
              <a:ea typeface="Calibri" panose="020F0502020204030204" pitchFamily="34" charset="0"/>
              <a:cs typeface="Arial" panose="020B0604020202020204" pitchFamily="34" charset="0"/>
            </a:endParaRP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	The proposed solution uses the python as a programming language in integration with the blockchain system that will benefit the farmers or vendors and individuals by preserving the contract of trade. An interface for the farmers is designed using a python programming language in addition with blockchain technology, which is used to store the information related to seller, buyer, selling and buying an item and total value transacted.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53356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Agriculture is the foundation of life, and farmers are the backbone of agriculture. However, farmers often face challenges in getting the proper sale value for their crops. This is due to a number of factors, including lack of transparency in the supply chain, information asymmetry, and unfair pricing practices.</a:t>
            </a:r>
          </a:p>
          <a:p>
            <a:pPr marL="285750" indent="-285750" algn="just">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Blockchain technology has the potential to revolutionize the agricultural sector by addressing these challenges. Blockchain is a distributed ledger technology that is immutable, decentralized, and transparent. This means that all transactions recorded on a blockchain are secure, tamper-proof, and accessible to all participants.</a:t>
            </a:r>
          </a:p>
          <a:p>
            <a:pPr marL="285750" indent="-285750" algn="just">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This helps the farmers to get the fair price and a transparency is maintained along the whole transaction process. So the farmer gets the correct amount that he should get.</a:t>
            </a:r>
            <a:endParaRPr lang="en-US" b="0" i="0" dirty="0">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2E9984F4-3213-A69B-6E0E-C6916FD3036D}"/>
              </a:ext>
            </a:extLst>
          </p:cNvPr>
          <p:cNvSpPr txBox="1"/>
          <p:nvPr/>
        </p:nvSpPr>
        <p:spPr>
          <a:xfrm>
            <a:off x="457200" y="1524000"/>
            <a:ext cx="8381160" cy="5355312"/>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The primary objective of this research is to assess the feasibility and potential impact of integrating blockchain technology with farmer's portals in the Indian agricultural sector. Specifically, our research aims to achieve the following:</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Evaluate Technological Viability</a:t>
            </a:r>
            <a:r>
              <a:rPr lang="en-US" b="0" i="0" dirty="0">
                <a:effectLst/>
                <a:latin typeface="Times New Roman" panose="02020603050405020304" pitchFamily="18" charset="0"/>
                <a:cs typeface="Times New Roman" panose="02020603050405020304" pitchFamily="18" charset="0"/>
              </a:rPr>
              <a:t>: Determine the technical feasibility of integrating blockchain technology with existing farmer's portals and assess the compatibility of such a system with the Indian agricultural landscape.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Assess Transparency and Trust</a:t>
            </a:r>
            <a:r>
              <a:rPr lang="en-US" b="0" i="0" dirty="0">
                <a:effectLst/>
                <a:latin typeface="Times New Roman" panose="02020603050405020304" pitchFamily="18" charset="0"/>
                <a:cs typeface="Times New Roman" panose="02020603050405020304" pitchFamily="18" charset="0"/>
              </a:rPr>
              <a:t>: Investigate how the use of blockchain technology enhances transparency, security, and trust within agricultural trade, with a focus on how it can benefit both farmers and other stakeholders.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Examine Efficiency Gains</a:t>
            </a:r>
            <a:r>
              <a:rPr lang="en-US" b="0" i="0" dirty="0">
                <a:effectLst/>
                <a:latin typeface="Times New Roman" panose="02020603050405020304" pitchFamily="18" charset="0"/>
                <a:cs typeface="Times New Roman" panose="02020603050405020304" pitchFamily="18" charset="0"/>
              </a:rPr>
              <a:t>: Analyze the potential efficiency gains in agricultural trade processes, including reduced paperwork, faster transactions, and minimized reliance on intermediaries.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Empower Farmers</a:t>
            </a:r>
            <a:r>
              <a:rPr lang="en-US" b="0" i="0" dirty="0">
                <a:effectLst/>
                <a:latin typeface="Times New Roman" panose="02020603050405020304" pitchFamily="18" charset="0"/>
                <a:cs typeface="Times New Roman" panose="02020603050405020304" pitchFamily="18" charset="0"/>
              </a:rPr>
              <a:t>: Assess the extent to which the proposed blockchain-based system empowers farmers by enabling them to secure fair prices for their crops, access financial services, and take control of their trade transactions.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Analyze Market Impact</a:t>
            </a:r>
            <a:r>
              <a:rPr lang="en-US" b="0" i="0" dirty="0">
                <a:effectLst/>
                <a:latin typeface="Times New Roman" panose="02020603050405020304" pitchFamily="18" charset="0"/>
                <a:cs typeface="Times New Roman" panose="02020603050405020304" pitchFamily="18" charset="0"/>
              </a:rPr>
              <a:t>: Explore the broader economic and market impact of implementing blockchain technology, including its potential to transform the agricultural ecosystem in India.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2016</Words>
  <Application>Microsoft Office PowerPoint</Application>
  <PresentationFormat>On-screen Show (4:3)</PresentationFormat>
  <Paragraphs>112</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Dattasai Vadla</cp:lastModifiedBy>
  <cp:revision>734</cp:revision>
  <dcterms:modified xsi:type="dcterms:W3CDTF">2024-01-19T10:35:10Z</dcterms:modified>
</cp:coreProperties>
</file>