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399" r:id="rId4"/>
    <p:sldId id="400" r:id="rId5"/>
    <p:sldId id="258" r:id="rId6"/>
    <p:sldId id="259" r:id="rId7"/>
    <p:sldId id="375" r:id="rId8"/>
    <p:sldId id="376" r:id="rId9"/>
    <p:sldId id="396" r:id="rId10"/>
    <p:sldId id="392" r:id="rId11"/>
    <p:sldId id="383" r:id="rId12"/>
    <p:sldId id="290"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600164"/>
          </a:xfrm>
          <a:prstGeom prst="rect">
            <a:avLst/>
          </a:prstGeom>
          <a:noFill/>
        </p:spPr>
        <p:txBody>
          <a:bodyPr wrap="square" rtlCol="0">
            <a:spAutoFit/>
          </a:bodyPr>
          <a:lstStyle/>
          <a:p>
            <a:pPr algn="ctr"/>
            <a:r>
              <a:rPr lang="en-US" sz="3300" b="1" dirty="0">
                <a:ln w="1905"/>
                <a:effectLst>
                  <a:innerShdw blurRad="69850" dist="43180" dir="5400000">
                    <a:srgbClr val="000000">
                      <a:alpha val="65000"/>
                    </a:srgbClr>
                  </a:innerShdw>
                </a:effectLst>
              </a:rPr>
              <a:t>Blockchain based Portal for farmers</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  </a:t>
            </a:r>
          </a:p>
          <a:p>
            <a:r>
              <a:rPr lang="en-US" b="1" dirty="0" err="1">
                <a:solidFill>
                  <a:schemeClr val="tx2">
                    <a:lumMod val="75000"/>
                  </a:schemeClr>
                </a:solidFill>
              </a:rPr>
              <a:t>V.Datta</a:t>
            </a:r>
            <a:r>
              <a:rPr lang="en-US" b="1" dirty="0">
                <a:solidFill>
                  <a:schemeClr val="tx2">
                    <a:lumMod val="75000"/>
                  </a:schemeClr>
                </a:solidFill>
              </a:rPr>
              <a:t> Sai      (20H51A0525)</a:t>
            </a:r>
            <a:br>
              <a:rPr lang="en-US" b="1" dirty="0">
                <a:solidFill>
                  <a:schemeClr val="tx2">
                    <a:lumMod val="75000"/>
                  </a:schemeClr>
                </a:solidFill>
              </a:rPr>
            </a:br>
            <a:r>
              <a:rPr lang="en-US" b="1" dirty="0" err="1">
                <a:solidFill>
                  <a:schemeClr val="tx2">
                    <a:lumMod val="75000"/>
                  </a:schemeClr>
                </a:solidFill>
              </a:rPr>
              <a:t>K.Sreehaas</a:t>
            </a:r>
            <a:r>
              <a:rPr lang="en-US" b="1" dirty="0">
                <a:solidFill>
                  <a:schemeClr val="tx2">
                    <a:lumMod val="75000"/>
                  </a:schemeClr>
                </a:solidFill>
              </a:rPr>
              <a:t>     (20H51A0567)</a:t>
            </a:r>
            <a:br>
              <a:rPr lang="en-US" b="1" dirty="0">
                <a:solidFill>
                  <a:schemeClr val="tx2">
                    <a:lumMod val="75000"/>
                  </a:schemeClr>
                </a:solidFill>
              </a:rPr>
            </a:br>
            <a:r>
              <a:rPr lang="en-US" b="1" dirty="0" err="1">
                <a:solidFill>
                  <a:schemeClr val="tx2">
                    <a:lumMod val="75000"/>
                  </a:schemeClr>
                </a:solidFill>
              </a:rPr>
              <a:t>T.Himesh</a:t>
            </a:r>
            <a:r>
              <a:rPr lang="en-US" b="1" dirty="0">
                <a:solidFill>
                  <a:schemeClr val="tx2">
                    <a:lumMod val="75000"/>
                  </a:schemeClr>
                </a:solidFill>
              </a:rPr>
              <a:t>         (20H51A05A7)</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err="1"/>
              <a:t>Ms.K.Jyothi</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No.:66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software company">
            <a:extLst>
              <a:ext uri="{FF2B5EF4-FFF2-40B4-BE49-F238E27FC236}">
                <a16:creationId xmlns:a16="http://schemas.microsoft.com/office/drawing/2014/main" id="{A5F0F0FB-42CC-FEAB-BF87-B1FF18C87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80" y="1066800"/>
            <a:ext cx="8229600" cy="5448300"/>
          </a:xfrm>
          <a:prstGeom prst="rect">
            <a:avLst/>
          </a:prstGeom>
        </p:spPr>
      </p:pic>
      <p:sp>
        <p:nvSpPr>
          <p:cNvPr id="5" name="CustomShape 1">
            <a:extLst>
              <a:ext uri="{FF2B5EF4-FFF2-40B4-BE49-F238E27FC236}">
                <a16:creationId xmlns:a16="http://schemas.microsoft.com/office/drawing/2014/main" id="{B5FFAE32-8C98-20DF-CEF3-527A67B76FBB}"/>
              </a:ext>
            </a:extLst>
          </p:cNvPr>
          <p:cNvSpPr/>
          <p:nvPr/>
        </p:nvSpPr>
        <p:spPr>
          <a:xfrm>
            <a:off x="228600" y="609600"/>
            <a:ext cx="838116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457200" y="1330220"/>
            <a:ext cx="8153400" cy="46130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Blockchain Technology in the field of agriculture can bring revolutionary enhancement in the area of maintaining farmers data securely, ensuring the security of transactions, and sale price of crops. In this project the block chain-based portal is involved in dealing with the issue of demand and sale price of crops which in result ensure crop security to farmers as well as to get fair price of the crop. A farmer can register and sell his crops, recording a transaction on a block chain at a point when buyers commit to buy a farmer's crop. This transaction is capable of recording crop details, the price at which it is committed to buying and quantity of crop purchased. This immutable nature of block chain technology will enable the farmers to get a legitimate price of crop and reduce the cost of operation for selling and buying crops when compared to traditional methods.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CFF778A4-D7A6-BFD3-48CB-4B2588589072}"/>
              </a:ext>
            </a:extLst>
          </p:cNvPr>
          <p:cNvSpPr txBox="1"/>
          <p:nvPr/>
        </p:nvSpPr>
        <p:spPr>
          <a:xfrm>
            <a:off x="228600" y="1219200"/>
            <a:ext cx="838116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Hileman, Garrick, and Michel </a:t>
            </a:r>
            <a:r>
              <a:rPr lang="en-IN" dirty="0" err="1">
                <a:latin typeface="Times New Roman" panose="02020603050405020304" pitchFamily="18" charset="0"/>
                <a:cs typeface="Times New Roman" panose="02020603050405020304" pitchFamily="18" charset="0"/>
              </a:rPr>
              <a:t>Rauchs</a:t>
            </a:r>
            <a:r>
              <a:rPr lang="en-IN" dirty="0">
                <a:latin typeface="Times New Roman" panose="02020603050405020304" pitchFamily="18" charset="0"/>
                <a:cs typeface="Times New Roman" panose="02020603050405020304" pitchFamily="18" charset="0"/>
              </a:rPr>
              <a:t>. "2017 Global Blockchain Benchmarking Study." Available at SSRN 3040224 (2017). </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Yadav,Vinay</a:t>
            </a:r>
            <a:r>
              <a:rPr lang="en-IN" dirty="0">
                <a:latin typeface="Times New Roman" panose="02020603050405020304" pitchFamily="18" charset="0"/>
                <a:cs typeface="Times New Roman" panose="02020603050405020304" pitchFamily="18" charset="0"/>
              </a:rPr>
              <a:t> Surendra, and A. R. Singh. “A Systematic Literature Review of Blockchain Technology in Agriculture.”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Ghosh, </a:t>
            </a:r>
            <a:r>
              <a:rPr lang="en-IN" dirty="0" err="1">
                <a:latin typeface="Times New Roman" panose="02020603050405020304" pitchFamily="18" charset="0"/>
                <a:cs typeface="Times New Roman" panose="02020603050405020304" pitchFamily="18" charset="0"/>
              </a:rPr>
              <a:t>Soumalya,A</a:t>
            </a:r>
            <a:r>
              <a:rPr lang="en-IN" dirty="0">
                <a:latin typeface="Times New Roman" panose="02020603050405020304" pitchFamily="18" charset="0"/>
                <a:cs typeface="Times New Roman" panose="02020603050405020304" pitchFamily="18" charset="0"/>
              </a:rPr>
              <a:t>. B. Garg, </a:t>
            </a:r>
            <a:r>
              <a:rPr lang="en-IN" dirty="0" err="1">
                <a:latin typeface="Times New Roman" panose="02020603050405020304" pitchFamily="18" charset="0"/>
                <a:cs typeface="Times New Roman" panose="02020603050405020304" pitchFamily="18" charset="0"/>
              </a:rPr>
              <a:t>Sayan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Sarcar</a:t>
            </a:r>
            <a:r>
              <a:rPr lang="en-IN" dirty="0">
                <a:latin typeface="Times New Roman" panose="02020603050405020304" pitchFamily="18" charset="0"/>
                <a:cs typeface="Times New Roman" panose="02020603050405020304" pitchFamily="18" charset="0"/>
              </a:rPr>
              <a:t>, PSV S. Sridhar, </a:t>
            </a:r>
            <a:r>
              <a:rPr lang="en-IN" dirty="0" err="1">
                <a:latin typeface="Times New Roman" panose="02020603050405020304" pitchFamily="18" charset="0"/>
                <a:cs typeface="Times New Roman" panose="02020603050405020304" pitchFamily="18" charset="0"/>
              </a:rPr>
              <a:t>Ojasvi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Maleyvar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Raveesh</a:t>
            </a:r>
            <a:r>
              <a:rPr lang="en-IN" dirty="0">
                <a:latin typeface="Times New Roman" panose="02020603050405020304" pitchFamily="18" charset="0"/>
                <a:cs typeface="Times New Roman" panose="02020603050405020304" pitchFamily="18" charset="0"/>
              </a:rPr>
              <a:t> Kapoor. "Krishi-Bharati: An Interface for Indian Farmers”. In Proceedings of the 2014 IEEE Students' Technology Symposium, pp. 259-263. IEEE, 2014.</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Zhu, </a:t>
            </a:r>
            <a:r>
              <a:rPr lang="en-IN" dirty="0" err="1">
                <a:latin typeface="Times New Roman" panose="02020603050405020304" pitchFamily="18" charset="0"/>
                <a:cs typeface="Times New Roman" panose="02020603050405020304" pitchFamily="18" charset="0"/>
              </a:rPr>
              <a:t>Xingxiong</a:t>
            </a:r>
            <a:r>
              <a:rPr lang="en-IN" dirty="0">
                <a:latin typeface="Times New Roman" panose="02020603050405020304" pitchFamily="18" charset="0"/>
                <a:cs typeface="Times New Roman" panose="02020603050405020304" pitchFamily="18" charset="0"/>
              </a:rPr>
              <a:t>, and Dong Wang. "Research on Blockchain Application for E-Commerce, Finance and Energy." In IOP Conference Series: Earth and Environmental Science, vol. 252, no. 4, p. 042126. IOP Publishing, 2019.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marL="342900" indent="-342900">
              <a:lnSpc>
                <a:spcPct val="150000"/>
              </a:lnSpc>
              <a:buFont typeface="Arial" panose="020B0604020202020204" pitchFamily="34" charset="0"/>
              <a:buChar char="•"/>
            </a:pPr>
            <a:r>
              <a:rPr lang="en-IN" sz="2000" b="1" dirty="0">
                <a:solidFill>
                  <a:srgbClr val="000000"/>
                </a:solidFill>
                <a:latin typeface="Bookman Old Style" pitchFamily="18" charset="0"/>
              </a:rPr>
              <a:t>Abstract </a:t>
            </a:r>
          </a:p>
          <a:p>
            <a:pPr marL="342900" indent="-342900">
              <a:lnSpc>
                <a:spcPct val="150000"/>
              </a:lnSpc>
              <a:buFont typeface="Arial" panose="020B0604020202020204" pitchFamily="34" charset="0"/>
              <a:buChar char="•"/>
            </a:pPr>
            <a:r>
              <a:rPr lang="en-IN" sz="2000" b="1" dirty="0">
                <a:solidFill>
                  <a:srgbClr val="000000"/>
                </a:solidFill>
                <a:latin typeface="Bookman Old Style" pitchFamily="18" charset="0"/>
              </a:rPr>
              <a:t>Introduction </a:t>
            </a:r>
          </a:p>
          <a:p>
            <a:pPr marL="342900" indent="-342900">
              <a:lnSpc>
                <a:spcPct val="150000"/>
              </a:lnSpc>
              <a:buFont typeface="Arial" panose="020B0604020202020204" pitchFamily="34" charset="0"/>
              <a:buChar char="•"/>
            </a:pPr>
            <a:r>
              <a:rPr lang="en-US" altLang="en-IN" sz="2000" b="1" dirty="0">
                <a:solidFill>
                  <a:srgbClr val="000000"/>
                </a:solidFill>
                <a:latin typeface="Bookman Old Style" panose="02050604050505020204" pitchFamily="18" charset="0"/>
              </a:rPr>
              <a:t>Proposed Method and its Architecture</a:t>
            </a:r>
            <a:endParaRPr lang="en-IN" sz="2000" b="1" dirty="0">
              <a:solidFill>
                <a:srgbClr val="000000"/>
              </a:solidFill>
              <a:latin typeface="Bookman Old Style" pitchFamily="18" charset="0"/>
            </a:endParaRPr>
          </a:p>
          <a:p>
            <a:pPr marL="342900" indent="-342900">
              <a:lnSpc>
                <a:spcPct val="150000"/>
              </a:lnSpc>
              <a:buFont typeface="Arial" panose="020B0604020202020204" pitchFamily="34" charset="0"/>
              <a:buChar char="•"/>
            </a:pPr>
            <a:r>
              <a:rPr lang="en-IN" sz="2000" b="1" dirty="0">
                <a:solidFill>
                  <a:srgbClr val="000000"/>
                </a:solidFill>
                <a:latin typeface="Bookman Old Style" pitchFamily="18" charset="0"/>
              </a:rPr>
              <a:t>Conclusion</a:t>
            </a:r>
          </a:p>
          <a:p>
            <a:pPr marL="342900" indent="-342900">
              <a:lnSpc>
                <a:spcPct val="150000"/>
              </a:lnSpc>
              <a:buFont typeface="Arial" panose="020B0604020202020204" pitchFamily="34" charset="0"/>
              <a:buChar char="•"/>
            </a:pPr>
            <a:r>
              <a:rPr lang="en-IN" sz="2000" b="1" dirty="0">
                <a:solidFill>
                  <a:srgbClr val="000000"/>
                </a:solidFill>
                <a:latin typeface="Bookman Old Style" pitchFamily="18" charset="0"/>
              </a:rPr>
              <a:t>References</a:t>
            </a:r>
            <a:br>
              <a:rPr lang="en-IN" sz="2000" b="1" dirty="0">
                <a:solidFill>
                  <a:srgbClr val="000000"/>
                </a:solidFill>
                <a:latin typeface="Bookman Old Style" pitchFamily="18" charset="0"/>
              </a:rPr>
            </a:br>
            <a:endParaRPr lang="en-IN" sz="2000" b="1" dirty="0">
              <a:solidFill>
                <a:srgbClr val="000000"/>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810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2778552"/>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BA69AFF-337E-76B0-FF4C-799B1ECD94B4}"/>
              </a:ext>
            </a:extLst>
          </p:cNvPr>
          <p:cNvSpPr txBox="1"/>
          <p:nvPr/>
        </p:nvSpPr>
        <p:spPr>
          <a:xfrm>
            <a:off x="609600" y="1447800"/>
            <a:ext cx="8077200" cy="4247317"/>
          </a:xfrm>
          <a:prstGeom prst="rect">
            <a:avLst/>
          </a:prstGeom>
          <a:noFill/>
        </p:spPr>
        <p:txBody>
          <a:bodyPr wrap="square" rtlCol="0">
            <a:spAutoFit/>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	Blockchain is a method in which a confirmation of a transaction is kept by means of a crypto-currency. The record is maintained transversely, linking several computers in a peer to peer network. Contracts, transactions, and the records of them define the economic system of a country. They set boundaries and provide security to the assets. Considering the features of blockchain such as immutability and maintaining the footage of transaction details, this paper highlights the usage of blockchain technology with farmer’s portal that keep the footage of selling and buying information of crops. </a:t>
            </a:r>
          </a:p>
          <a:p>
            <a:pPr algn="just"/>
            <a:endParaRPr lang="en-US" dirty="0">
              <a:latin typeface="Times New Roman" panose="02020603050405020304" pitchFamily="18" charset="0"/>
              <a:ea typeface="Calibri" panose="020F0502020204030204" pitchFamily="34" charset="0"/>
              <a:cs typeface="Arial" panose="020B0604020202020204" pitchFamily="34" charset="0"/>
            </a:endParaRP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	The proposed solution uses the python as a programming language in integration with the blockchain system that will benefit the farmers or vendors and individuals by preserving the contract of trade. An interface for the farmers is designed using a python programming language in addition with blockchain technology, which is used to store the information related to seller, buyer, selling and buying an item and total value transacted.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3886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1028940" y="28956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53356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Agriculture is the foundation of life, and farmers are the backbone of agriculture. However, farmers often face challenges in getting the proper sale value for their crops. This is due to a number of factors, including lack of transparency in the supply chain, information asymmetry, and unfair pricing practices.</a:t>
            </a:r>
          </a:p>
          <a:p>
            <a:pPr marL="285750" indent="-285750" algn="just">
              <a:lnSpc>
                <a:spcPct val="150000"/>
              </a:lnSpc>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Blockchain technology has the potential to revolutionize the agricultural sector by addressing these challenges. Blockchain is a distributed ledger technology that is immutable, decentralized, and transparent. This means that all transactions recorded on a blockchain are secure, tamper-proof, and accessible to all participants.</a:t>
            </a:r>
          </a:p>
          <a:p>
            <a:pPr marL="285750" indent="-285750" algn="just">
              <a:lnSpc>
                <a:spcPct val="150000"/>
              </a:lnSpc>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This helps the farmers to get the fair price and a transparency is maintained along the whole transaction process. So, the farmer gets the correct amount that he should get.</a:t>
            </a:r>
            <a:endParaRPr lang="en-US" b="0" i="0" dirty="0">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600" y="36559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990360" y="2895600"/>
            <a:ext cx="9295560" cy="760320"/>
          </a:xfrm>
          <a:prstGeom prst="rect">
            <a:avLst/>
          </a:prstGeom>
        </p:spPr>
        <p:txBody>
          <a:bodyPr lIns="90000" tIns="45000" rIns="90000" bIns="45000"/>
          <a:lstStyle/>
          <a:p>
            <a:pPr algn="r">
              <a:lnSpc>
                <a:spcPct val="100000"/>
              </a:lnSpc>
            </a:pPr>
            <a:r>
              <a:rPr lang="en-US" altLang="en-IN" sz="3200" b="1" dirty="0">
                <a:solidFill>
                  <a:srgbClr val="000000"/>
                </a:solidFill>
                <a:latin typeface="Arial Black" panose="020B0A04020102020204"/>
              </a:rPr>
              <a:t>Proposed System &amp; Architecture</a:t>
            </a:r>
            <a:r>
              <a:rPr lang="en-IN" sz="3200" b="1" dirty="0">
                <a:solidFill>
                  <a:srgbClr val="000000"/>
                </a:solidFill>
                <a:latin typeface="Arial Black" pitchFamily="34" charset="0"/>
              </a:rPr>
              <a:t> </a:t>
            </a:r>
            <a:endParaRPr sz="3200"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0564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5640" y="605135"/>
            <a:ext cx="6400800" cy="461665"/>
          </a:xfrm>
          <a:prstGeom prst="rect">
            <a:avLst/>
          </a:prstGeom>
          <a:noFill/>
        </p:spPr>
        <p:txBody>
          <a:bodyPr wrap="square" rtlCol="0">
            <a:spAutoFit/>
          </a:bodyPr>
          <a:lstStyle/>
          <a:p>
            <a:r>
              <a:rPr lang="en-US" sz="2400" b="1" dirty="0">
                <a:solidFill>
                  <a:srgbClr val="C00000"/>
                </a:solidFill>
                <a:latin typeface="+mj-lt"/>
              </a:rPr>
              <a:t>Proposed System and its Architecture</a:t>
            </a:r>
          </a:p>
        </p:txBody>
      </p:sp>
      <p:sp>
        <p:nvSpPr>
          <p:cNvPr id="2" name="TextBox 1">
            <a:extLst>
              <a:ext uri="{FF2B5EF4-FFF2-40B4-BE49-F238E27FC236}">
                <a16:creationId xmlns:a16="http://schemas.microsoft.com/office/drawing/2014/main" id="{2E9984F4-3213-A69B-6E0E-C6916FD3036D}"/>
              </a:ext>
            </a:extLst>
          </p:cNvPr>
          <p:cNvSpPr txBox="1"/>
          <p:nvPr/>
        </p:nvSpPr>
        <p:spPr>
          <a:xfrm>
            <a:off x="457200" y="1524000"/>
            <a:ext cx="8381160" cy="4939814"/>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Farmer’s portal is a single gateway through which the e-commerce activity of crops can be performed. The users’ experience of the portal can be tailored according to the individual need. It is a single access point i.e., everything is in a single place, the only thing needed is single login to approved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user can be a buyer or a seller. The seller may be a farmer or a representative of him.</a:t>
            </a: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Device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can interact through the portal using a computer or a laptop.</a:t>
            </a: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Interface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access the portal, the user needs to register using a sign-up. The registered user logins using the correct credentials. Once the user signs in successfully. The user will have access to the portal/ interface. A user can view available items that are crops and seeds with their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pic>
        <p:nvPicPr>
          <p:cNvPr id="2" name="Picture 1">
            <a:extLst>
              <a:ext uri="{FF2B5EF4-FFF2-40B4-BE49-F238E27FC236}">
                <a16:creationId xmlns:a16="http://schemas.microsoft.com/office/drawing/2014/main" id="{EA2FAA56-DF53-8B88-E435-F99FFBDD55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962024"/>
            <a:ext cx="3885170" cy="5133975"/>
          </a:xfrm>
          <a:prstGeom prst="rect">
            <a:avLst/>
          </a:prstGeom>
          <a:noFill/>
          <a:ln>
            <a:noFill/>
          </a:ln>
        </p:spPr>
      </p:pic>
      <p:sp>
        <p:nvSpPr>
          <p:cNvPr id="3" name="CustomShape 1">
            <a:extLst>
              <a:ext uri="{FF2B5EF4-FFF2-40B4-BE49-F238E27FC236}">
                <a16:creationId xmlns:a16="http://schemas.microsoft.com/office/drawing/2014/main" id="{966FDFB2-0CBF-B12D-6ABF-B5CEAACFD87F}"/>
              </a:ext>
            </a:extLst>
          </p:cNvPr>
          <p:cNvSpPr/>
          <p:nvPr/>
        </p:nvSpPr>
        <p:spPr>
          <a:xfrm>
            <a:off x="304920" y="726338"/>
            <a:ext cx="838116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On-screen Show (4:3)</PresentationFormat>
  <Paragraphs>47</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Dattasai Vadla</cp:lastModifiedBy>
  <cp:revision>731</cp:revision>
  <dcterms:modified xsi:type="dcterms:W3CDTF">2024-01-19T10:42:39Z</dcterms:modified>
</cp:coreProperties>
</file>