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69" r:id="rId2"/>
    <p:sldId id="257" r:id="rId3"/>
    <p:sldId id="259" r:id="rId4"/>
    <p:sldId id="263" r:id="rId5"/>
    <p:sldId id="264" r:id="rId6"/>
    <p:sldId id="260" r:id="rId7"/>
    <p:sldId id="271" r:id="rId8"/>
    <p:sldId id="272" r:id="rId9"/>
    <p:sldId id="273" r:id="rId10"/>
    <p:sldId id="262" r:id="rId11"/>
    <p:sldId id="265" r:id="rId12"/>
    <p:sldId id="266" r:id="rId13"/>
    <p:sldId id="267" r:id="rId14"/>
    <p:sldId id="268" r:id="rId15"/>
  </p:sldIdLst>
  <p:sldSz cx="9144000" cy="5143500" type="screen16x9"/>
  <p:notesSz cx="6858000" cy="9144000"/>
  <p:embeddedFontLst>
    <p:embeddedFont>
      <p:font typeface="Nunito" charset="0"/>
      <p:regular r:id="rId17"/>
      <p:bold r:id="rId18"/>
      <p:italic r:id="rId19"/>
      <p:boldItalic r:id="rId20"/>
    </p:embeddedFont>
    <p:embeddedFont>
      <p:font typeface="Montserrat"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51637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9075ed4b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9075ed4b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9075ed4b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9075ed4b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9075ed4b0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9075ed4b0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9075ed4b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9075ed4b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9075ed4b0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9075ed4b0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f65e46e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f65e46e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9075ed4b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9075ed4b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9075ed4b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9075ed4b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596495d3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596495d3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708cd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708cd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075ed4b0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075ed4b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075ed4b0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075ed4b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075ed4b0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075ed4b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96412" y="1657324"/>
            <a:ext cx="8013600" cy="12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100" dirty="0" smtClean="0">
                <a:solidFill>
                  <a:srgbClr val="0000FF"/>
                </a:solidFill>
                <a:latin typeface="Times New Roman"/>
                <a:ea typeface="Times New Roman"/>
                <a:cs typeface="Times New Roman"/>
                <a:sym typeface="Times New Roman"/>
              </a:rPr>
              <a:t>SCREENLESS </a:t>
            </a:r>
            <a:r>
              <a:rPr lang="en-GB" sz="3100" dirty="0">
                <a:solidFill>
                  <a:srgbClr val="0000FF"/>
                </a:solidFill>
                <a:latin typeface="Times New Roman"/>
                <a:ea typeface="Times New Roman"/>
                <a:cs typeface="Times New Roman"/>
                <a:sym typeface="Times New Roman"/>
              </a:rPr>
              <a:t>DISPLAY</a:t>
            </a:r>
            <a:endParaRPr sz="3100" dirty="0">
              <a:solidFill>
                <a:srgbClr val="0000FF"/>
              </a:solidFill>
              <a:latin typeface="Times New Roman"/>
              <a:ea typeface="Times New Roman"/>
              <a:cs typeface="Times New Roman"/>
              <a:sym typeface="Times New Roman"/>
            </a:endParaRPr>
          </a:p>
        </p:txBody>
      </p:sp>
      <p:sp>
        <p:nvSpPr>
          <p:cNvPr id="132" name="Google Shape;132;p13"/>
          <p:cNvSpPr txBox="1"/>
          <p:nvPr/>
        </p:nvSpPr>
        <p:spPr>
          <a:xfrm>
            <a:off x="3295000" y="514088"/>
            <a:ext cx="35133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dirty="0">
              <a:solidFill>
                <a:srgbClr val="FF0000"/>
              </a:solidFill>
              <a:latin typeface="Times New Roman"/>
              <a:ea typeface="Times New Roman"/>
              <a:cs typeface="Times New Roman"/>
              <a:sym typeface="Times New Roman"/>
            </a:endParaRPr>
          </a:p>
        </p:txBody>
      </p:sp>
      <p:sp>
        <p:nvSpPr>
          <p:cNvPr id="133" name="Google Shape;133;p13"/>
          <p:cNvSpPr txBox="1"/>
          <p:nvPr/>
        </p:nvSpPr>
        <p:spPr>
          <a:xfrm>
            <a:off x="1399675" y="911050"/>
            <a:ext cx="6576600" cy="5628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endParaRPr dirty="0">
              <a:solidFill>
                <a:schemeClr val="accent1"/>
              </a:solidFill>
              <a:latin typeface="Times New Roman"/>
              <a:ea typeface="Times New Roman"/>
              <a:cs typeface="Times New Roman"/>
              <a:sym typeface="Times New Roman"/>
            </a:endParaRPr>
          </a:p>
        </p:txBody>
      </p:sp>
      <p:sp>
        <p:nvSpPr>
          <p:cNvPr id="134" name="Google Shape;134;p13"/>
          <p:cNvSpPr txBox="1"/>
          <p:nvPr/>
        </p:nvSpPr>
        <p:spPr>
          <a:xfrm>
            <a:off x="5981789" y="3649148"/>
            <a:ext cx="2948700" cy="114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u="sng" dirty="0">
                <a:solidFill>
                  <a:srgbClr val="FF0000"/>
                </a:solidFill>
                <a:latin typeface="Times New Roman"/>
                <a:ea typeface="Times New Roman"/>
                <a:cs typeface="Times New Roman"/>
                <a:sym typeface="Times New Roman"/>
              </a:rPr>
              <a:t>PRESENTED BY</a:t>
            </a:r>
            <a:endParaRPr sz="2000" u="sng" dirty="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GB" sz="2000" dirty="0" err="1" smtClean="0">
                <a:latin typeface="Times New Roman"/>
                <a:ea typeface="Times New Roman"/>
                <a:cs typeface="Times New Roman"/>
                <a:sym typeface="Times New Roman"/>
              </a:rPr>
              <a:t>V.Datta</a:t>
            </a:r>
            <a:r>
              <a:rPr lang="en-GB" sz="2000" dirty="0" smtClean="0">
                <a:latin typeface="Times New Roman"/>
                <a:ea typeface="Times New Roman"/>
                <a:cs typeface="Times New Roman"/>
                <a:sym typeface="Times New Roman"/>
              </a:rPr>
              <a:t> </a:t>
            </a:r>
            <a:r>
              <a:rPr lang="en-GB" sz="2000" dirty="0" err="1" smtClean="0">
                <a:latin typeface="Times New Roman"/>
                <a:ea typeface="Times New Roman"/>
                <a:cs typeface="Times New Roman"/>
                <a:sym typeface="Times New Roman"/>
              </a:rPr>
              <a:t>Sai</a:t>
            </a:r>
            <a:endParaRPr lang="en-GB" sz="2000" dirty="0" smtClean="0">
              <a:latin typeface="Times New Roman"/>
              <a:ea typeface="Times New Roman"/>
              <a:cs typeface="Times New Roman"/>
              <a:sym typeface="Times New Roman"/>
            </a:endParaRPr>
          </a:p>
          <a:p>
            <a:pPr marL="0" lvl="0" indent="0" algn="ctr" rtl="0">
              <a:spcBef>
                <a:spcPts val="0"/>
              </a:spcBef>
              <a:spcAft>
                <a:spcPts val="0"/>
              </a:spcAft>
              <a:buNone/>
            </a:pPr>
            <a:r>
              <a:rPr lang="en-GB" sz="2000" dirty="0" smtClean="0">
                <a:latin typeface="Times New Roman"/>
                <a:ea typeface="Times New Roman"/>
                <a:cs typeface="Times New Roman"/>
                <a:sym typeface="Times New Roman"/>
              </a:rPr>
              <a:t>20H51A0525</a:t>
            </a:r>
            <a:endParaRPr sz="2000" dirty="0">
              <a:latin typeface="Times New Roman"/>
              <a:ea typeface="Times New Roman"/>
              <a:cs typeface="Times New Roman"/>
              <a:sym typeface="Times New Roman"/>
            </a:endParaRPr>
          </a:p>
          <a:p>
            <a:pPr marL="0" lvl="0" indent="0" algn="ctr" rtl="0">
              <a:spcBef>
                <a:spcPts val="0"/>
              </a:spcBef>
              <a:spcAft>
                <a:spcPts val="0"/>
              </a:spcAft>
              <a:buNone/>
            </a:pPr>
            <a:endParaRPr sz="2000" dirty="0">
              <a:latin typeface="Times New Roman"/>
              <a:ea typeface="Times New Roman"/>
              <a:cs typeface="Times New Roman"/>
              <a:sym typeface="Times New Roman"/>
            </a:endParaRPr>
          </a:p>
        </p:txBody>
      </p:sp>
      <p:sp>
        <p:nvSpPr>
          <p:cNvPr id="135" name="Google Shape;135;p13"/>
          <p:cNvSpPr txBox="1"/>
          <p:nvPr/>
        </p:nvSpPr>
        <p:spPr>
          <a:xfrm>
            <a:off x="1361475" y="1580500"/>
            <a:ext cx="6980100" cy="3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1106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charset="0"/>
                <a:ea typeface="Times New Roman"/>
                <a:cs typeface="Times New Roman"/>
                <a:sym typeface="Times New Roman"/>
              </a:rPr>
              <a:t> </a:t>
            </a:r>
            <a:r>
              <a:rPr lang="en-GB" sz="2400" b="1" dirty="0" smtClean="0">
                <a:solidFill>
                  <a:srgbClr val="1155CC"/>
                </a:solidFill>
                <a:latin typeface="Montserrat" charset="0"/>
                <a:ea typeface="Times New Roman"/>
                <a:cs typeface="Times New Roman"/>
                <a:sym typeface="Times New Roman"/>
              </a:rPr>
              <a:t> </a:t>
            </a:r>
            <a:r>
              <a:rPr lang="en-GB" sz="2400" b="1" dirty="0" smtClean="0">
                <a:solidFill>
                  <a:srgbClr val="1155CC"/>
                </a:solidFill>
                <a:latin typeface="Montserrat" charset="0"/>
                <a:ea typeface="Times New Roman"/>
                <a:cs typeface="Times New Roman"/>
                <a:sym typeface="Times New Roman"/>
              </a:rPr>
              <a:t>APPLICATIONS</a:t>
            </a:r>
            <a:endParaRPr sz="2400" b="1" dirty="0">
              <a:solidFill>
                <a:srgbClr val="1155CC"/>
              </a:solidFill>
              <a:latin typeface="Montserrat" charset="0"/>
              <a:ea typeface="Times New Roman"/>
              <a:cs typeface="Times New Roman"/>
              <a:sym typeface="Times New Roman"/>
            </a:endParaRPr>
          </a:p>
        </p:txBody>
      </p:sp>
      <p:sp>
        <p:nvSpPr>
          <p:cNvPr id="174" name="Google Shape;174;p19"/>
          <p:cNvSpPr txBox="1"/>
          <p:nvPr/>
        </p:nvSpPr>
        <p:spPr>
          <a:xfrm>
            <a:off x="480600" y="1036968"/>
            <a:ext cx="6999300" cy="31806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SzPts val="1700"/>
              <a:buFont typeface="Times New Roman"/>
              <a:buChar char="➢"/>
            </a:pPr>
            <a:r>
              <a:rPr lang="en-GB" sz="1600" dirty="0">
                <a:latin typeface="Times New Roman"/>
                <a:ea typeface="Times New Roman"/>
                <a:cs typeface="Times New Roman"/>
                <a:sym typeface="Times New Roman"/>
              </a:rPr>
              <a:t>The main use of the screen less displays are used for the development of the mobile phones which are mainly used by the old and blind people.</a:t>
            </a:r>
            <a:endParaRPr sz="16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600" dirty="0">
                <a:latin typeface="Times New Roman"/>
                <a:ea typeface="Times New Roman"/>
                <a:cs typeface="Times New Roman"/>
                <a:sym typeface="Times New Roman"/>
              </a:rPr>
              <a:t>Screen less displays technology is also implemented for the development of the screen less laptops. A laptop without an LCD can be a very useful portable solution when connected to CRT or fixed LCD monitors.</a:t>
            </a:r>
            <a:endParaRPr sz="16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600" dirty="0">
                <a:latin typeface="Times New Roman"/>
                <a:ea typeface="Times New Roman"/>
                <a:cs typeface="Times New Roman"/>
                <a:sym typeface="Times New Roman"/>
              </a:rPr>
              <a:t>Latest laser technology are also implementing the special technique of the screen less display through the presence of the several 3D scope animation.</a:t>
            </a:r>
            <a:endParaRPr sz="16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600" dirty="0">
                <a:latin typeface="Times New Roman"/>
                <a:ea typeface="Times New Roman"/>
                <a:cs typeface="Times New Roman"/>
                <a:sym typeface="Times New Roman"/>
              </a:rPr>
              <a:t>Screen less displays major working principle can also be implemented in the emerging of the new screen less TV’s. </a:t>
            </a:r>
            <a:endParaRPr sz="16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p:nvPr/>
        </p:nvSpPr>
        <p:spPr>
          <a:xfrm>
            <a:off x="347500" y="280375"/>
            <a:ext cx="8203200" cy="858900"/>
          </a:xfrm>
          <a:prstGeom prst="rect">
            <a:avLst/>
          </a:prstGeom>
          <a:noFill/>
          <a:ln>
            <a:noFill/>
          </a:ln>
        </p:spPr>
        <p:txBody>
          <a:bodyPr spcFirstLastPara="1" wrap="square" lIns="91425" tIns="91425" rIns="91425" bIns="91425" anchor="t" anchorCtr="0">
            <a:noAutofit/>
          </a:bodyPr>
          <a:lstStyle/>
          <a:p>
            <a:pPr lvl="0"/>
            <a:r>
              <a:rPr lang="en-GB" sz="2400" b="1" dirty="0" smtClean="0">
                <a:solidFill>
                  <a:srgbClr val="38761D"/>
                </a:solidFill>
                <a:latin typeface="Montserrat" charset="0"/>
                <a:ea typeface="Times New Roman"/>
                <a:cs typeface="Times New Roman"/>
                <a:sym typeface="Times New Roman"/>
              </a:rPr>
              <a:t> </a:t>
            </a:r>
            <a:r>
              <a:rPr lang="en-GB" sz="2400" b="1" dirty="0" smtClean="0">
                <a:solidFill>
                  <a:srgbClr val="1155CC"/>
                </a:solidFill>
                <a:latin typeface="Montserrat" charset="0"/>
                <a:ea typeface="Times New Roman"/>
                <a:cs typeface="Times New Roman"/>
                <a:sym typeface="Times New Roman"/>
              </a:rPr>
              <a:t>ADVANTAGES &amp; DISADVANTAGES</a:t>
            </a:r>
            <a:r>
              <a:rPr lang="en-GB" sz="2400" b="1" dirty="0" smtClean="0">
                <a:solidFill>
                  <a:srgbClr val="38761D"/>
                </a:solidFill>
                <a:latin typeface="Montserrat" charset="0"/>
                <a:ea typeface="Times New Roman"/>
                <a:cs typeface="Times New Roman"/>
                <a:sym typeface="Times New Roman"/>
              </a:rPr>
              <a:t> </a:t>
            </a:r>
            <a:endParaRPr sz="2400" b="1" dirty="0">
              <a:solidFill>
                <a:srgbClr val="1155CC"/>
              </a:solidFill>
              <a:latin typeface="Montserrat" charset="0"/>
              <a:ea typeface="Times New Roman"/>
              <a:cs typeface="Times New Roman"/>
              <a:sym typeface="Times New Roman"/>
            </a:endParaRPr>
          </a:p>
        </p:txBody>
      </p:sp>
      <p:sp>
        <p:nvSpPr>
          <p:cNvPr id="195" name="Google Shape;195;p22"/>
          <p:cNvSpPr txBox="1"/>
          <p:nvPr/>
        </p:nvSpPr>
        <p:spPr>
          <a:xfrm>
            <a:off x="347500" y="1553900"/>
            <a:ext cx="39984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Montserrat"/>
              <a:ea typeface="Montserrat"/>
              <a:cs typeface="Montserrat"/>
              <a:sym typeface="Montserrat"/>
            </a:endParaRPr>
          </a:p>
        </p:txBody>
      </p:sp>
      <p:sp>
        <p:nvSpPr>
          <p:cNvPr id="196" name="Google Shape;196;p22"/>
          <p:cNvSpPr txBox="1"/>
          <p:nvPr/>
        </p:nvSpPr>
        <p:spPr>
          <a:xfrm>
            <a:off x="4701225" y="1553900"/>
            <a:ext cx="39984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Montserrat"/>
              <a:ea typeface="Montserrat"/>
              <a:cs typeface="Montserrat"/>
              <a:sym typeface="Montserrat"/>
            </a:endParaRPr>
          </a:p>
        </p:txBody>
      </p:sp>
      <p:sp>
        <p:nvSpPr>
          <p:cNvPr id="197" name="Google Shape;197;p22"/>
          <p:cNvSpPr/>
          <p:nvPr/>
        </p:nvSpPr>
        <p:spPr>
          <a:xfrm>
            <a:off x="347500" y="1297680"/>
            <a:ext cx="3920400" cy="2902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just"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Low power requirements</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Higher resolution images</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Greater portability</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Lower costs</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More accurate </a:t>
            </a:r>
            <a:r>
              <a:rPr lang="en-GB" sz="1600" dirty="0" err="1" smtClean="0">
                <a:latin typeface="Times New Roman"/>
                <a:ea typeface="Times New Roman"/>
                <a:cs typeface="Times New Roman"/>
                <a:sym typeface="Times New Roman"/>
              </a:rPr>
              <a:t>color</a:t>
            </a:r>
            <a:endParaRPr sz="1600" dirty="0">
              <a:latin typeface="Times New Roman"/>
              <a:ea typeface="Times New Roman"/>
              <a:cs typeface="Times New Roman"/>
              <a:sym typeface="Times New Roman"/>
            </a:endParaRPr>
          </a:p>
        </p:txBody>
      </p:sp>
      <p:sp>
        <p:nvSpPr>
          <p:cNvPr id="198" name="Google Shape;198;p22"/>
          <p:cNvSpPr/>
          <p:nvPr/>
        </p:nvSpPr>
        <p:spPr>
          <a:xfrm>
            <a:off x="4449100" y="1217166"/>
            <a:ext cx="4288800" cy="2969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23850" algn="just" rtl="0">
              <a:lnSpc>
                <a:spcPct val="115000"/>
              </a:lnSpc>
              <a:spcBef>
                <a:spcPts val="0"/>
              </a:spcBef>
              <a:spcAft>
                <a:spcPts val="0"/>
              </a:spcAft>
              <a:buSzPts val="1500"/>
              <a:buFont typeface="Times New Roman"/>
              <a:buChar char="➢"/>
            </a:pPr>
            <a:r>
              <a:rPr lang="en-GB" sz="1600" dirty="0">
                <a:latin typeface="Times New Roman"/>
                <a:ea typeface="Times New Roman"/>
                <a:cs typeface="Times New Roman"/>
                <a:sym typeface="Times New Roman"/>
              </a:rPr>
              <a:t>The VRD technology is still under progress and development.</a:t>
            </a:r>
            <a:endParaRPr sz="16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GB" sz="1600" dirty="0">
                <a:latin typeface="Times New Roman"/>
                <a:ea typeface="Times New Roman"/>
                <a:cs typeface="Times New Roman"/>
                <a:sym typeface="Times New Roman"/>
              </a:rPr>
              <a:t>The principle disadvantage is that Virtual retinal display (VRD) is not yet available in the significant number.</a:t>
            </a:r>
            <a:endParaRPr sz="16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GB" sz="1600" dirty="0">
                <a:latin typeface="Times New Roman"/>
                <a:ea typeface="Times New Roman"/>
                <a:cs typeface="Times New Roman"/>
                <a:sym typeface="Times New Roman"/>
              </a:rPr>
              <a:t>Prototypes and special experimental models are now being built, but their cost per unit is high.</a:t>
            </a:r>
            <a:endParaRPr sz="16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charset="0"/>
                <a:ea typeface="Times New Roman"/>
                <a:cs typeface="Times New Roman"/>
                <a:sym typeface="Times New Roman"/>
              </a:rPr>
              <a:t>CONCLUSION</a:t>
            </a:r>
            <a:endParaRPr sz="2400" b="1" dirty="0">
              <a:solidFill>
                <a:srgbClr val="1155CC"/>
              </a:solidFill>
              <a:latin typeface="Montserrat" charset="0"/>
              <a:ea typeface="Times New Roman"/>
              <a:cs typeface="Times New Roman"/>
              <a:sym typeface="Times New Roman"/>
            </a:endParaRPr>
          </a:p>
        </p:txBody>
      </p:sp>
      <p:sp>
        <p:nvSpPr>
          <p:cNvPr id="204" name="Google Shape;204;p23"/>
          <p:cNvSpPr txBox="1"/>
          <p:nvPr/>
        </p:nvSpPr>
        <p:spPr>
          <a:xfrm>
            <a:off x="616129" y="792296"/>
            <a:ext cx="6881100" cy="29715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1500"/>
              </a:spcBef>
              <a:spcAft>
                <a:spcPts val="0"/>
              </a:spcAft>
              <a:buClr>
                <a:srgbClr val="374151"/>
              </a:buClr>
              <a:buSzPts val="1600"/>
              <a:buFont typeface="Roboto"/>
              <a:buAutoNum type="arabicPeriod"/>
            </a:pPr>
            <a:r>
              <a:rPr lang="en-GB" sz="1600" b="1" dirty="0">
                <a:solidFill>
                  <a:srgbClr val="374151"/>
                </a:solidFill>
                <a:highlight>
                  <a:srgbClr val="FFFFFF"/>
                </a:highlight>
                <a:latin typeface="Times New Roman"/>
                <a:ea typeface="Times New Roman"/>
                <a:cs typeface="Times New Roman"/>
                <a:sym typeface="Times New Roman"/>
              </a:rPr>
              <a:t>Screen-less Displays:</a:t>
            </a:r>
            <a:r>
              <a:rPr lang="en-GB" sz="1600" dirty="0">
                <a:solidFill>
                  <a:srgbClr val="374151"/>
                </a:solidFill>
                <a:highlight>
                  <a:srgbClr val="FFFFFF"/>
                </a:highlight>
                <a:latin typeface="Times New Roman"/>
                <a:ea typeface="Times New Roman"/>
                <a:cs typeface="Times New Roman"/>
                <a:sym typeface="Times New Roman"/>
              </a:rPr>
              <a:t> The paper discusses screen-less displays, an emerging computer technology that excites upcoming generations and represents futuristic technology.</a:t>
            </a:r>
            <a:endParaRPr sz="1600" dirty="0">
              <a:solidFill>
                <a:srgbClr val="374151"/>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74151"/>
              </a:buClr>
              <a:buSzPts val="1600"/>
              <a:buFont typeface="Roboto"/>
              <a:buAutoNum type="arabicPeriod"/>
            </a:pPr>
            <a:r>
              <a:rPr lang="en-GB" sz="1600" b="1" dirty="0">
                <a:solidFill>
                  <a:srgbClr val="374151"/>
                </a:solidFill>
                <a:highlight>
                  <a:srgbClr val="FFFFFF"/>
                </a:highlight>
                <a:latin typeface="Times New Roman"/>
                <a:ea typeface="Times New Roman"/>
                <a:cs typeface="Times New Roman"/>
                <a:sym typeface="Times New Roman"/>
              </a:rPr>
              <a:t>Advantages and Challenges</a:t>
            </a:r>
            <a:r>
              <a:rPr lang="en-GB" sz="1600" dirty="0">
                <a:solidFill>
                  <a:srgbClr val="374151"/>
                </a:solidFill>
                <a:highlight>
                  <a:srgbClr val="FFFFFF"/>
                </a:highlight>
                <a:latin typeface="Times New Roman"/>
                <a:ea typeface="Times New Roman"/>
                <a:cs typeface="Times New Roman"/>
                <a:sym typeface="Times New Roman"/>
              </a:rPr>
              <a:t>: These displays offer numerous advantages but also require significant knowledge and </a:t>
            </a:r>
            <a:r>
              <a:rPr lang="en-GB" sz="1600" dirty="0" err="1">
                <a:solidFill>
                  <a:srgbClr val="374151"/>
                </a:solidFill>
                <a:highlight>
                  <a:srgbClr val="FFFFFF"/>
                </a:highlight>
                <a:latin typeface="Times New Roman"/>
                <a:ea typeface="Times New Roman"/>
                <a:cs typeface="Times New Roman"/>
                <a:sym typeface="Times New Roman"/>
              </a:rPr>
              <a:t>ongoing</a:t>
            </a:r>
            <a:r>
              <a:rPr lang="en-GB" sz="1600" dirty="0">
                <a:solidFill>
                  <a:srgbClr val="374151"/>
                </a:solidFill>
                <a:highlight>
                  <a:srgbClr val="FFFFFF"/>
                </a:highlight>
                <a:latin typeface="Times New Roman"/>
                <a:ea typeface="Times New Roman"/>
                <a:cs typeface="Times New Roman"/>
                <a:sym typeface="Times New Roman"/>
              </a:rPr>
              <a:t> development efforts.</a:t>
            </a:r>
            <a:endParaRPr sz="1600" dirty="0">
              <a:solidFill>
                <a:srgbClr val="374151"/>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74151"/>
              </a:buClr>
              <a:buSzPts val="1600"/>
              <a:buFont typeface="Roboto"/>
              <a:buAutoNum type="arabicPeriod"/>
            </a:pPr>
            <a:r>
              <a:rPr lang="en-GB" sz="1600" b="1" dirty="0">
                <a:solidFill>
                  <a:srgbClr val="374151"/>
                </a:solidFill>
                <a:highlight>
                  <a:srgbClr val="FFFFFF"/>
                </a:highlight>
                <a:latin typeface="Times New Roman"/>
                <a:ea typeface="Times New Roman"/>
                <a:cs typeface="Times New Roman"/>
                <a:sym typeface="Times New Roman"/>
              </a:rPr>
              <a:t>Future Dominance</a:t>
            </a:r>
            <a:r>
              <a:rPr lang="en-GB" sz="1600" dirty="0">
                <a:solidFill>
                  <a:srgbClr val="374151"/>
                </a:solidFill>
                <a:highlight>
                  <a:srgbClr val="FFFFFF"/>
                </a:highlight>
                <a:latin typeface="Times New Roman"/>
                <a:ea typeface="Times New Roman"/>
                <a:cs typeface="Times New Roman"/>
                <a:sym typeface="Times New Roman"/>
              </a:rPr>
              <a:t>: Screen-less displays may dominate the future, enriching the world of computer technology and technological empowerment.</a:t>
            </a:r>
            <a:endParaRPr sz="1600" dirty="0">
              <a:solidFill>
                <a:srgbClr val="374151"/>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74151"/>
              </a:buClr>
              <a:buSzPts val="1600"/>
              <a:buFont typeface="Roboto"/>
              <a:buAutoNum type="arabicPeriod"/>
            </a:pPr>
            <a:r>
              <a:rPr lang="en-GB" sz="1600" b="1" dirty="0">
                <a:solidFill>
                  <a:srgbClr val="374151"/>
                </a:solidFill>
                <a:highlight>
                  <a:srgbClr val="FFFFFF"/>
                </a:highlight>
                <a:latin typeface="Times New Roman"/>
                <a:ea typeface="Times New Roman"/>
                <a:cs typeface="Times New Roman"/>
                <a:sym typeface="Times New Roman"/>
              </a:rPr>
              <a:t>Cost-Effective and Promising</a:t>
            </a:r>
            <a:r>
              <a:rPr lang="en-GB" sz="1600" dirty="0">
                <a:solidFill>
                  <a:srgbClr val="374151"/>
                </a:solidFill>
                <a:highlight>
                  <a:srgbClr val="FFFFFF"/>
                </a:highlight>
                <a:latin typeface="Times New Roman"/>
                <a:ea typeface="Times New Roman"/>
                <a:cs typeface="Times New Roman"/>
                <a:sym typeface="Times New Roman"/>
              </a:rPr>
              <a:t>: They promise cost-effective solutions and a brighter future in the computer technology realm.</a:t>
            </a:r>
            <a:endParaRPr sz="1600" dirty="0">
              <a:solidFill>
                <a:srgbClr val="374151"/>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a:p>
            <a:pPr marL="457200" lvl="0" indent="0" algn="l" rtl="0">
              <a:lnSpc>
                <a:spcPct val="115000"/>
              </a:lnSpc>
              <a:spcBef>
                <a:spcPts val="150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1155CC"/>
                </a:solidFill>
                <a:latin typeface="Montserrat"/>
                <a:ea typeface="Montserrat"/>
                <a:cs typeface="Montserrat"/>
                <a:sym typeface="Montserrat"/>
              </a:rPr>
              <a:t>FUTURE ENHANCEMENTS</a:t>
            </a:r>
            <a:endParaRPr sz="2400" b="1">
              <a:solidFill>
                <a:srgbClr val="1155CC"/>
              </a:solidFill>
              <a:latin typeface="Montserrat"/>
              <a:ea typeface="Montserrat"/>
              <a:cs typeface="Montserrat"/>
              <a:sym typeface="Montserrat"/>
            </a:endParaRPr>
          </a:p>
        </p:txBody>
      </p:sp>
      <p:sp>
        <p:nvSpPr>
          <p:cNvPr id="210" name="Google Shape;210;p24"/>
          <p:cNvSpPr txBox="1"/>
          <p:nvPr/>
        </p:nvSpPr>
        <p:spPr>
          <a:xfrm>
            <a:off x="892874" y="1028275"/>
            <a:ext cx="7214425" cy="2931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Times New Roman"/>
              <a:buChar char="➢"/>
            </a:pPr>
            <a:r>
              <a:rPr lang="en-GB" sz="1600" dirty="0">
                <a:latin typeface="Times New Roman"/>
                <a:ea typeface="Times New Roman"/>
                <a:cs typeface="Times New Roman"/>
                <a:sym typeface="Times New Roman"/>
              </a:rPr>
              <a:t>For the future development of this emerging new technology, several researches are being conducted and the several renowned IT sector companies and other best labs present in the world are handling over the project of </a:t>
            </a:r>
            <a:r>
              <a:rPr lang="en-GB" sz="1600" dirty="0" err="1">
                <a:latin typeface="Times New Roman"/>
                <a:ea typeface="Times New Roman"/>
                <a:cs typeface="Times New Roman"/>
                <a:sym typeface="Times New Roman"/>
              </a:rPr>
              <a:t>screenless</a:t>
            </a:r>
            <a:r>
              <a:rPr lang="en-GB" sz="1600" dirty="0">
                <a:latin typeface="Times New Roman"/>
                <a:ea typeface="Times New Roman"/>
                <a:cs typeface="Times New Roman"/>
                <a:sym typeface="Times New Roman"/>
              </a:rPr>
              <a:t> displays. </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GB" sz="1600" dirty="0">
                <a:latin typeface="Times New Roman"/>
                <a:ea typeface="Times New Roman"/>
                <a:cs typeface="Times New Roman"/>
                <a:sym typeface="Times New Roman"/>
              </a:rPr>
              <a:t>CUBIT is being developed for the future use of the multi touch use of the program.</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GB" sz="1600" dirty="0">
                <a:latin typeface="Times New Roman"/>
                <a:ea typeface="Times New Roman"/>
                <a:cs typeface="Times New Roman"/>
                <a:sym typeface="Times New Roman"/>
              </a:rPr>
              <a:t>Several laboratories are working under progress on the electron beam lithography which includes the advanced enhancement of the futuristic screen less display</a:t>
            </a:r>
            <a:r>
              <a:rPr lang="en-GB"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1348568" y="1374009"/>
            <a:ext cx="7710300" cy="26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100" dirty="0">
                <a:latin typeface="Montserrat"/>
                <a:ea typeface="Montserrat"/>
                <a:cs typeface="Montserrat"/>
                <a:sym typeface="Montserrat"/>
              </a:rPr>
              <a:t>THANK </a:t>
            </a:r>
            <a:endParaRPr sz="6100" dirty="0">
              <a:latin typeface="Montserrat"/>
              <a:ea typeface="Montserrat"/>
              <a:cs typeface="Montserrat"/>
              <a:sym typeface="Montserrat"/>
            </a:endParaRPr>
          </a:p>
          <a:p>
            <a:pPr marL="0" lvl="0" indent="0" algn="l" rtl="0">
              <a:spcBef>
                <a:spcPts val="0"/>
              </a:spcBef>
              <a:spcAft>
                <a:spcPts val="0"/>
              </a:spcAft>
              <a:buNone/>
            </a:pPr>
            <a:r>
              <a:rPr lang="en-GB" sz="6100" dirty="0">
                <a:latin typeface="Montserrat"/>
                <a:ea typeface="Montserrat"/>
                <a:cs typeface="Montserrat"/>
                <a:sym typeface="Montserrat"/>
              </a:rPr>
              <a:t>				YOU</a:t>
            </a:r>
            <a:endParaRPr sz="6100"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p:nvPr/>
        </p:nvSpPr>
        <p:spPr>
          <a:xfrm>
            <a:off x="497475" y="263375"/>
            <a:ext cx="2757600" cy="5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a:ea typeface="Montserrat"/>
                <a:cs typeface="Montserrat"/>
                <a:sym typeface="Montserrat"/>
              </a:rPr>
              <a:t>CONTENTS</a:t>
            </a:r>
            <a:endParaRPr sz="2400" b="1" dirty="0">
              <a:solidFill>
                <a:srgbClr val="1155CC"/>
              </a:solidFill>
              <a:latin typeface="Montserrat"/>
              <a:ea typeface="Montserrat"/>
              <a:cs typeface="Montserrat"/>
              <a:sym typeface="Montserrat"/>
            </a:endParaRPr>
          </a:p>
        </p:txBody>
      </p:sp>
      <p:sp>
        <p:nvSpPr>
          <p:cNvPr id="141" name="Google Shape;141;p14"/>
          <p:cNvSpPr txBox="1"/>
          <p:nvPr/>
        </p:nvSpPr>
        <p:spPr>
          <a:xfrm>
            <a:off x="1037675" y="769775"/>
            <a:ext cx="4918500" cy="42318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SzPts val="1700"/>
              <a:buFont typeface="Times New Roman"/>
              <a:buChar char="➢"/>
            </a:pPr>
            <a:r>
              <a:rPr lang="en-GB" sz="1700" dirty="0" smtClean="0">
                <a:latin typeface="Times New Roman"/>
                <a:ea typeface="Times New Roman"/>
                <a:cs typeface="Times New Roman"/>
                <a:sym typeface="Times New Roman"/>
              </a:rPr>
              <a:t>Introduction</a:t>
            </a:r>
            <a:endParaRPr sz="1700" dirty="0">
              <a:latin typeface="Times New Roman"/>
              <a:ea typeface="Times New Roman"/>
              <a:cs typeface="Times New Roman"/>
              <a:sym typeface="Times New Roman"/>
            </a:endParaRPr>
          </a:p>
          <a:p>
            <a:pPr marL="120650" lvl="0" algn="l" rtl="0">
              <a:lnSpc>
                <a:spcPct val="100000"/>
              </a:lnSpc>
              <a:spcBef>
                <a:spcPts val="0"/>
              </a:spcBef>
              <a:spcAft>
                <a:spcPts val="0"/>
              </a:spcAft>
              <a:buSzPts val="1700"/>
            </a:pP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GB" sz="1700" dirty="0" smtClean="0">
                <a:latin typeface="Times New Roman"/>
                <a:ea typeface="Times New Roman"/>
                <a:cs typeface="Times New Roman"/>
                <a:sym typeface="Times New Roman"/>
              </a:rPr>
              <a:t>Architecture/Design</a:t>
            </a:r>
          </a:p>
          <a:p>
            <a:pPr marL="457200" lvl="0" indent="-336550" algn="l" rtl="0">
              <a:lnSpc>
                <a:spcPct val="100000"/>
              </a:lnSpc>
              <a:spcBef>
                <a:spcPts val="0"/>
              </a:spcBef>
              <a:spcAft>
                <a:spcPts val="0"/>
              </a:spcAft>
              <a:buSzPts val="1700"/>
              <a:buFont typeface="Times New Roman"/>
              <a:buChar char="➢"/>
            </a:pPr>
            <a:endParaRPr lang="en-GB"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GB" sz="1700" dirty="0" smtClean="0">
                <a:latin typeface="Times New Roman"/>
                <a:ea typeface="Times New Roman"/>
                <a:cs typeface="Times New Roman"/>
                <a:sym typeface="Times New Roman"/>
              </a:rPr>
              <a:t>Types</a:t>
            </a:r>
          </a:p>
          <a:p>
            <a:pPr marL="120650" lvl="0" algn="l" rtl="0">
              <a:lnSpc>
                <a:spcPct val="100000"/>
              </a:lnSpc>
              <a:spcBef>
                <a:spcPts val="0"/>
              </a:spcBef>
              <a:spcAft>
                <a:spcPts val="0"/>
              </a:spcAft>
              <a:buSzPts val="1700"/>
            </a:pPr>
            <a:endParaRPr lang="en-GB" sz="1700" dirty="0" smtClean="0">
              <a:latin typeface="Times New Roman"/>
              <a:ea typeface="Times New Roman"/>
              <a:cs typeface="Times New Roman"/>
              <a:sym typeface="Times New Roman"/>
            </a:endParaRPr>
          </a:p>
          <a:p>
            <a:pPr marL="457200" lvl="0" indent="-336550">
              <a:buSzPts val="1700"/>
              <a:buFont typeface="Times New Roman"/>
              <a:buChar char="➢"/>
            </a:pPr>
            <a:r>
              <a:rPr lang="en-GB" sz="1700" dirty="0" smtClean="0">
                <a:latin typeface="Times New Roman"/>
                <a:ea typeface="Times New Roman"/>
                <a:cs typeface="Times New Roman"/>
                <a:sym typeface="Times New Roman"/>
              </a:rPr>
              <a:t>Applications</a:t>
            </a:r>
            <a:endParaRPr sz="1700" dirty="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GB" sz="1700" dirty="0">
                <a:latin typeface="Times New Roman"/>
                <a:ea typeface="Times New Roman"/>
                <a:cs typeface="Times New Roman"/>
                <a:sym typeface="Times New Roman"/>
              </a:rPr>
              <a:t>Advantages and </a:t>
            </a:r>
            <a:r>
              <a:rPr lang="en-GB" sz="1700" dirty="0" smtClean="0">
                <a:latin typeface="Times New Roman"/>
                <a:ea typeface="Times New Roman"/>
                <a:cs typeface="Times New Roman"/>
                <a:sym typeface="Times New Roman"/>
              </a:rPr>
              <a:t>Disadvantages</a:t>
            </a:r>
          </a:p>
          <a:p>
            <a:pPr marL="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GB" sz="1700" dirty="0">
                <a:latin typeface="Times New Roman"/>
                <a:ea typeface="Times New Roman"/>
                <a:cs typeface="Times New Roman"/>
                <a:sym typeface="Times New Roman"/>
              </a:rPr>
              <a:t>Future </a:t>
            </a:r>
            <a:r>
              <a:rPr lang="en-GB" sz="1700" dirty="0" smtClean="0">
                <a:latin typeface="Times New Roman"/>
                <a:ea typeface="Times New Roman"/>
                <a:cs typeface="Times New Roman"/>
                <a:sym typeface="Times New Roman"/>
              </a:rPr>
              <a:t>Enhancements</a:t>
            </a:r>
          </a:p>
          <a:p>
            <a:pPr marL="457200" lvl="0" indent="-336550" algn="l" rtl="0">
              <a:lnSpc>
                <a:spcPct val="100000"/>
              </a:lnSpc>
              <a:spcBef>
                <a:spcPts val="0"/>
              </a:spcBef>
              <a:spcAft>
                <a:spcPts val="0"/>
              </a:spcAft>
              <a:buSzPts val="1700"/>
              <a:buFont typeface="Times New Roman"/>
              <a:buChar char="➢"/>
            </a:pPr>
            <a:endParaRPr lang="en-GB" sz="1700" dirty="0">
              <a:latin typeface="Times New Roman"/>
              <a:ea typeface="Times New Roman"/>
              <a:cs typeface="Times New Roman"/>
              <a:sym typeface="Times New Roman"/>
            </a:endParaRPr>
          </a:p>
          <a:p>
            <a:pPr marL="457200" indent="-336550">
              <a:buSzPts val="1700"/>
              <a:buFont typeface="Times New Roman"/>
              <a:buChar char="➢"/>
            </a:pPr>
            <a:r>
              <a:rPr lang="en-GB" sz="1700" dirty="0">
                <a:latin typeface="Times New Roman"/>
                <a:ea typeface="Times New Roman"/>
                <a:cs typeface="Times New Roman"/>
                <a:sym typeface="Times New Roman"/>
              </a:rPr>
              <a:t>Conclusion</a:t>
            </a:r>
          </a:p>
          <a:p>
            <a:pPr marL="457200" lvl="0" indent="-336550" algn="l" rtl="0">
              <a:lnSpc>
                <a:spcPct val="100000"/>
              </a:lnSpc>
              <a:spcBef>
                <a:spcPts val="0"/>
              </a:spcBef>
              <a:spcAft>
                <a:spcPts val="0"/>
              </a:spcAft>
              <a:buSzPts val="1700"/>
              <a:buFont typeface="Times New Roman"/>
              <a:buChar char="➢"/>
            </a:pPr>
            <a:endParaRPr sz="1700"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700" dirty="0" smtClean="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smtClean="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p:txBody>
      </p:sp>
      <p:pic>
        <p:nvPicPr>
          <p:cNvPr id="142" name="Google Shape;142;p14"/>
          <p:cNvPicPr preferRelativeResize="0"/>
          <p:nvPr/>
        </p:nvPicPr>
        <p:blipFill>
          <a:blip r:embed="rId3">
            <a:alphaModFix/>
          </a:blip>
          <a:stretch>
            <a:fillRect/>
          </a:stretch>
        </p:blipFill>
        <p:spPr>
          <a:xfrm>
            <a:off x="4707975" y="1311525"/>
            <a:ext cx="3542525" cy="28312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317400" y="387175"/>
            <a:ext cx="6291600" cy="8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charset="0"/>
                <a:ea typeface="Times New Roman"/>
                <a:cs typeface="Times New Roman"/>
                <a:sym typeface="Times New Roman"/>
              </a:rPr>
              <a:t>INTRODUCTION</a:t>
            </a:r>
            <a:endParaRPr sz="2400" b="1" dirty="0">
              <a:solidFill>
                <a:srgbClr val="1155CC"/>
              </a:solidFill>
              <a:latin typeface="Montserrat" charset="0"/>
              <a:ea typeface="Times New Roman"/>
              <a:cs typeface="Times New Roman"/>
              <a:sym typeface="Times New Roman"/>
            </a:endParaRPr>
          </a:p>
        </p:txBody>
      </p:sp>
      <p:sp>
        <p:nvSpPr>
          <p:cNvPr id="154" name="Google Shape;154;p16"/>
          <p:cNvSpPr txBox="1">
            <a:spLocks noGrp="1"/>
          </p:cNvSpPr>
          <p:nvPr>
            <p:ph type="body" idx="1"/>
          </p:nvPr>
        </p:nvSpPr>
        <p:spPr>
          <a:xfrm>
            <a:off x="612230" y="973037"/>
            <a:ext cx="7505700" cy="31467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SzPts val="1500"/>
              <a:buFont typeface="Arial" pitchFamily="34" charset="0"/>
              <a:buChar char="•"/>
            </a:pPr>
            <a:r>
              <a:rPr lang="en-GB" sz="1600" dirty="0">
                <a:solidFill>
                  <a:schemeClr val="bg2">
                    <a:lumMod val="50000"/>
                  </a:schemeClr>
                </a:solidFill>
                <a:latin typeface="Times New Roman"/>
                <a:ea typeface="Times New Roman"/>
                <a:cs typeface="Times New Roman"/>
                <a:sym typeface="Times New Roman"/>
              </a:rPr>
              <a:t>Technologies have made our life easier and more comfortable day by day to solve various types of problems at higher level.</a:t>
            </a:r>
            <a:endParaRPr sz="1600" dirty="0">
              <a:solidFill>
                <a:schemeClr val="bg2">
                  <a:lumMod val="50000"/>
                </a:schemeClr>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Arial" pitchFamily="34" charset="0"/>
              <a:buChar char="•"/>
            </a:pPr>
            <a:r>
              <a:rPr lang="en-GB" sz="1600" dirty="0">
                <a:solidFill>
                  <a:schemeClr val="bg2">
                    <a:lumMod val="50000"/>
                  </a:schemeClr>
                </a:solidFill>
                <a:latin typeface="Times New Roman"/>
                <a:ea typeface="Times New Roman"/>
                <a:cs typeface="Times New Roman"/>
                <a:sym typeface="Times New Roman"/>
              </a:rPr>
              <a:t>Touch screen technology is accepted by almost all electronics gadgets. The major problem faced by display with screen is that it needs a lot of space.</a:t>
            </a:r>
            <a:endParaRPr sz="1600" dirty="0">
              <a:solidFill>
                <a:schemeClr val="bg2">
                  <a:lumMod val="50000"/>
                </a:schemeClr>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Arial" pitchFamily="34" charset="0"/>
              <a:buChar char="•"/>
            </a:pPr>
            <a:r>
              <a:rPr lang="en-GB" sz="1600" dirty="0" smtClean="0">
                <a:solidFill>
                  <a:schemeClr val="bg2">
                    <a:lumMod val="50000"/>
                  </a:schemeClr>
                </a:solidFill>
                <a:latin typeface="Times New Roman"/>
                <a:ea typeface="Times New Roman"/>
                <a:cs typeface="Times New Roman"/>
                <a:sym typeface="Times New Roman"/>
              </a:rPr>
              <a:t>Screen-less </a:t>
            </a:r>
            <a:r>
              <a:rPr lang="en-GB" sz="1600" dirty="0">
                <a:solidFill>
                  <a:schemeClr val="bg2">
                    <a:lumMod val="50000"/>
                  </a:schemeClr>
                </a:solidFill>
                <a:latin typeface="Times New Roman"/>
                <a:ea typeface="Times New Roman"/>
                <a:cs typeface="Times New Roman"/>
                <a:sym typeface="Times New Roman"/>
              </a:rPr>
              <a:t>display can be defined as a display which help to display and even transmit any information or image without the need of any screen. </a:t>
            </a:r>
            <a:endParaRPr sz="1600" dirty="0">
              <a:solidFill>
                <a:schemeClr val="bg2">
                  <a:lumMod val="50000"/>
                </a:schemeClr>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Arial" pitchFamily="34" charset="0"/>
              <a:buChar char="•"/>
            </a:pPr>
            <a:r>
              <a:rPr lang="en-GB" sz="1600" dirty="0">
                <a:solidFill>
                  <a:schemeClr val="bg2">
                    <a:lumMod val="50000"/>
                  </a:schemeClr>
                </a:solidFill>
                <a:latin typeface="Times New Roman"/>
                <a:ea typeface="Times New Roman"/>
                <a:cs typeface="Times New Roman"/>
                <a:sym typeface="Times New Roman"/>
              </a:rPr>
              <a:t>This display technology has emerged as a most interesting technology in IT field. </a:t>
            </a:r>
            <a:endParaRPr sz="1600" dirty="0">
              <a:solidFill>
                <a:schemeClr val="bg2">
                  <a:lumMod val="50000"/>
                </a:schemeClr>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Arial" pitchFamily="34" charset="0"/>
              <a:buChar char="•"/>
            </a:pPr>
            <a:r>
              <a:rPr lang="en-GB" sz="1600" dirty="0">
                <a:solidFill>
                  <a:schemeClr val="bg2">
                    <a:lumMod val="50000"/>
                  </a:schemeClr>
                </a:solidFill>
                <a:latin typeface="Times New Roman"/>
                <a:ea typeface="Times New Roman"/>
                <a:cs typeface="Times New Roman"/>
                <a:sym typeface="Times New Roman"/>
              </a:rPr>
              <a:t>Using this display we can create image into the air. Using this technology images can be projected directly onto the retina of the human eye and even in the human brain</a:t>
            </a:r>
            <a:r>
              <a:rPr lang="en-GB"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347500" y="280375"/>
            <a:ext cx="70413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charset="0"/>
                <a:ea typeface="Times New Roman"/>
                <a:cs typeface="Times New Roman"/>
                <a:sym typeface="Times New Roman"/>
              </a:rPr>
              <a:t>ARCHITECTURE OF SCREENLESS DISPLAY</a:t>
            </a:r>
            <a:endParaRPr sz="2400" b="1" dirty="0">
              <a:solidFill>
                <a:srgbClr val="38761D"/>
              </a:solidFill>
              <a:latin typeface="Montserrat" charset="0"/>
              <a:ea typeface="Times New Roman"/>
              <a:cs typeface="Times New Roman"/>
              <a:sym typeface="Times New Roman"/>
            </a:endParaRPr>
          </a:p>
        </p:txBody>
      </p:sp>
      <p:sp>
        <p:nvSpPr>
          <p:cNvPr id="180" name="Google Shape;180;p20"/>
          <p:cNvSpPr txBox="1"/>
          <p:nvPr/>
        </p:nvSpPr>
        <p:spPr>
          <a:xfrm>
            <a:off x="2873575" y="4288525"/>
            <a:ext cx="4056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i) BLOCK DIAGRAM OF SCREENLESS DISPLAY</a:t>
            </a:r>
            <a:endParaRPr>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776288" y="1332775"/>
            <a:ext cx="7591425" cy="27622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347500" y="280375"/>
            <a:ext cx="74040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1155CC"/>
                </a:solidFill>
                <a:latin typeface="Montserrat" charset="0"/>
                <a:ea typeface="Times New Roman"/>
                <a:cs typeface="Times New Roman"/>
                <a:sym typeface="Times New Roman"/>
              </a:rPr>
              <a:t>ARCHITECTURE OF SCREENLESS DISPLAY</a:t>
            </a:r>
            <a:r>
              <a:rPr lang="en-GB" sz="2400" b="1" dirty="0">
                <a:solidFill>
                  <a:srgbClr val="38761D"/>
                </a:solidFill>
                <a:latin typeface="Montserrat" charset="0"/>
                <a:ea typeface="Times New Roman"/>
                <a:cs typeface="Times New Roman"/>
                <a:sym typeface="Times New Roman"/>
              </a:rPr>
              <a:t> </a:t>
            </a:r>
            <a:endParaRPr sz="2400" b="1" dirty="0">
              <a:solidFill>
                <a:srgbClr val="38761D"/>
              </a:solidFill>
              <a:latin typeface="Montserrat" charset="0"/>
              <a:ea typeface="Times New Roman"/>
              <a:cs typeface="Times New Roman"/>
              <a:sym typeface="Times New Roman"/>
            </a:endParaRPr>
          </a:p>
        </p:txBody>
      </p:sp>
      <p:sp>
        <p:nvSpPr>
          <p:cNvPr id="187" name="Google Shape;187;p21"/>
          <p:cNvSpPr txBox="1"/>
          <p:nvPr/>
        </p:nvSpPr>
        <p:spPr>
          <a:xfrm>
            <a:off x="3442600" y="4570625"/>
            <a:ext cx="24210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ii) WORKING DESIGN</a:t>
            </a:r>
            <a:endParaRPr>
              <a:latin typeface="Times New Roman"/>
              <a:ea typeface="Times New Roman"/>
              <a:cs typeface="Times New Roman"/>
              <a:sym typeface="Times New Roman"/>
            </a:endParaRPr>
          </a:p>
        </p:txBody>
      </p:sp>
      <p:pic>
        <p:nvPicPr>
          <p:cNvPr id="188" name="Google Shape;188;p21"/>
          <p:cNvPicPr preferRelativeResize="0"/>
          <p:nvPr/>
        </p:nvPicPr>
        <p:blipFill>
          <a:blip r:embed="rId3">
            <a:alphaModFix/>
          </a:blip>
          <a:stretch>
            <a:fillRect/>
          </a:stretch>
        </p:blipFill>
        <p:spPr>
          <a:xfrm>
            <a:off x="1854825" y="1139275"/>
            <a:ext cx="4895600" cy="3126550"/>
          </a:xfrm>
          <a:prstGeom prst="rect">
            <a:avLst/>
          </a:prstGeom>
          <a:noFill/>
          <a:ln>
            <a:noFill/>
          </a:ln>
        </p:spPr>
      </p:pic>
      <p:sp>
        <p:nvSpPr>
          <p:cNvPr id="189" name="Google Shape;189;p21"/>
          <p:cNvSpPr txBox="1"/>
          <p:nvPr/>
        </p:nvSpPr>
        <p:spPr>
          <a:xfrm>
            <a:off x="2921900" y="2354425"/>
            <a:ext cx="24210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638025" y="507525"/>
            <a:ext cx="7958700" cy="5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smtClean="0">
                <a:solidFill>
                  <a:srgbClr val="1155CC"/>
                </a:solidFill>
                <a:latin typeface="Montserrat" charset="0"/>
                <a:ea typeface="Times New Roman"/>
                <a:cs typeface="Times New Roman"/>
                <a:sym typeface="Times New Roman"/>
              </a:rPr>
              <a:t>TYPES </a:t>
            </a:r>
            <a:r>
              <a:rPr lang="en-GB" sz="2400" b="1" dirty="0">
                <a:solidFill>
                  <a:srgbClr val="1155CC"/>
                </a:solidFill>
                <a:latin typeface="Montserrat" charset="0"/>
                <a:ea typeface="Times New Roman"/>
                <a:cs typeface="Times New Roman"/>
                <a:sym typeface="Times New Roman"/>
              </a:rPr>
              <a:t>OF SCREENLESS DISPLAY</a:t>
            </a:r>
            <a:endParaRPr sz="2400" b="1" dirty="0">
              <a:solidFill>
                <a:srgbClr val="1155CC"/>
              </a:solidFill>
              <a:latin typeface="Montserrat" charset="0"/>
              <a:ea typeface="Times New Roman"/>
              <a:cs typeface="Times New Roman"/>
              <a:sym typeface="Times New Roman"/>
            </a:endParaRPr>
          </a:p>
        </p:txBody>
      </p:sp>
      <p:sp>
        <p:nvSpPr>
          <p:cNvPr id="160" name="Google Shape;160;p17"/>
          <p:cNvSpPr txBox="1"/>
          <p:nvPr/>
        </p:nvSpPr>
        <p:spPr>
          <a:xfrm>
            <a:off x="760650" y="1291900"/>
            <a:ext cx="7151709" cy="3405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err="1" smtClean="0">
                <a:latin typeface="Times New Roman"/>
                <a:ea typeface="Times New Roman"/>
                <a:cs typeface="Times New Roman"/>
                <a:sym typeface="Times New Roman"/>
              </a:rPr>
              <a:t>Screenless</a:t>
            </a:r>
            <a:r>
              <a:rPr lang="en-GB" sz="1800" dirty="0" smtClean="0">
                <a:latin typeface="Times New Roman"/>
                <a:ea typeface="Times New Roman"/>
                <a:cs typeface="Times New Roman"/>
                <a:sym typeface="Times New Roman"/>
              </a:rPr>
              <a:t> display technology is divided into three main categories: </a:t>
            </a:r>
          </a:p>
          <a:p>
            <a:pPr marL="0" lvl="0" indent="0" algn="just" rtl="0">
              <a:spcBef>
                <a:spcPts val="0"/>
              </a:spcBef>
              <a:spcAft>
                <a:spcPts val="0"/>
              </a:spcAft>
              <a:buNone/>
            </a:pPr>
            <a:endParaRPr lang="en-GB" sz="1800" dirty="0">
              <a:latin typeface="Times New Roman"/>
              <a:ea typeface="Times New Roman"/>
              <a:cs typeface="Times New Roman"/>
              <a:sym typeface="Times New Roman"/>
            </a:endParaRPr>
          </a:p>
          <a:p>
            <a:pPr marL="285750" lvl="0" indent="-285750" algn="just">
              <a:lnSpc>
                <a:spcPct val="200000"/>
              </a:lnSpc>
              <a:buFont typeface="Wingdings" pitchFamily="2" charset="2"/>
              <a:buChar char="q"/>
            </a:pPr>
            <a:r>
              <a:rPr lang="en-US" sz="1800" dirty="0" smtClean="0">
                <a:latin typeface="Times New Roman"/>
                <a:ea typeface="Times New Roman"/>
                <a:cs typeface="Times New Roman"/>
                <a:sym typeface="Times New Roman"/>
              </a:rPr>
              <a:t>Visual </a:t>
            </a:r>
            <a:r>
              <a:rPr lang="en-US" sz="1800" dirty="0">
                <a:latin typeface="Times New Roman"/>
                <a:ea typeface="Times New Roman"/>
                <a:cs typeface="Times New Roman"/>
                <a:sym typeface="Times New Roman"/>
              </a:rPr>
              <a:t>Image Display</a:t>
            </a:r>
          </a:p>
          <a:p>
            <a:pPr marL="285750" lvl="0" indent="-285750" algn="just">
              <a:lnSpc>
                <a:spcPct val="200000"/>
              </a:lnSpc>
              <a:buFont typeface="Wingdings" pitchFamily="2" charset="2"/>
              <a:buChar char="q"/>
            </a:pPr>
            <a:r>
              <a:rPr lang="en-US" sz="1800" dirty="0" smtClean="0">
                <a:latin typeface="Times New Roman"/>
                <a:ea typeface="Times New Roman"/>
                <a:cs typeface="Times New Roman"/>
                <a:sym typeface="Times New Roman"/>
              </a:rPr>
              <a:t>Retinal Display</a:t>
            </a:r>
            <a:endParaRPr lang="en-US" sz="1800" dirty="0">
              <a:latin typeface="Times New Roman"/>
              <a:ea typeface="Times New Roman"/>
              <a:cs typeface="Times New Roman"/>
              <a:sym typeface="Times New Roman"/>
            </a:endParaRPr>
          </a:p>
          <a:p>
            <a:pPr marL="285750" lvl="0" indent="-285750" algn="just">
              <a:lnSpc>
                <a:spcPct val="200000"/>
              </a:lnSpc>
              <a:buFont typeface="Wingdings" pitchFamily="2" charset="2"/>
              <a:buChar char="q"/>
            </a:pPr>
            <a:r>
              <a:rPr lang="en-US" sz="1800" dirty="0" smtClean="0">
                <a:latin typeface="Times New Roman"/>
                <a:ea typeface="Times New Roman"/>
                <a:cs typeface="Times New Roman"/>
                <a:sym typeface="Times New Roman"/>
              </a:rPr>
              <a:t>Synaptic </a:t>
            </a:r>
            <a:r>
              <a:rPr lang="en-US" sz="1800" dirty="0">
                <a:latin typeface="Times New Roman"/>
                <a:ea typeface="Times New Roman"/>
                <a:cs typeface="Times New Roman"/>
                <a:sym typeface="Times New Roman"/>
              </a:rPr>
              <a:t>Interface</a:t>
            </a:r>
          </a:p>
          <a:p>
            <a:pPr marL="0" lvl="0" indent="0" algn="just" rtl="0">
              <a:spcBef>
                <a:spcPts val="0"/>
              </a:spcBef>
              <a:spcAft>
                <a:spcPts val="0"/>
              </a:spcAft>
              <a:buNone/>
            </a:pPr>
            <a:endParaRPr sz="1800" dirty="0">
              <a:latin typeface="Times New Roman"/>
              <a:ea typeface="Times New Roman"/>
              <a:cs typeface="Times New Roman"/>
              <a:sym typeface="Times New Roman"/>
            </a:endParaRPr>
          </a:p>
        </p:txBody>
      </p:sp>
      <p:pic>
        <p:nvPicPr>
          <p:cNvPr id="4098" name="Picture 2" descr="Emerging Technology: Screenless Display anf their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481" y="1928571"/>
            <a:ext cx="3654117" cy="2504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smtClean="0">
                <a:solidFill>
                  <a:srgbClr val="1155CC"/>
                </a:solidFill>
                <a:latin typeface="Montserrat" charset="0"/>
                <a:ea typeface="Times New Roman"/>
                <a:cs typeface="Times New Roman"/>
                <a:sym typeface="Times New Roman"/>
              </a:rPr>
              <a:t>TYPES – Visual Display</a:t>
            </a:r>
            <a:endParaRPr sz="2400" b="1" dirty="0">
              <a:solidFill>
                <a:srgbClr val="1155CC"/>
              </a:solidFill>
              <a:latin typeface="Montserrat" charset="0"/>
              <a:ea typeface="Times New Roman"/>
              <a:cs typeface="Times New Roman"/>
              <a:sym typeface="Times New Roman"/>
            </a:endParaRPr>
          </a:p>
        </p:txBody>
      </p:sp>
      <p:sp>
        <p:nvSpPr>
          <p:cNvPr id="168" name="Google Shape;168;p18"/>
          <p:cNvSpPr txBox="1"/>
          <p:nvPr/>
        </p:nvSpPr>
        <p:spPr>
          <a:xfrm>
            <a:off x="722100" y="1207275"/>
            <a:ext cx="4969573" cy="2789100"/>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SzPts val="1800"/>
              <a:buFont typeface="Times New Roman"/>
              <a:buAutoNum type="arabicPeriod"/>
            </a:pPr>
            <a:r>
              <a:rPr lang="en-US" sz="1600" dirty="0">
                <a:latin typeface="Times New Roman" pitchFamily="18" charset="0"/>
                <a:cs typeface="Times New Roman" pitchFamily="18" charset="0"/>
              </a:rPr>
              <a:t>Visual Image </a:t>
            </a:r>
            <a:r>
              <a:rPr lang="en-US" sz="1600" dirty="0" err="1">
                <a:latin typeface="Times New Roman" pitchFamily="18" charset="0"/>
                <a:cs typeface="Times New Roman" pitchFamily="18" charset="0"/>
              </a:rPr>
              <a:t>screenless</a:t>
            </a:r>
            <a:r>
              <a:rPr lang="en-US" sz="1600" dirty="0">
                <a:latin typeface="Times New Roman" pitchFamily="18" charset="0"/>
                <a:cs typeface="Times New Roman" pitchFamily="18" charset="0"/>
              </a:rPr>
              <a:t> display includes any image that the eye can perceive</a:t>
            </a:r>
            <a:r>
              <a:rPr lang="en-US" sz="1600" dirty="0" smtClean="0">
                <a:latin typeface="Times New Roman" pitchFamily="18" charset="0"/>
                <a:cs typeface="Times New Roman" pitchFamily="18" charset="0"/>
              </a:rPr>
              <a:t>.</a:t>
            </a:r>
          </a:p>
          <a:p>
            <a:pPr marL="457200" lvl="0" indent="-342900" algn="just">
              <a:lnSpc>
                <a:spcPct val="150000"/>
              </a:lnSpc>
              <a:buSzPts val="1800"/>
              <a:buFont typeface="Times New Roman"/>
              <a:buAutoNum type="arabicPeriod"/>
            </a:pPr>
            <a:r>
              <a:rPr lang="en-US" sz="1600" dirty="0" smtClean="0">
                <a:latin typeface="Times New Roman" pitchFamily="18" charset="0"/>
                <a:cs typeface="Times New Roman" pitchFamily="18" charset="0"/>
              </a:rPr>
              <a:t>Light </a:t>
            </a:r>
            <a:r>
              <a:rPr lang="en-US" sz="1600" dirty="0">
                <a:latin typeface="Times New Roman" pitchFamily="18" charset="0"/>
                <a:cs typeface="Times New Roman" pitchFamily="18" charset="0"/>
              </a:rPr>
              <a:t>is reflected off some intermediate object </a:t>
            </a:r>
            <a:r>
              <a:rPr lang="en-US" sz="1600" dirty="0" smtClean="0">
                <a:latin typeface="Times New Roman" pitchFamily="18" charset="0"/>
                <a:cs typeface="Times New Roman" pitchFamily="18" charset="0"/>
              </a:rPr>
              <a:t>before </a:t>
            </a:r>
            <a:r>
              <a:rPr lang="en-US" sz="1600" dirty="0">
                <a:latin typeface="Times New Roman" pitchFamily="18" charset="0"/>
                <a:cs typeface="Times New Roman" pitchFamily="18" charset="0"/>
              </a:rPr>
              <a:t>it reaches the retina. </a:t>
            </a:r>
            <a:endParaRPr lang="en-US" sz="1600" dirty="0">
              <a:latin typeface="Times New Roman" pitchFamily="18" charset="0"/>
              <a:cs typeface="Times New Roman" pitchFamily="18" charset="0"/>
            </a:endParaRPr>
          </a:p>
          <a:p>
            <a:pPr marL="457200" indent="-342900" algn="just">
              <a:lnSpc>
                <a:spcPct val="150000"/>
              </a:lnSpc>
              <a:buSzPts val="1800"/>
              <a:buFont typeface="Times New Roman"/>
              <a:buAutoNum type="arabicPeriod"/>
            </a:pPr>
            <a:r>
              <a:rPr lang="en-US" sz="1600" dirty="0">
                <a:latin typeface="Times New Roman" pitchFamily="18" charset="0"/>
                <a:cs typeface="Times New Roman" pitchFamily="18" charset="0"/>
              </a:rPr>
              <a:t>The most common example of Visual Image </a:t>
            </a:r>
            <a:r>
              <a:rPr lang="en-US" sz="1600" dirty="0" err="1">
                <a:latin typeface="Times New Roman" pitchFamily="18" charset="0"/>
                <a:cs typeface="Times New Roman" pitchFamily="18" charset="0"/>
              </a:rPr>
              <a:t>screenless</a:t>
            </a:r>
            <a:r>
              <a:rPr lang="en-US" sz="1600" dirty="0">
                <a:latin typeface="Times New Roman" pitchFamily="18" charset="0"/>
                <a:cs typeface="Times New Roman" pitchFamily="18" charset="0"/>
              </a:rPr>
              <a:t> display is </a:t>
            </a:r>
            <a:r>
              <a:rPr lang="en-US" sz="1600" dirty="0" smtClean="0">
                <a:latin typeface="Times New Roman" pitchFamily="18" charset="0"/>
                <a:cs typeface="Times New Roman" pitchFamily="18" charset="0"/>
              </a:rPr>
              <a:t>a hologram. </a:t>
            </a:r>
            <a:endParaRPr lang="en-US" sz="1600" dirty="0">
              <a:latin typeface="Times New Roman" pitchFamily="18" charset="0"/>
              <a:cs typeface="Times New Roman" pitchFamily="18" charset="0"/>
            </a:endParaRPr>
          </a:p>
          <a:p>
            <a:pPr marL="457200" lvl="0" indent="-342900" algn="just">
              <a:lnSpc>
                <a:spcPct val="115000"/>
              </a:lnSpc>
              <a:buSzPts val="1800"/>
              <a:buFont typeface="Times New Roman"/>
              <a:buAutoNum type="arabicPeriod"/>
            </a:pPr>
            <a:endParaRPr lang="en-US" sz="1800" dirty="0" smtClean="0"/>
          </a:p>
          <a:p>
            <a:pPr marL="457200" lvl="0" indent="-342900" algn="just">
              <a:lnSpc>
                <a:spcPct val="115000"/>
              </a:lnSpc>
              <a:buSzPts val="1800"/>
              <a:buFont typeface="Times New Roman"/>
              <a:buAutoNum type="arabicPeriod"/>
            </a:pPr>
            <a:endParaRPr lang="en-US" sz="1800" dirty="0">
              <a:latin typeface="Times New Roman"/>
              <a:ea typeface="Times New Roman"/>
              <a:cs typeface="Times New Roman"/>
              <a:sym typeface="Times New Roman"/>
            </a:endParaRPr>
          </a:p>
          <a:p>
            <a:pPr marL="457200" lvl="0" indent="-342900" algn="just">
              <a:lnSpc>
                <a:spcPct val="115000"/>
              </a:lnSpc>
              <a:buSzPts val="1800"/>
              <a:buFont typeface="Times New Roman"/>
              <a:buAutoNum type="arabicPeriod"/>
            </a:pPr>
            <a:endParaRPr sz="1800" dirty="0">
              <a:latin typeface="Times New Roman"/>
              <a:ea typeface="Times New Roman"/>
              <a:cs typeface="Times New Roman"/>
              <a:sym typeface="Times New Roman"/>
            </a:endParaRPr>
          </a:p>
        </p:txBody>
      </p:sp>
      <p:pic>
        <p:nvPicPr>
          <p:cNvPr id="1026" name="Picture 2" descr="Visual Image Display – Ashutosh Viramga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303" y="1528371"/>
            <a:ext cx="2663549" cy="189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1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smtClean="0">
                <a:solidFill>
                  <a:srgbClr val="1155CC"/>
                </a:solidFill>
                <a:latin typeface="Montserrat" charset="0"/>
                <a:ea typeface="Times New Roman"/>
                <a:cs typeface="Times New Roman"/>
                <a:sym typeface="Times New Roman"/>
              </a:rPr>
              <a:t>TYPES – Retinal Display</a:t>
            </a:r>
            <a:endParaRPr sz="2400" b="1" dirty="0">
              <a:solidFill>
                <a:srgbClr val="1155CC"/>
              </a:solidFill>
              <a:latin typeface="Montserrat" charset="0"/>
              <a:ea typeface="Times New Roman"/>
              <a:cs typeface="Times New Roman"/>
              <a:sym typeface="Times New Roman"/>
            </a:endParaRPr>
          </a:p>
        </p:txBody>
      </p:sp>
      <p:sp>
        <p:nvSpPr>
          <p:cNvPr id="168" name="Google Shape;168;p18"/>
          <p:cNvSpPr txBox="1"/>
          <p:nvPr/>
        </p:nvSpPr>
        <p:spPr>
          <a:xfrm>
            <a:off x="722100" y="1207275"/>
            <a:ext cx="4335092" cy="3047484"/>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SzPts val="1800"/>
              <a:buFont typeface="Times New Roman"/>
              <a:buAutoNum type="arabicPeriod"/>
            </a:pPr>
            <a:r>
              <a:rPr lang="en-US" sz="1600" dirty="0" smtClean="0">
                <a:latin typeface="Times New Roman" pitchFamily="18" charset="0"/>
                <a:cs typeface="Times New Roman" pitchFamily="18" charset="0"/>
              </a:rPr>
              <a:t>Virtual retinal display systems </a:t>
            </a:r>
            <a:r>
              <a:rPr lang="en-US" sz="1600" dirty="0">
                <a:latin typeface="Times New Roman" pitchFamily="18" charset="0"/>
                <a:cs typeface="Times New Roman" pitchFamily="18" charset="0"/>
              </a:rPr>
              <a:t>are a class of </a:t>
            </a:r>
            <a:r>
              <a:rPr lang="en-US" sz="1600" dirty="0" err="1">
                <a:latin typeface="Times New Roman" pitchFamily="18" charset="0"/>
                <a:cs typeface="Times New Roman" pitchFamily="18" charset="0"/>
              </a:rPr>
              <a:t>screenless</a:t>
            </a:r>
            <a:r>
              <a:rPr lang="en-US" sz="1600" dirty="0">
                <a:latin typeface="Times New Roman" pitchFamily="18" charset="0"/>
                <a:cs typeface="Times New Roman" pitchFamily="18" charset="0"/>
              </a:rPr>
              <a:t> displays in which images are projected directly onto the </a:t>
            </a:r>
            <a:r>
              <a:rPr lang="en-US" sz="1600" dirty="0" smtClean="0">
                <a:latin typeface="Times New Roman" pitchFamily="18" charset="0"/>
                <a:cs typeface="Times New Roman" pitchFamily="18" charset="0"/>
              </a:rPr>
              <a:t>retina.</a:t>
            </a:r>
          </a:p>
          <a:p>
            <a:pPr marL="457200" lvl="0" indent="-342900" algn="just">
              <a:lnSpc>
                <a:spcPct val="150000"/>
              </a:lnSpc>
              <a:buSzPts val="1800"/>
              <a:buFont typeface="Times New Roman"/>
              <a:buAutoNum type="arabicPeriod"/>
            </a:pPr>
            <a:r>
              <a:rPr lang="en-US" sz="1600" dirty="0" smtClean="0">
                <a:latin typeface="Times New Roman" pitchFamily="18" charset="0"/>
                <a:cs typeface="Times New Roman" pitchFamily="18" charset="0"/>
              </a:rPr>
              <a:t>They </a:t>
            </a:r>
            <a:r>
              <a:rPr lang="en-US" sz="1600" dirty="0">
                <a:latin typeface="Times New Roman" pitchFamily="18" charset="0"/>
                <a:cs typeface="Times New Roman" pitchFamily="18" charset="0"/>
              </a:rPr>
              <a:t>are distinguished from visual image systems because light is not </a:t>
            </a:r>
            <a:r>
              <a:rPr lang="en-US" sz="1600" dirty="0" smtClean="0">
                <a:latin typeface="Times New Roman" pitchFamily="18" charset="0"/>
                <a:cs typeface="Times New Roman" pitchFamily="18" charset="0"/>
              </a:rPr>
              <a:t>reflected</a:t>
            </a:r>
            <a:r>
              <a:rPr lang="en-US" sz="1600" dirty="0">
                <a:latin typeface="Times New Roman" pitchFamily="18" charset="0"/>
                <a:cs typeface="Times New Roman" pitchFamily="18" charset="0"/>
              </a:rPr>
              <a:t> from some intermediate object onto the retina, it is instead projected directly onto the retina. </a:t>
            </a:r>
            <a:endParaRPr lang="en-US" sz="1600" dirty="0">
              <a:latin typeface="Times New Roman" pitchFamily="18" charset="0"/>
              <a:ea typeface="Times New Roman"/>
              <a:cs typeface="Times New Roman" pitchFamily="18" charset="0"/>
              <a:sym typeface="Times New Roman"/>
            </a:endParaRPr>
          </a:p>
          <a:p>
            <a:pPr marL="457200" lvl="0" indent="-342900" algn="just">
              <a:lnSpc>
                <a:spcPct val="115000"/>
              </a:lnSpc>
              <a:buSzPts val="1800"/>
              <a:buFont typeface="Times New Roman"/>
              <a:buAutoNum type="arabicPeriod"/>
            </a:pPr>
            <a:endParaRPr sz="1800" dirty="0">
              <a:latin typeface="Times New Roman"/>
              <a:ea typeface="Times New Roman"/>
              <a:cs typeface="Times New Roman"/>
              <a:sym typeface="Times New Roman"/>
            </a:endParaRPr>
          </a:p>
        </p:txBody>
      </p:sp>
      <p:pic>
        <p:nvPicPr>
          <p:cNvPr id="3074" name="Picture 2" descr="Virtual Retinal Display Market Expected to Wit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118" y="1382680"/>
            <a:ext cx="2914326" cy="202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56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smtClean="0">
                <a:solidFill>
                  <a:srgbClr val="1155CC"/>
                </a:solidFill>
                <a:latin typeface="Montserrat" charset="0"/>
                <a:ea typeface="Times New Roman"/>
                <a:cs typeface="Times New Roman"/>
                <a:sym typeface="Times New Roman"/>
              </a:rPr>
              <a:t>TYPES – Synaptic Interface </a:t>
            </a:r>
            <a:endParaRPr sz="2400" b="1" dirty="0">
              <a:solidFill>
                <a:srgbClr val="1155CC"/>
              </a:solidFill>
              <a:latin typeface="Montserrat" charset="0"/>
              <a:ea typeface="Times New Roman"/>
              <a:cs typeface="Times New Roman"/>
              <a:sym typeface="Times New Roman"/>
            </a:endParaRPr>
          </a:p>
        </p:txBody>
      </p:sp>
      <p:sp>
        <p:nvSpPr>
          <p:cNvPr id="168" name="Google Shape;168;p18"/>
          <p:cNvSpPr txBox="1"/>
          <p:nvPr/>
        </p:nvSpPr>
        <p:spPr>
          <a:xfrm>
            <a:off x="722100" y="1207275"/>
            <a:ext cx="4941582" cy="2789100"/>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SzPts val="1800"/>
              <a:buFont typeface="Times New Roman"/>
              <a:buAutoNum type="arabicPeriod"/>
            </a:pPr>
            <a:r>
              <a:rPr lang="en-US" sz="1600" dirty="0">
                <a:latin typeface="Times New Roman" pitchFamily="18" charset="0"/>
                <a:cs typeface="Times New Roman" pitchFamily="18" charset="0"/>
              </a:rPr>
              <a:t>Synaptic Interface </a:t>
            </a:r>
            <a:r>
              <a:rPr lang="en-US" sz="1600" dirty="0" err="1">
                <a:latin typeface="Times New Roman" pitchFamily="18" charset="0"/>
                <a:cs typeface="Times New Roman" pitchFamily="18" charset="0"/>
              </a:rPr>
              <a:t>screenless</a:t>
            </a:r>
            <a:r>
              <a:rPr lang="en-US" sz="1600" dirty="0">
                <a:latin typeface="Times New Roman" pitchFamily="18" charset="0"/>
                <a:cs typeface="Times New Roman" pitchFamily="18" charset="0"/>
              </a:rPr>
              <a:t> video does not use light at all. </a:t>
            </a:r>
            <a:endParaRPr lang="en-US" sz="1600" dirty="0" smtClean="0">
              <a:latin typeface="Times New Roman" pitchFamily="18" charset="0"/>
              <a:cs typeface="Times New Roman" pitchFamily="18" charset="0"/>
            </a:endParaRPr>
          </a:p>
          <a:p>
            <a:pPr marL="457200" lvl="0" indent="-342900" algn="just">
              <a:lnSpc>
                <a:spcPct val="150000"/>
              </a:lnSpc>
              <a:buSzPts val="1800"/>
              <a:buFont typeface="Times New Roman"/>
              <a:buAutoNum type="arabicPeriod"/>
            </a:pPr>
            <a:r>
              <a:rPr lang="en-US" sz="1600" dirty="0" smtClean="0">
                <a:latin typeface="Times New Roman" pitchFamily="18" charset="0"/>
                <a:cs typeface="Times New Roman" pitchFamily="18" charset="0"/>
              </a:rPr>
              <a:t>Visual </a:t>
            </a:r>
            <a:r>
              <a:rPr lang="en-US" sz="1600" dirty="0">
                <a:latin typeface="Times New Roman" pitchFamily="18" charset="0"/>
                <a:cs typeface="Times New Roman" pitchFamily="18" charset="0"/>
              </a:rPr>
              <a:t>information completely bypasses the eye and is transmitted </a:t>
            </a:r>
            <a:r>
              <a:rPr lang="en-US" sz="1600" dirty="0" smtClean="0">
                <a:latin typeface="Times New Roman" pitchFamily="18" charset="0"/>
                <a:cs typeface="Times New Roman" pitchFamily="18" charset="0"/>
              </a:rPr>
              <a:t>directly to the brain. </a:t>
            </a:r>
          </a:p>
          <a:p>
            <a:pPr marL="457200" lvl="0" indent="-342900" algn="just">
              <a:lnSpc>
                <a:spcPct val="150000"/>
              </a:lnSpc>
              <a:buSzPts val="1800"/>
              <a:buFont typeface="Times New Roman"/>
              <a:buAutoNum type="arabicPeriod"/>
            </a:pPr>
            <a:r>
              <a:rPr lang="en-US" sz="1600" dirty="0">
                <a:latin typeface="Times New Roman" pitchFamily="18" charset="0"/>
                <a:cs typeface="Times New Roman" pitchFamily="18" charset="0"/>
              </a:rPr>
              <a:t>S</a:t>
            </a:r>
            <a:r>
              <a:rPr lang="en-US" sz="1600" dirty="0" smtClean="0">
                <a:latin typeface="Times New Roman" pitchFamily="18" charset="0"/>
                <a:cs typeface="Times New Roman" pitchFamily="18" charset="0"/>
              </a:rPr>
              <a:t>uch </a:t>
            </a:r>
            <a:r>
              <a:rPr lang="en-US" sz="1600" dirty="0">
                <a:latin typeface="Times New Roman" pitchFamily="18" charset="0"/>
                <a:cs typeface="Times New Roman" pitchFamily="18" charset="0"/>
              </a:rPr>
              <a:t>systems have only been implemented in humans in rudimentary form - for example, displaying single Braille characters to blind </a:t>
            </a:r>
            <a:r>
              <a:rPr lang="en-US" sz="1600" dirty="0" smtClean="0">
                <a:latin typeface="Times New Roman" pitchFamily="18" charset="0"/>
                <a:cs typeface="Times New Roman" pitchFamily="18" charset="0"/>
              </a:rPr>
              <a:t>people.</a:t>
            </a:r>
          </a:p>
          <a:p>
            <a:pPr marL="457200" lvl="0" indent="-342900" algn="just">
              <a:lnSpc>
                <a:spcPct val="150000"/>
              </a:lnSpc>
              <a:buSzPts val="1800"/>
              <a:buFont typeface="Times New Roman"/>
              <a:buAutoNum type="arabicPeriod"/>
            </a:pPr>
            <a:endParaRPr lang="en-US" sz="1600" dirty="0">
              <a:latin typeface="Times New Roman" pitchFamily="18" charset="0"/>
              <a:ea typeface="Times New Roman"/>
              <a:cs typeface="Times New Roman" pitchFamily="18" charset="0"/>
              <a:sym typeface="Times New Roman"/>
            </a:endParaRPr>
          </a:p>
          <a:p>
            <a:pPr marL="457200" lvl="0" indent="-342900" algn="just">
              <a:lnSpc>
                <a:spcPct val="150000"/>
              </a:lnSpc>
              <a:buSzPts val="1800"/>
              <a:buFont typeface="Times New Roman"/>
              <a:buAutoNum type="arabicPeriod"/>
            </a:pPr>
            <a:endParaRPr sz="1600" dirty="0">
              <a:latin typeface="Times New Roman" pitchFamily="18" charset="0"/>
              <a:ea typeface="Times New Roman"/>
              <a:cs typeface="Times New Roman" pitchFamily="18" charset="0"/>
              <a:sym typeface="Times New Roman"/>
            </a:endParaRPr>
          </a:p>
        </p:txBody>
      </p:sp>
      <p:pic>
        <p:nvPicPr>
          <p:cNvPr id="5" name="Google Shape;162;p17"/>
          <p:cNvPicPr preferRelativeResize="0"/>
          <p:nvPr/>
        </p:nvPicPr>
        <p:blipFill>
          <a:blip r:embed="rId3">
            <a:alphaModFix/>
          </a:blip>
          <a:stretch>
            <a:fillRect/>
          </a:stretch>
        </p:blipFill>
        <p:spPr>
          <a:xfrm>
            <a:off x="5900094" y="1511186"/>
            <a:ext cx="2694225" cy="2009775"/>
          </a:xfrm>
          <a:prstGeom prst="rect">
            <a:avLst/>
          </a:prstGeom>
          <a:noFill/>
          <a:ln>
            <a:noFill/>
          </a:ln>
        </p:spPr>
      </p:pic>
    </p:spTree>
    <p:extLst>
      <p:ext uri="{BB962C8B-B14F-4D97-AF65-F5344CB8AC3E}">
        <p14:creationId xmlns:p14="http://schemas.microsoft.com/office/powerpoint/2010/main" val="2005888056"/>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609</Words>
  <Application>Microsoft Office PowerPoint</Application>
  <PresentationFormat>On-screen Show (16:9)</PresentationFormat>
  <Paragraphs>74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Times New Roman</vt:lpstr>
      <vt:lpstr>Wingdings</vt:lpstr>
      <vt:lpstr>Nunito</vt:lpstr>
      <vt:lpstr>Roboto</vt:lpstr>
      <vt:lpstr>Montserrat</vt:lpstr>
      <vt:lpstr>Calibri</vt:lpstr>
      <vt:lpstr>Shift</vt:lpstr>
      <vt:lpstr>SCREENLESS DISPLAY</vt:lpstr>
      <vt:lpstr>PowerPoint Presentation</vt:lpstr>
      <vt:lpstr>PowerPoint Presentation</vt:lpstr>
      <vt:lpstr>PowerPoint Presentation</vt:lpstr>
      <vt:lpstr>PowerPoint Presentation</vt:lpstr>
      <vt:lpstr>TYPES OF SCREENLESS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SCREENLESS DISPLAY</dc:title>
  <dc:creator>Dattu_Dattasai</dc:creator>
  <cp:lastModifiedBy>Dattasai vadla</cp:lastModifiedBy>
  <cp:revision>5</cp:revision>
  <dcterms:modified xsi:type="dcterms:W3CDTF">2024-02-02T18:06:11Z</dcterms:modified>
</cp:coreProperties>
</file>