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00FF00"/>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1A2B8E-BAE0-4CB5-9698-A1E1EB3EE810}"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A0AEC1-478B-4DC8-8077-5C0B56EEE04F}" type="slidenum">
              <a:rPr lang="en-IN" smtClean="0"/>
              <a:t>‹#›</a:t>
            </a:fld>
            <a:endParaRPr lang="en-IN"/>
          </a:p>
        </p:txBody>
      </p:sp>
    </p:spTree>
    <p:extLst>
      <p:ext uri="{BB962C8B-B14F-4D97-AF65-F5344CB8AC3E}">
        <p14:creationId xmlns:p14="http://schemas.microsoft.com/office/powerpoint/2010/main" val="458201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1A2B8E-BAE0-4CB5-9698-A1E1EB3EE810}" type="datetimeFigureOut">
              <a:rPr lang="en-IN" smtClean="0"/>
              <a:t>10-09-2023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A0AEC1-478B-4DC8-8077-5C0B56EEE04F}" type="slidenum">
              <a:rPr lang="en-IN" smtClean="0"/>
              <a:t>‹#›</a:t>
            </a:fld>
            <a:endParaRPr lang="en-IN"/>
          </a:p>
        </p:txBody>
      </p:sp>
    </p:spTree>
    <p:extLst>
      <p:ext uri="{BB962C8B-B14F-4D97-AF65-F5344CB8AC3E}">
        <p14:creationId xmlns:p14="http://schemas.microsoft.com/office/powerpoint/2010/main" val="2355792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1A2B8E-BAE0-4CB5-9698-A1E1EB3EE810}" type="datetimeFigureOut">
              <a:rPr lang="en-IN" smtClean="0"/>
              <a:t>10-09-2023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A0AEC1-478B-4DC8-8077-5C0B56EEE04F}" type="slidenum">
              <a:rPr lang="en-IN" smtClean="0"/>
              <a:t>‹#›</a:t>
            </a:fld>
            <a:endParaRPr lang="en-IN"/>
          </a:p>
        </p:txBody>
      </p:sp>
    </p:spTree>
    <p:extLst>
      <p:ext uri="{BB962C8B-B14F-4D97-AF65-F5344CB8AC3E}">
        <p14:creationId xmlns:p14="http://schemas.microsoft.com/office/powerpoint/2010/main" val="462422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1A2B8E-BAE0-4CB5-9698-A1E1EB3EE810}" type="datetimeFigureOut">
              <a:rPr lang="en-IN" smtClean="0"/>
              <a:t>10-09-2023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A0AEC1-478B-4DC8-8077-5C0B56EEE04F}"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10947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1A2B8E-BAE0-4CB5-9698-A1E1EB3EE810}" type="datetimeFigureOut">
              <a:rPr lang="en-IN" smtClean="0"/>
              <a:t>10-09-2023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A0AEC1-478B-4DC8-8077-5C0B56EEE04F}" type="slidenum">
              <a:rPr lang="en-IN" smtClean="0"/>
              <a:t>‹#›</a:t>
            </a:fld>
            <a:endParaRPr lang="en-IN"/>
          </a:p>
        </p:txBody>
      </p:sp>
    </p:spTree>
    <p:extLst>
      <p:ext uri="{BB962C8B-B14F-4D97-AF65-F5344CB8AC3E}">
        <p14:creationId xmlns:p14="http://schemas.microsoft.com/office/powerpoint/2010/main" val="1964792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D1A2B8E-BAE0-4CB5-9698-A1E1EB3EE810}" type="datetimeFigureOut">
              <a:rPr lang="en-IN" smtClean="0"/>
              <a:t>10-09-2023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A0AEC1-478B-4DC8-8077-5C0B56EEE04F}" type="slidenum">
              <a:rPr lang="en-IN" smtClean="0"/>
              <a:t>‹#›</a:t>
            </a:fld>
            <a:endParaRPr lang="en-IN"/>
          </a:p>
        </p:txBody>
      </p:sp>
    </p:spTree>
    <p:extLst>
      <p:ext uri="{BB962C8B-B14F-4D97-AF65-F5344CB8AC3E}">
        <p14:creationId xmlns:p14="http://schemas.microsoft.com/office/powerpoint/2010/main" val="2345429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D1A2B8E-BAE0-4CB5-9698-A1E1EB3EE810}" type="datetimeFigureOut">
              <a:rPr lang="en-IN" smtClean="0"/>
              <a:t>10-09-2023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A0AEC1-478B-4DC8-8077-5C0B56EEE04F}" type="slidenum">
              <a:rPr lang="en-IN" smtClean="0"/>
              <a:t>‹#›</a:t>
            </a:fld>
            <a:endParaRPr lang="en-IN"/>
          </a:p>
        </p:txBody>
      </p:sp>
    </p:spTree>
    <p:extLst>
      <p:ext uri="{BB962C8B-B14F-4D97-AF65-F5344CB8AC3E}">
        <p14:creationId xmlns:p14="http://schemas.microsoft.com/office/powerpoint/2010/main" val="852509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1A2B8E-BAE0-4CB5-9698-A1E1EB3EE810}"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A0AEC1-478B-4DC8-8077-5C0B56EEE04F}" type="slidenum">
              <a:rPr lang="en-IN" smtClean="0"/>
              <a:t>‹#›</a:t>
            </a:fld>
            <a:endParaRPr lang="en-IN"/>
          </a:p>
        </p:txBody>
      </p:sp>
    </p:spTree>
    <p:extLst>
      <p:ext uri="{BB962C8B-B14F-4D97-AF65-F5344CB8AC3E}">
        <p14:creationId xmlns:p14="http://schemas.microsoft.com/office/powerpoint/2010/main" val="27047121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1A2B8E-BAE0-4CB5-9698-A1E1EB3EE810}"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A0AEC1-478B-4DC8-8077-5C0B56EEE04F}" type="slidenum">
              <a:rPr lang="en-IN" smtClean="0"/>
              <a:t>‹#›</a:t>
            </a:fld>
            <a:endParaRPr lang="en-IN"/>
          </a:p>
        </p:txBody>
      </p:sp>
    </p:spTree>
    <p:extLst>
      <p:ext uri="{BB962C8B-B14F-4D97-AF65-F5344CB8AC3E}">
        <p14:creationId xmlns:p14="http://schemas.microsoft.com/office/powerpoint/2010/main" val="2948279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1A2B8E-BAE0-4CB5-9698-A1E1EB3EE810}"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A0AEC1-478B-4DC8-8077-5C0B56EEE04F}" type="slidenum">
              <a:rPr lang="en-IN" smtClean="0"/>
              <a:t>‹#›</a:t>
            </a:fld>
            <a:endParaRPr lang="en-IN"/>
          </a:p>
        </p:txBody>
      </p:sp>
    </p:spTree>
    <p:extLst>
      <p:ext uri="{BB962C8B-B14F-4D97-AF65-F5344CB8AC3E}">
        <p14:creationId xmlns:p14="http://schemas.microsoft.com/office/powerpoint/2010/main" val="484019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1A2B8E-BAE0-4CB5-9698-A1E1EB3EE810}"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A0AEC1-478B-4DC8-8077-5C0B56EEE04F}" type="slidenum">
              <a:rPr lang="en-IN" smtClean="0"/>
              <a:t>‹#›</a:t>
            </a:fld>
            <a:endParaRPr lang="en-IN"/>
          </a:p>
        </p:txBody>
      </p:sp>
    </p:spTree>
    <p:extLst>
      <p:ext uri="{BB962C8B-B14F-4D97-AF65-F5344CB8AC3E}">
        <p14:creationId xmlns:p14="http://schemas.microsoft.com/office/powerpoint/2010/main" val="971683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1A2B8E-BAE0-4CB5-9698-A1E1EB3EE810}" type="datetimeFigureOut">
              <a:rPr lang="en-IN" smtClean="0"/>
              <a:t>10-09-2023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A0AEC1-478B-4DC8-8077-5C0B56EEE04F}" type="slidenum">
              <a:rPr lang="en-IN" smtClean="0"/>
              <a:t>‹#›</a:t>
            </a:fld>
            <a:endParaRPr lang="en-IN"/>
          </a:p>
        </p:txBody>
      </p:sp>
    </p:spTree>
    <p:extLst>
      <p:ext uri="{BB962C8B-B14F-4D97-AF65-F5344CB8AC3E}">
        <p14:creationId xmlns:p14="http://schemas.microsoft.com/office/powerpoint/2010/main" val="298268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1A2B8E-BAE0-4CB5-9698-A1E1EB3EE810}" type="datetimeFigureOut">
              <a:rPr lang="en-IN" smtClean="0"/>
              <a:t>10-09-2023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A0AEC1-478B-4DC8-8077-5C0B56EEE04F}" type="slidenum">
              <a:rPr lang="en-IN" smtClean="0"/>
              <a:t>‹#›</a:t>
            </a:fld>
            <a:endParaRPr lang="en-IN"/>
          </a:p>
        </p:txBody>
      </p:sp>
    </p:spTree>
    <p:extLst>
      <p:ext uri="{BB962C8B-B14F-4D97-AF65-F5344CB8AC3E}">
        <p14:creationId xmlns:p14="http://schemas.microsoft.com/office/powerpoint/2010/main" val="4261949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1A2B8E-BAE0-4CB5-9698-A1E1EB3EE810}" type="datetimeFigureOut">
              <a:rPr lang="en-IN" smtClean="0"/>
              <a:t>10-09-2023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A0AEC1-478B-4DC8-8077-5C0B56EEE04F}" type="slidenum">
              <a:rPr lang="en-IN" smtClean="0"/>
              <a:t>‹#›</a:t>
            </a:fld>
            <a:endParaRPr lang="en-IN"/>
          </a:p>
        </p:txBody>
      </p:sp>
    </p:spTree>
    <p:extLst>
      <p:ext uri="{BB962C8B-B14F-4D97-AF65-F5344CB8AC3E}">
        <p14:creationId xmlns:p14="http://schemas.microsoft.com/office/powerpoint/2010/main" val="3957438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D1A2B8E-BAE0-4CB5-9698-A1E1EB3EE810}" type="datetimeFigureOut">
              <a:rPr lang="en-IN" smtClean="0"/>
              <a:t>10-09-2023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A0AEC1-478B-4DC8-8077-5C0B56EEE04F}" type="slidenum">
              <a:rPr lang="en-IN" smtClean="0"/>
              <a:t>‹#›</a:t>
            </a:fld>
            <a:endParaRPr lang="en-IN"/>
          </a:p>
        </p:txBody>
      </p:sp>
    </p:spTree>
    <p:extLst>
      <p:ext uri="{BB962C8B-B14F-4D97-AF65-F5344CB8AC3E}">
        <p14:creationId xmlns:p14="http://schemas.microsoft.com/office/powerpoint/2010/main" val="2483335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1A2B8E-BAE0-4CB5-9698-A1E1EB3EE810}" type="datetimeFigureOut">
              <a:rPr lang="en-IN" smtClean="0"/>
              <a:t>10-09-2023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A0AEC1-478B-4DC8-8077-5C0B56EEE04F}" type="slidenum">
              <a:rPr lang="en-IN" smtClean="0"/>
              <a:t>‹#›</a:t>
            </a:fld>
            <a:endParaRPr lang="en-IN"/>
          </a:p>
        </p:txBody>
      </p:sp>
    </p:spTree>
    <p:extLst>
      <p:ext uri="{BB962C8B-B14F-4D97-AF65-F5344CB8AC3E}">
        <p14:creationId xmlns:p14="http://schemas.microsoft.com/office/powerpoint/2010/main" val="49459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1A2B8E-BAE0-4CB5-9698-A1E1EB3EE810}" type="datetimeFigureOut">
              <a:rPr lang="en-IN" smtClean="0"/>
              <a:t>10-09-2023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A0AEC1-478B-4DC8-8077-5C0B56EEE04F}" type="slidenum">
              <a:rPr lang="en-IN" smtClean="0"/>
              <a:t>‹#›</a:t>
            </a:fld>
            <a:endParaRPr lang="en-IN"/>
          </a:p>
        </p:txBody>
      </p:sp>
    </p:spTree>
    <p:extLst>
      <p:ext uri="{BB962C8B-B14F-4D97-AF65-F5344CB8AC3E}">
        <p14:creationId xmlns:p14="http://schemas.microsoft.com/office/powerpoint/2010/main" val="419450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D1A2B8E-BAE0-4CB5-9698-A1E1EB3EE810}" type="datetimeFigureOut">
              <a:rPr lang="en-IN" smtClean="0"/>
              <a:t>10-09-2023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EA0AEC1-478B-4DC8-8077-5C0B56EEE04F}" type="slidenum">
              <a:rPr lang="en-IN" smtClean="0"/>
              <a:t>‹#›</a:t>
            </a:fld>
            <a:endParaRPr lang="en-IN"/>
          </a:p>
        </p:txBody>
      </p:sp>
    </p:spTree>
    <p:extLst>
      <p:ext uri="{BB962C8B-B14F-4D97-AF65-F5344CB8AC3E}">
        <p14:creationId xmlns:p14="http://schemas.microsoft.com/office/powerpoint/2010/main" val="378079999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E0CA8-9378-58AF-2AAB-852394436CD2}"/>
              </a:ext>
            </a:extLst>
          </p:cNvPr>
          <p:cNvSpPr>
            <a:spLocks noGrp="1"/>
          </p:cNvSpPr>
          <p:nvPr>
            <p:ph type="ctrTitle"/>
          </p:nvPr>
        </p:nvSpPr>
        <p:spPr>
          <a:xfrm>
            <a:off x="161365" y="1949823"/>
            <a:ext cx="12030635" cy="977151"/>
          </a:xfrm>
        </p:spPr>
        <p:txBody>
          <a:bodyPr/>
          <a:lstStyle/>
          <a:p>
            <a:r>
              <a:rPr lang="en-IN" b="1" i="0" dirty="0">
                <a:solidFill>
                  <a:srgbClr val="FF0000"/>
                </a:solidFill>
                <a:effectLst>
                  <a:outerShdw blurRad="38100" dist="38100" dir="2700000" algn="tl">
                    <a:srgbClr val="000000">
                      <a:alpha val="43137"/>
                    </a:srgbClr>
                  </a:outerShdw>
                </a:effectLst>
                <a:latin typeface="Söhne"/>
              </a:rPr>
              <a:t>Customer Booking Behaviour Analysis</a:t>
            </a:r>
            <a:endParaRPr lang="en-IN" b="1" dirty="0">
              <a:solidFill>
                <a:srgbClr val="FF0000"/>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6F850F6B-7A04-3540-9710-AE5959EFCC3E}"/>
              </a:ext>
            </a:extLst>
          </p:cNvPr>
          <p:cNvSpPr>
            <a:spLocks noGrp="1"/>
          </p:cNvSpPr>
          <p:nvPr>
            <p:ph type="subTitle" idx="1"/>
          </p:nvPr>
        </p:nvSpPr>
        <p:spPr>
          <a:xfrm>
            <a:off x="1453729" y="3245227"/>
            <a:ext cx="9445905" cy="1371599"/>
          </a:xfrm>
        </p:spPr>
        <p:txBody>
          <a:bodyPr/>
          <a:lstStyle/>
          <a:p>
            <a:r>
              <a:rPr lang="en-US" i="0" spc="300" dirty="0">
                <a:solidFill>
                  <a:srgbClr val="002060"/>
                </a:solidFill>
                <a:effectLst/>
                <a:latin typeface="Söhne"/>
              </a:rPr>
              <a:t>Exploration, Modeling, and Evaluation for Improved Predictions</a:t>
            </a:r>
            <a:endParaRPr lang="en-IN" spc="300" dirty="0">
              <a:solidFill>
                <a:srgbClr val="002060"/>
              </a:solidFill>
            </a:endParaRPr>
          </a:p>
        </p:txBody>
      </p:sp>
    </p:spTree>
    <p:extLst>
      <p:ext uri="{BB962C8B-B14F-4D97-AF65-F5344CB8AC3E}">
        <p14:creationId xmlns:p14="http://schemas.microsoft.com/office/powerpoint/2010/main" val="1673525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2BDD0-9888-2F8D-ECC7-0AD5CA37B20B}"/>
              </a:ext>
            </a:extLst>
          </p:cNvPr>
          <p:cNvSpPr>
            <a:spLocks noGrp="1"/>
          </p:cNvSpPr>
          <p:nvPr>
            <p:ph type="title"/>
          </p:nvPr>
        </p:nvSpPr>
        <p:spPr/>
        <p:txBody>
          <a:bodyPr/>
          <a:lstStyle/>
          <a:p>
            <a:r>
              <a:rPr lang="en-US" dirty="0">
                <a:solidFill>
                  <a:srgbClr val="CC3399"/>
                </a:solidFill>
                <a:effectLst>
                  <a:outerShdw blurRad="38100" dist="38100" dir="2700000" algn="tl">
                    <a:srgbClr val="000000">
                      <a:alpha val="43137"/>
                    </a:srgbClr>
                  </a:outerShdw>
                </a:effectLst>
              </a:rPr>
              <a:t>COUNTPLOT </a:t>
            </a:r>
            <a:endParaRPr lang="en-IN" dirty="0">
              <a:solidFill>
                <a:srgbClr val="CC3399"/>
              </a:solidFill>
              <a:effectLst>
                <a:outerShdw blurRad="38100" dist="38100" dir="2700000" algn="tl">
                  <a:srgbClr val="000000">
                    <a:alpha val="43137"/>
                  </a:srgbClr>
                </a:outerShdw>
              </a:effectLst>
            </a:endParaRPr>
          </a:p>
        </p:txBody>
      </p:sp>
      <p:pic>
        <p:nvPicPr>
          <p:cNvPr id="1026" name="Picture 2">
            <a:extLst>
              <a:ext uri="{FF2B5EF4-FFF2-40B4-BE49-F238E27FC236}">
                <a16:creationId xmlns:a16="http://schemas.microsoft.com/office/drawing/2014/main" id="{E8897845-5A8A-2C2E-51F4-5DA3D7F3586F}"/>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701066" y="2330823"/>
            <a:ext cx="3703116" cy="37549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8D1B6C8-1B19-5053-3212-BCA955CBAA43}"/>
              </a:ext>
            </a:extLst>
          </p:cNvPr>
          <p:cNvPicPr>
            <a:picLocks noChangeAspect="1"/>
          </p:cNvPicPr>
          <p:nvPr/>
        </p:nvPicPr>
        <p:blipFill>
          <a:blip r:embed="rId3"/>
          <a:stretch>
            <a:fillRect/>
          </a:stretch>
        </p:blipFill>
        <p:spPr>
          <a:xfrm>
            <a:off x="4526055" y="2330823"/>
            <a:ext cx="3703116" cy="3754951"/>
          </a:xfrm>
          <a:prstGeom prst="rect">
            <a:avLst/>
          </a:prstGeom>
        </p:spPr>
      </p:pic>
      <p:pic>
        <p:nvPicPr>
          <p:cNvPr id="5" name="Picture 4">
            <a:extLst>
              <a:ext uri="{FF2B5EF4-FFF2-40B4-BE49-F238E27FC236}">
                <a16:creationId xmlns:a16="http://schemas.microsoft.com/office/drawing/2014/main" id="{CC3CD873-1978-926F-779D-D82657685047}"/>
              </a:ext>
            </a:extLst>
          </p:cNvPr>
          <p:cNvPicPr>
            <a:picLocks noChangeAspect="1"/>
          </p:cNvPicPr>
          <p:nvPr/>
        </p:nvPicPr>
        <p:blipFill>
          <a:blip r:embed="rId4"/>
          <a:stretch>
            <a:fillRect/>
          </a:stretch>
        </p:blipFill>
        <p:spPr>
          <a:xfrm>
            <a:off x="8351044" y="2335829"/>
            <a:ext cx="3703116" cy="3749945"/>
          </a:xfrm>
          <a:prstGeom prst="rect">
            <a:avLst/>
          </a:prstGeom>
        </p:spPr>
      </p:pic>
    </p:spTree>
    <p:extLst>
      <p:ext uri="{BB962C8B-B14F-4D97-AF65-F5344CB8AC3E}">
        <p14:creationId xmlns:p14="http://schemas.microsoft.com/office/powerpoint/2010/main" val="2933405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5DA4D-D9BD-7226-371C-89877D0A185C}"/>
              </a:ext>
            </a:extLst>
          </p:cNvPr>
          <p:cNvSpPr>
            <a:spLocks noGrp="1"/>
          </p:cNvSpPr>
          <p:nvPr>
            <p:ph type="title"/>
          </p:nvPr>
        </p:nvSpPr>
        <p:spPr/>
        <p:txBody>
          <a:bodyPr/>
          <a:lstStyle/>
          <a:p>
            <a:r>
              <a:rPr lang="en-US" dirty="0">
                <a:solidFill>
                  <a:schemeClr val="accent6">
                    <a:lumMod val="75000"/>
                  </a:schemeClr>
                </a:solidFill>
                <a:effectLst>
                  <a:outerShdw blurRad="38100" dist="38100" dir="2700000" algn="tl">
                    <a:srgbClr val="000000">
                      <a:alpha val="43137"/>
                    </a:srgbClr>
                  </a:outerShdw>
                </a:effectLst>
              </a:rPr>
              <a:t>Pie Charts</a:t>
            </a:r>
            <a:endParaRPr lang="en-IN" dirty="0">
              <a:solidFill>
                <a:schemeClr val="accent6">
                  <a:lumMod val="75000"/>
                </a:schemeClr>
              </a:solidFill>
              <a:effectLst>
                <a:outerShdw blurRad="38100" dist="38100" dir="2700000" algn="tl">
                  <a:srgbClr val="000000">
                    <a:alpha val="43137"/>
                  </a:srgbClr>
                </a:outerShdw>
              </a:effectLst>
            </a:endParaRPr>
          </a:p>
        </p:txBody>
      </p:sp>
      <p:pic>
        <p:nvPicPr>
          <p:cNvPr id="4" name="Content Placeholder 3">
            <a:extLst>
              <a:ext uri="{FF2B5EF4-FFF2-40B4-BE49-F238E27FC236}">
                <a16:creationId xmlns:a16="http://schemas.microsoft.com/office/drawing/2014/main" id="{E535EE52-DA30-F0EC-6382-C79806C75D11}"/>
              </a:ext>
            </a:extLst>
          </p:cNvPr>
          <p:cNvPicPr>
            <a:picLocks noGrp="1" noChangeAspect="1"/>
          </p:cNvPicPr>
          <p:nvPr>
            <p:ph sz="quarter" idx="13"/>
          </p:nvPr>
        </p:nvPicPr>
        <p:blipFill>
          <a:blip r:embed="rId2"/>
          <a:stretch>
            <a:fillRect/>
          </a:stretch>
        </p:blipFill>
        <p:spPr>
          <a:xfrm>
            <a:off x="913775" y="2510398"/>
            <a:ext cx="3301455" cy="3424237"/>
          </a:xfrm>
          <a:prstGeom prst="rect">
            <a:avLst/>
          </a:prstGeom>
        </p:spPr>
      </p:pic>
      <p:pic>
        <p:nvPicPr>
          <p:cNvPr id="5" name="Picture 4">
            <a:extLst>
              <a:ext uri="{FF2B5EF4-FFF2-40B4-BE49-F238E27FC236}">
                <a16:creationId xmlns:a16="http://schemas.microsoft.com/office/drawing/2014/main" id="{23666CC4-1D68-B9B7-8D9E-64E41CCBE727}"/>
              </a:ext>
            </a:extLst>
          </p:cNvPr>
          <p:cNvPicPr>
            <a:picLocks noChangeAspect="1"/>
          </p:cNvPicPr>
          <p:nvPr/>
        </p:nvPicPr>
        <p:blipFill>
          <a:blip r:embed="rId3"/>
          <a:stretch>
            <a:fillRect/>
          </a:stretch>
        </p:blipFill>
        <p:spPr>
          <a:xfrm>
            <a:off x="4445272" y="2510398"/>
            <a:ext cx="3301455" cy="3424237"/>
          </a:xfrm>
          <a:prstGeom prst="rect">
            <a:avLst/>
          </a:prstGeom>
        </p:spPr>
      </p:pic>
      <p:pic>
        <p:nvPicPr>
          <p:cNvPr id="6" name="Picture 5">
            <a:extLst>
              <a:ext uri="{FF2B5EF4-FFF2-40B4-BE49-F238E27FC236}">
                <a16:creationId xmlns:a16="http://schemas.microsoft.com/office/drawing/2014/main" id="{109CF4CE-297E-4913-D4C5-6664DB3DEFF8}"/>
              </a:ext>
            </a:extLst>
          </p:cNvPr>
          <p:cNvPicPr>
            <a:picLocks noChangeAspect="1"/>
          </p:cNvPicPr>
          <p:nvPr/>
        </p:nvPicPr>
        <p:blipFill>
          <a:blip r:embed="rId4"/>
          <a:stretch>
            <a:fillRect/>
          </a:stretch>
        </p:blipFill>
        <p:spPr>
          <a:xfrm>
            <a:off x="7976770" y="2510399"/>
            <a:ext cx="3301455" cy="3424236"/>
          </a:xfrm>
          <a:prstGeom prst="rect">
            <a:avLst/>
          </a:prstGeom>
        </p:spPr>
      </p:pic>
    </p:spTree>
    <p:extLst>
      <p:ext uri="{BB962C8B-B14F-4D97-AF65-F5344CB8AC3E}">
        <p14:creationId xmlns:p14="http://schemas.microsoft.com/office/powerpoint/2010/main" val="734285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6F6A2-D964-86A8-373E-FF769B93EB06}"/>
              </a:ext>
            </a:extLst>
          </p:cNvPr>
          <p:cNvSpPr>
            <a:spLocks noGrp="1"/>
          </p:cNvSpPr>
          <p:nvPr>
            <p:ph type="title"/>
          </p:nvPr>
        </p:nvSpPr>
        <p:spPr>
          <a:xfrm>
            <a:off x="913774" y="232623"/>
            <a:ext cx="10364451" cy="1596177"/>
          </a:xfrm>
        </p:spPr>
        <p:txBody>
          <a:bodyPr/>
          <a:lstStyle/>
          <a:p>
            <a:r>
              <a:rPr lang="en-US" dirty="0">
                <a:solidFill>
                  <a:srgbClr val="FFFF00"/>
                </a:solidFill>
                <a:effectLst>
                  <a:outerShdw blurRad="38100" dist="38100" dir="2700000" algn="tl">
                    <a:srgbClr val="000000">
                      <a:alpha val="43137"/>
                    </a:srgbClr>
                  </a:outerShdw>
                </a:effectLst>
              </a:rPr>
              <a:t>3D Plot for data</a:t>
            </a:r>
            <a:endParaRPr lang="en-IN" dirty="0">
              <a:solidFill>
                <a:srgbClr val="FFFF00"/>
              </a:solidFill>
              <a:effectLst>
                <a:outerShdw blurRad="38100" dist="38100" dir="2700000" algn="tl">
                  <a:srgbClr val="000000">
                    <a:alpha val="43137"/>
                  </a:srgbClr>
                </a:outerShdw>
              </a:effectLst>
            </a:endParaRPr>
          </a:p>
        </p:txBody>
      </p:sp>
      <p:pic>
        <p:nvPicPr>
          <p:cNvPr id="4" name="Content Placeholder 3">
            <a:extLst>
              <a:ext uri="{FF2B5EF4-FFF2-40B4-BE49-F238E27FC236}">
                <a16:creationId xmlns:a16="http://schemas.microsoft.com/office/drawing/2014/main" id="{339A74EA-1220-6329-CA6F-42F240AAB694}"/>
              </a:ext>
            </a:extLst>
          </p:cNvPr>
          <p:cNvPicPr>
            <a:picLocks noGrp="1" noChangeAspect="1"/>
          </p:cNvPicPr>
          <p:nvPr>
            <p:ph sz="quarter" idx="13"/>
          </p:nvPr>
        </p:nvPicPr>
        <p:blipFill>
          <a:blip r:embed="rId2"/>
          <a:stretch>
            <a:fillRect/>
          </a:stretch>
        </p:blipFill>
        <p:spPr>
          <a:xfrm>
            <a:off x="2321858" y="1596177"/>
            <a:ext cx="7548282" cy="5029200"/>
          </a:xfrm>
          <a:prstGeom prst="rect">
            <a:avLst/>
          </a:prstGeom>
        </p:spPr>
      </p:pic>
    </p:spTree>
    <p:extLst>
      <p:ext uri="{BB962C8B-B14F-4D97-AF65-F5344CB8AC3E}">
        <p14:creationId xmlns:p14="http://schemas.microsoft.com/office/powerpoint/2010/main" val="2254372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FE07B-E2AD-6AF6-BE0E-DB352AB36C50}"/>
              </a:ext>
            </a:extLst>
          </p:cNvPr>
          <p:cNvSpPr>
            <a:spLocks noGrp="1"/>
          </p:cNvSpPr>
          <p:nvPr>
            <p:ph type="title"/>
          </p:nvPr>
        </p:nvSpPr>
        <p:spPr>
          <a:xfrm>
            <a:off x="1066537" y="310144"/>
            <a:ext cx="9722534" cy="1385157"/>
          </a:xfrm>
        </p:spPr>
        <p:txBody>
          <a:bodyPr/>
          <a:lstStyle/>
          <a:p>
            <a:r>
              <a:rPr lang="en-US" dirty="0">
                <a:solidFill>
                  <a:srgbClr val="00FF00"/>
                </a:solidFill>
                <a:effectLst>
                  <a:outerShdw blurRad="38100" dist="38100" dir="2700000" algn="tl">
                    <a:srgbClr val="000000">
                      <a:alpha val="43137"/>
                    </a:srgbClr>
                  </a:outerShdw>
                </a:effectLst>
              </a:rPr>
              <a:t>Feature Importance</a:t>
            </a:r>
            <a:endParaRPr lang="en-IN" dirty="0">
              <a:solidFill>
                <a:srgbClr val="00FF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FDE91C3-493B-2F8D-C9B7-FAC2032B28E8}"/>
              </a:ext>
            </a:extLst>
          </p:cNvPr>
          <p:cNvSpPr>
            <a:spLocks noGrp="1"/>
          </p:cNvSpPr>
          <p:nvPr>
            <p:ph sz="quarter" idx="13"/>
          </p:nvPr>
        </p:nvSpPr>
        <p:spPr/>
        <p:txBody>
          <a:bodyPr/>
          <a:lstStyle/>
          <a:p>
            <a:endParaRPr lang="en-IN"/>
          </a:p>
        </p:txBody>
      </p:sp>
      <p:pic>
        <p:nvPicPr>
          <p:cNvPr id="2050" name="Picture 2">
            <a:extLst>
              <a:ext uri="{FF2B5EF4-FFF2-40B4-BE49-F238E27FC236}">
                <a16:creationId xmlns:a16="http://schemas.microsoft.com/office/drawing/2014/main" id="{839FFD19-B6D8-6A68-A7FD-99C64BBA44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786" y="1506071"/>
            <a:ext cx="10623802"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098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96EC0-B7B9-97CD-6CCC-64191759C3C4}"/>
              </a:ext>
            </a:extLst>
          </p:cNvPr>
          <p:cNvSpPr>
            <a:spLocks noGrp="1"/>
          </p:cNvSpPr>
          <p:nvPr>
            <p:ph type="title"/>
          </p:nvPr>
        </p:nvSpPr>
        <p:spPr>
          <a:xfrm>
            <a:off x="913774" y="268711"/>
            <a:ext cx="10364451" cy="1596177"/>
          </a:xfrm>
        </p:spPr>
        <p:txBody>
          <a:bodyPr/>
          <a:lstStyle/>
          <a:p>
            <a:r>
              <a:rPr lang="en-US" dirty="0">
                <a:solidFill>
                  <a:schemeClr val="accent6">
                    <a:lumMod val="75000"/>
                  </a:schemeClr>
                </a:solidFill>
                <a:effectLst>
                  <a:outerShdw blurRad="38100" dist="38100" dir="2700000" algn="tl">
                    <a:srgbClr val="000000">
                      <a:alpha val="43137"/>
                    </a:srgbClr>
                  </a:outerShdw>
                </a:effectLst>
              </a:rPr>
              <a:t>Conclusion</a:t>
            </a:r>
            <a:endParaRPr lang="en-IN" dirty="0">
              <a:solidFill>
                <a:schemeClr val="accent6">
                  <a:lumMod val="75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FEDEC69-8B94-18AD-F1BC-545A096A59A7}"/>
              </a:ext>
            </a:extLst>
          </p:cNvPr>
          <p:cNvSpPr>
            <a:spLocks noGrp="1"/>
          </p:cNvSpPr>
          <p:nvPr>
            <p:ph sz="quarter" idx="13"/>
          </p:nvPr>
        </p:nvSpPr>
        <p:spPr>
          <a:xfrm>
            <a:off x="914399" y="1586754"/>
            <a:ext cx="10363826" cy="4491316"/>
          </a:xfrm>
        </p:spPr>
        <p:txBody>
          <a:bodyPr>
            <a:normAutofit fontScale="77500" lnSpcReduction="20000"/>
          </a:bodyPr>
          <a:lstStyle/>
          <a:p>
            <a:pPr marL="0" indent="0" algn="l">
              <a:buNone/>
            </a:pPr>
            <a:r>
              <a:rPr lang="en-US" b="0" i="0" dirty="0">
                <a:effectLst/>
                <a:latin typeface="Söhne"/>
              </a:rPr>
              <a:t>After conducting an in-depth analysis of the predictive model for customer booking behavior, we have obtained valuable insights and metrics that shed light on the model's performance.</a:t>
            </a:r>
          </a:p>
          <a:p>
            <a:pPr marL="0" indent="0" algn="l">
              <a:buNone/>
            </a:pPr>
            <a:r>
              <a:rPr lang="en-US" b="1" i="0" dirty="0">
                <a:effectLst/>
                <a:latin typeface="Söhne"/>
              </a:rPr>
              <a:t>Model Performance Metrics:</a:t>
            </a:r>
            <a:endParaRPr lang="en-US" b="0" i="0" dirty="0">
              <a:effectLst/>
              <a:latin typeface="Söhne"/>
            </a:endParaRPr>
          </a:p>
          <a:p>
            <a:pPr algn="l">
              <a:buFont typeface="+mj-lt"/>
              <a:buAutoNum type="arabicPeriod"/>
            </a:pPr>
            <a:r>
              <a:rPr lang="en-US" b="1" i="0" dirty="0">
                <a:effectLst/>
                <a:latin typeface="Söhne"/>
              </a:rPr>
              <a:t>Accuracy (0.85):</a:t>
            </a:r>
            <a:r>
              <a:rPr lang="en-US" b="0" i="0" dirty="0">
                <a:effectLst/>
                <a:latin typeface="Söhne"/>
              </a:rPr>
              <a:t> The model achieves a high overall accuracy of 85%. This metric measures the proportion of correctly predicted instances out of all instances. While accuracy is important, it should be interpreted alongside other metrics for a comprehensive evaluation.</a:t>
            </a:r>
          </a:p>
          <a:p>
            <a:pPr algn="l">
              <a:buFont typeface="+mj-lt"/>
              <a:buAutoNum type="arabicPeriod"/>
            </a:pPr>
            <a:r>
              <a:rPr lang="en-US" b="1" i="0" dirty="0">
                <a:effectLst/>
                <a:latin typeface="Söhne"/>
              </a:rPr>
              <a:t>Precision (0.46):</a:t>
            </a:r>
            <a:r>
              <a:rPr lang="en-US" b="0" i="0" dirty="0">
                <a:effectLst/>
                <a:latin typeface="Söhne"/>
              </a:rPr>
              <a:t> Precision represents the ratio of correctly predicted positive bookings to the total predicted positive bookings. In this case, the model has moderate precision, indicating that it correctly identifies some positive bookings but also generates false positives.</a:t>
            </a:r>
          </a:p>
          <a:p>
            <a:pPr algn="l">
              <a:buFont typeface="+mj-lt"/>
              <a:buAutoNum type="arabicPeriod"/>
            </a:pPr>
            <a:r>
              <a:rPr lang="en-US" b="1" i="0" dirty="0">
                <a:effectLst/>
                <a:latin typeface="Söhne"/>
              </a:rPr>
              <a:t>Recall (0.08):</a:t>
            </a:r>
            <a:r>
              <a:rPr lang="en-US" b="0" i="0" dirty="0">
                <a:effectLst/>
                <a:latin typeface="Söhne"/>
              </a:rPr>
              <a:t> Recall, also known as sensitivity or true positive rate, measures the proportion of actual positive bookings that the model correctly identifies. The low recall indicates that the model struggles to capture all positive bookings.</a:t>
            </a:r>
          </a:p>
          <a:p>
            <a:pPr algn="l">
              <a:buFont typeface="+mj-lt"/>
              <a:buAutoNum type="arabicPeriod"/>
            </a:pPr>
            <a:r>
              <a:rPr lang="en-US" b="1" i="0" dirty="0">
                <a:effectLst/>
                <a:latin typeface="Söhne"/>
              </a:rPr>
              <a:t>F1-score (0.14):</a:t>
            </a:r>
            <a:r>
              <a:rPr lang="en-US" b="0" i="0" dirty="0">
                <a:effectLst/>
                <a:latin typeface="Söhne"/>
              </a:rPr>
              <a:t> The F1-score is the harmonic mean of precision and recall. It provides a balance between precision and recall. The low F1-score suggests a trade-off between these two metrics, highlighting the model's challenges in achieving both high precision and high recall simultaneously.</a:t>
            </a:r>
          </a:p>
          <a:p>
            <a:endParaRPr lang="en-IN" dirty="0"/>
          </a:p>
        </p:txBody>
      </p:sp>
    </p:spTree>
    <p:extLst>
      <p:ext uri="{BB962C8B-B14F-4D97-AF65-F5344CB8AC3E}">
        <p14:creationId xmlns:p14="http://schemas.microsoft.com/office/powerpoint/2010/main" val="2578025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5CD40-19AF-F02F-833F-C12E1148B95B}"/>
              </a:ext>
            </a:extLst>
          </p:cNvPr>
          <p:cNvSpPr>
            <a:spLocks noGrp="1"/>
          </p:cNvSpPr>
          <p:nvPr>
            <p:ph type="title"/>
          </p:nvPr>
        </p:nvSpPr>
        <p:spPr>
          <a:xfrm>
            <a:off x="1093069" y="2263358"/>
            <a:ext cx="10238319" cy="1596177"/>
          </a:xfrm>
        </p:spPr>
        <p:txBody>
          <a:bodyPr>
            <a:normAutofit fontScale="90000"/>
          </a:bodyPr>
          <a:lstStyle/>
          <a:p>
            <a:r>
              <a:rPr lang="en-US" sz="11500" dirty="0">
                <a:solidFill>
                  <a:srgbClr val="FF33CC"/>
                </a:solidFill>
                <a:effectLst>
                  <a:outerShdw blurRad="38100" dist="38100" dir="2700000" algn="tl">
                    <a:srgbClr val="000000">
                      <a:alpha val="43137"/>
                    </a:srgbClr>
                  </a:outerShdw>
                </a:effectLst>
                <a:highlight>
                  <a:srgbClr val="00FFFF"/>
                </a:highlight>
              </a:rPr>
              <a:t>Thank you!</a:t>
            </a:r>
            <a:endParaRPr lang="en-IN" sz="11500" dirty="0">
              <a:solidFill>
                <a:srgbClr val="FF33CC"/>
              </a:solidFill>
              <a:effectLst>
                <a:outerShdw blurRad="38100" dist="38100" dir="2700000" algn="tl">
                  <a:srgbClr val="000000">
                    <a:alpha val="43137"/>
                  </a:srgbClr>
                </a:outerShdw>
              </a:effectLst>
              <a:highlight>
                <a:srgbClr val="00FFFF"/>
              </a:highlight>
            </a:endParaRPr>
          </a:p>
        </p:txBody>
      </p:sp>
    </p:spTree>
    <p:extLst>
      <p:ext uri="{BB962C8B-B14F-4D97-AF65-F5344CB8AC3E}">
        <p14:creationId xmlns:p14="http://schemas.microsoft.com/office/powerpoint/2010/main" val="218137173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Droplet</Template>
  <TotalTime>68</TotalTime>
  <Words>239</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Söhne</vt:lpstr>
      <vt:lpstr>Tw Cen MT</vt:lpstr>
      <vt:lpstr>Droplet</vt:lpstr>
      <vt:lpstr>Customer Booking Behaviour Analysis</vt:lpstr>
      <vt:lpstr>COUNTPLOT </vt:lpstr>
      <vt:lpstr>Pie Charts</vt:lpstr>
      <vt:lpstr>3D Plot for data</vt:lpstr>
      <vt:lpstr>Feature Importance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Booking Behavior Analysis</dc:title>
  <dc:creator>dattatray bodake</dc:creator>
  <cp:lastModifiedBy>dattatray bodake</cp:lastModifiedBy>
  <cp:revision>3</cp:revision>
  <dcterms:created xsi:type="dcterms:W3CDTF">2023-09-10T04:37:23Z</dcterms:created>
  <dcterms:modified xsi:type="dcterms:W3CDTF">2023-09-10T05:47:57Z</dcterms:modified>
</cp:coreProperties>
</file>