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8D9DC34-7D11-4632-9EE9-EF9A61C40E05}" type="datetimeFigureOut">
              <a:rPr lang="en-IN" smtClean="0"/>
              <a:t>25-10-2019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BEF27E-522B-452B-B54D-3BC32B44DA5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1BEF27E-522B-452B-B54D-3BC32B44DA5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1BEF27E-522B-452B-B54D-3BC32B44DA5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1BEF27E-522B-452B-B54D-3BC32B44DA5F}"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1BEF27E-522B-452B-B54D-3BC32B44DA5F}"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1BEF27E-522B-452B-B54D-3BC32B44DA5F}"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1BEF27E-522B-452B-B54D-3BC32B44DA5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1BEF27E-522B-452B-B54D-3BC32B44DA5F}"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8D9DC34-7D11-4632-9EE9-EF9A61C40E05}" type="datetimeFigureOut">
              <a:rPr lang="en-IN" smtClean="0"/>
              <a:t>25-10-2019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1BEF27E-522B-452B-B54D-3BC32B44DA5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8D9DC34-7D11-4632-9EE9-EF9A61C40E05}" type="datetimeFigureOut">
              <a:rPr lang="en-IN" smtClean="0"/>
              <a:t>25-10-2019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1BEF27E-522B-452B-B54D-3BC32B44DA5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8D9DC34-7D11-4632-9EE9-EF9A61C40E05}" type="datetimeFigureOut">
              <a:rPr lang="en-IN" smtClean="0"/>
              <a:t>25-10-2019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BEF27E-522B-452B-B54D-3BC32B44DA5F}"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8D9DC34-7D11-4632-9EE9-EF9A61C40E05}" type="datetimeFigureOut">
              <a:rPr lang="en-IN" smtClean="0"/>
              <a:t>25-10-2019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BEF27E-522B-452B-B54D-3BC32B44DA5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2" Type="http://schemas.openxmlformats.org/officeDocument/2006/relationships/hyperlink" Target="https://en.wikipedia.org/wiki/Guido_van_Rossum" TargetMode="External"/><Relationship Id="rId1" Type="http://schemas.openxmlformats.org/officeDocument/2006/relationships/slideLayout" Target="../slideLayouts/slideLayout1.xml"/><Relationship Id="rId4" Type="http://schemas.openxmlformats.org/officeDocument/2006/relationships/hyperlink" Target="https://en.wikipedia.org/wiki/Centrum_Wiskunde_&amp;_Informati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648071"/>
          </a:xfrm>
        </p:spPr>
        <p:txBody>
          <a:bodyPr>
            <a:normAutofit fontScale="90000"/>
          </a:bodyPr>
          <a:lstStyle/>
          <a:p>
            <a:pPr algn="l"/>
            <a:r>
              <a:rPr lang="en-IN" dirty="0">
                <a:effectLst/>
              </a:rPr>
              <a:t>History of Python</a:t>
            </a:r>
          </a:p>
        </p:txBody>
      </p:sp>
      <p:sp>
        <p:nvSpPr>
          <p:cNvPr id="3" name="Subtitle 2"/>
          <p:cNvSpPr>
            <a:spLocks noGrp="1"/>
          </p:cNvSpPr>
          <p:nvPr>
            <p:ph type="subTitle" idx="1"/>
          </p:nvPr>
        </p:nvSpPr>
        <p:spPr>
          <a:xfrm>
            <a:off x="685800" y="1268760"/>
            <a:ext cx="7772400" cy="4968552"/>
          </a:xfrm>
        </p:spPr>
        <p:txBody>
          <a:bodyPr>
            <a:normAutofit/>
          </a:bodyPr>
          <a:lstStyle/>
          <a:p>
            <a:pPr marL="457200" indent="-457200" algn="l">
              <a:buFont typeface="Arial" pitchFamily="34" charset="0"/>
              <a:buChar char="•"/>
            </a:pPr>
            <a:r>
              <a:rPr lang="en-US" sz="2000" b="1" dirty="0"/>
              <a:t>Who developed Python programming language?</a:t>
            </a:r>
          </a:p>
          <a:p>
            <a:pPr algn="l"/>
            <a:r>
              <a:rPr lang="en-US" sz="2000" dirty="0" smtClean="0"/>
              <a:t>Python </a:t>
            </a:r>
            <a:r>
              <a:rPr lang="en-US" sz="2000" dirty="0"/>
              <a:t>was introduced by </a:t>
            </a:r>
            <a:r>
              <a:rPr lang="en-US" sz="2000" dirty="0">
                <a:hlinkClick r:id="rId2"/>
              </a:rPr>
              <a:t>Guido </a:t>
            </a:r>
            <a:r>
              <a:rPr lang="en-US" sz="2000" dirty="0" smtClean="0">
                <a:hlinkClick r:id="rId2"/>
              </a:rPr>
              <a:t>Van Rossum</a:t>
            </a:r>
            <a:r>
              <a:rPr lang="en-US" sz="2000" dirty="0"/>
              <a:t> in </a:t>
            </a:r>
            <a:r>
              <a:rPr lang="en-US" sz="2000" dirty="0" smtClean="0"/>
              <a:t>1989 at CWI </a:t>
            </a:r>
            <a:r>
              <a:rPr lang="en-US" sz="2000" dirty="0"/>
              <a:t>in </a:t>
            </a:r>
            <a:r>
              <a:rPr lang="en-US" sz="2000" dirty="0" smtClean="0"/>
              <a:t>the </a:t>
            </a:r>
            <a:r>
              <a:rPr lang="en-US" sz="2000" u="sng" dirty="0" smtClean="0">
                <a:solidFill>
                  <a:schemeClr val="accent3"/>
                </a:solidFill>
              </a:rPr>
              <a:t>Netherland.</a:t>
            </a:r>
            <a:endParaRPr lang="en-US" sz="2000" u="sng" dirty="0">
              <a:solidFill>
                <a:schemeClr val="accent3"/>
              </a:solidFill>
            </a:endParaRPr>
          </a:p>
          <a:p>
            <a:pPr marL="457200" indent="-457200" algn="l">
              <a:buFont typeface="Arial" pitchFamily="34" charset="0"/>
              <a:buChar char="•"/>
            </a:pPr>
            <a:r>
              <a:rPr lang="en-IN" sz="2000" b="1" dirty="0"/>
              <a:t>Inception and Development</a:t>
            </a:r>
            <a:endParaRPr lang="en-IN" sz="2000" dirty="0"/>
          </a:p>
          <a:p>
            <a:pPr algn="l"/>
            <a:r>
              <a:rPr lang="en-US" sz="2000" dirty="0"/>
              <a:t>When we talk about the history of Python, we cannot miss </a:t>
            </a:r>
            <a:r>
              <a:rPr lang="en-US" sz="2000" dirty="0">
                <a:hlinkClick r:id="rId3"/>
              </a:rPr>
              <a:t>ABC programming language</a:t>
            </a:r>
            <a:r>
              <a:rPr lang="en-US" sz="2000" dirty="0"/>
              <a:t> because it was ABCs influence that led to the design and development of programming language called Python</a:t>
            </a:r>
            <a:r>
              <a:rPr lang="en-US" sz="2000" dirty="0" smtClean="0"/>
              <a:t>.</a:t>
            </a:r>
            <a:r>
              <a:rPr lang="en-US" sz="2000" dirty="0"/>
              <a:t> </a:t>
            </a:r>
            <a:r>
              <a:rPr lang="en-US" sz="2000" dirty="0" smtClean="0"/>
              <a:t>In </a:t>
            </a:r>
            <a:r>
              <a:rPr lang="en-US" sz="2000" dirty="0"/>
              <a:t>the early 1980s, Van Rossum used to work at </a:t>
            </a:r>
            <a:r>
              <a:rPr lang="en-US" sz="2000" dirty="0">
                <a:hlinkClick r:id="rId4"/>
              </a:rPr>
              <a:t>CWI </a:t>
            </a:r>
            <a:r>
              <a:rPr lang="en-US" sz="2000" dirty="0" smtClean="0"/>
              <a:t>(</a:t>
            </a:r>
            <a:r>
              <a:rPr lang="en-IN" sz="2000" dirty="0"/>
              <a:t> </a:t>
            </a:r>
            <a:r>
              <a:rPr lang="en-IN" sz="2000" dirty="0">
                <a:hlinkClick r:id="rId4" tooltip="Centrum Wiskunde &amp; Informatica"/>
              </a:rPr>
              <a:t>Centrum Wiskunde &amp; Informatica</a:t>
            </a:r>
            <a:r>
              <a:rPr lang="en-IN" sz="2000" dirty="0"/>
              <a:t> </a:t>
            </a:r>
            <a:r>
              <a:rPr lang="en-US" sz="2000" dirty="0" smtClean="0"/>
              <a:t>) </a:t>
            </a:r>
            <a:r>
              <a:rPr lang="en-US" sz="2000" dirty="0"/>
              <a:t>as an implementer of the programming language called ABC. </a:t>
            </a:r>
            <a:endParaRPr lang="en-US" sz="2000" dirty="0" smtClean="0"/>
          </a:p>
        </p:txBody>
      </p:sp>
    </p:spTree>
    <p:extLst>
      <p:ext uri="{BB962C8B-B14F-4D97-AF65-F5344CB8AC3E}">
        <p14:creationId xmlns:p14="http://schemas.microsoft.com/office/powerpoint/2010/main" val="353709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solidFill>
                  <a:srgbClr val="00B0F0"/>
                </a:solidFill>
              </a:rPr>
              <a:t>Easy to Learn and </a:t>
            </a:r>
            <a:r>
              <a:rPr lang="en-US" b="1" dirty="0" smtClean="0">
                <a:solidFill>
                  <a:srgbClr val="00B0F0"/>
                </a:solidFill>
              </a:rPr>
              <a:t>Use : </a:t>
            </a:r>
            <a:r>
              <a:rPr lang="en-US" sz="2000" dirty="0"/>
              <a:t>Python is easy to learn and use. It is developer-friendly and high level programming language.</a:t>
            </a:r>
          </a:p>
          <a:p>
            <a:r>
              <a:rPr lang="en-IN" b="1" dirty="0">
                <a:solidFill>
                  <a:srgbClr val="00B0F0"/>
                </a:solidFill>
              </a:rPr>
              <a:t>Expressive </a:t>
            </a:r>
            <a:r>
              <a:rPr lang="en-IN" b="1" dirty="0" smtClean="0">
                <a:solidFill>
                  <a:srgbClr val="00B0F0"/>
                </a:solidFill>
              </a:rPr>
              <a:t>Language : </a:t>
            </a:r>
            <a:r>
              <a:rPr lang="en-US" sz="2000" dirty="0"/>
              <a:t>Python language is more expressive means that it is more understandable and readable</a:t>
            </a:r>
            <a:r>
              <a:rPr lang="en-US" sz="2000" dirty="0" smtClean="0"/>
              <a:t>.</a:t>
            </a:r>
          </a:p>
          <a:p>
            <a:r>
              <a:rPr lang="en-IN" sz="2400" b="1" dirty="0">
                <a:solidFill>
                  <a:srgbClr val="00B0F0"/>
                </a:solidFill>
              </a:rPr>
              <a:t>A high-level, interpreted </a:t>
            </a:r>
            <a:r>
              <a:rPr lang="en-IN" sz="2400" b="1" dirty="0" smtClean="0">
                <a:solidFill>
                  <a:srgbClr val="00B0F0"/>
                </a:solidFill>
              </a:rPr>
              <a:t>language : </a:t>
            </a:r>
            <a:r>
              <a:rPr lang="en-US" sz="2000" dirty="0"/>
              <a:t>Python is an interpreted language i.e. interpreter executes the code line by line at a time. This makes debugging easy and thus suitable for beginners</a:t>
            </a:r>
            <a:r>
              <a:rPr lang="en-US" sz="2000" dirty="0" smtClean="0"/>
              <a:t>.</a:t>
            </a:r>
          </a:p>
          <a:p>
            <a:r>
              <a:rPr lang="en-IN" sz="2000" dirty="0"/>
              <a:t> </a:t>
            </a:r>
            <a:r>
              <a:rPr lang="en-IN" sz="2400" b="1" dirty="0">
                <a:solidFill>
                  <a:srgbClr val="00B0F0"/>
                </a:solidFill>
              </a:rPr>
              <a:t>Cross-platform </a:t>
            </a:r>
            <a:r>
              <a:rPr lang="en-IN" sz="2400" b="1" dirty="0" smtClean="0">
                <a:solidFill>
                  <a:srgbClr val="00B0F0"/>
                </a:solidFill>
              </a:rPr>
              <a:t>Language</a:t>
            </a:r>
            <a:r>
              <a:rPr lang="en-IN" sz="2400" b="1" dirty="0">
                <a:solidFill>
                  <a:srgbClr val="00B0F0"/>
                </a:solidFill>
              </a:rPr>
              <a:t> </a:t>
            </a:r>
            <a:r>
              <a:rPr lang="en-IN" sz="2400" b="1" dirty="0" smtClean="0">
                <a:solidFill>
                  <a:srgbClr val="00B0F0"/>
                </a:solidFill>
              </a:rPr>
              <a:t>: </a:t>
            </a:r>
            <a:r>
              <a:rPr lang="en-US" sz="2000" dirty="0" smtClean="0"/>
              <a:t>Python </a:t>
            </a:r>
            <a:r>
              <a:rPr lang="en-US" sz="2000" dirty="0"/>
              <a:t>can run equally on different platforms such as Windows, Linux, Unix and Macintosh etc. So, we can say that Python is a portable language.</a:t>
            </a:r>
            <a:endParaRPr lang="en-IN" sz="2000" dirty="0"/>
          </a:p>
        </p:txBody>
      </p:sp>
      <p:sp>
        <p:nvSpPr>
          <p:cNvPr id="3" name="Title 2"/>
          <p:cNvSpPr>
            <a:spLocks noGrp="1"/>
          </p:cNvSpPr>
          <p:nvPr>
            <p:ph type="title"/>
          </p:nvPr>
        </p:nvSpPr>
        <p:spPr/>
        <p:txBody>
          <a:bodyPr>
            <a:noAutofit/>
          </a:bodyPr>
          <a:lstStyle/>
          <a:p>
            <a:pPr algn="ctr"/>
            <a:r>
              <a:rPr lang="en-IN" sz="3600" dirty="0">
                <a:effectLst/>
              </a:rPr>
              <a:t>Features of Python Programming</a:t>
            </a:r>
            <a:br>
              <a:rPr lang="en-IN" sz="3600" dirty="0">
                <a:effectLst/>
              </a:rPr>
            </a:br>
            <a:endParaRPr lang="en-IN" sz="3600" dirty="0"/>
          </a:p>
        </p:txBody>
      </p:sp>
    </p:spTree>
    <p:extLst>
      <p:ext uri="{BB962C8B-B14F-4D97-AF65-F5344CB8AC3E}">
        <p14:creationId xmlns:p14="http://schemas.microsoft.com/office/powerpoint/2010/main" val="330311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b="1" dirty="0">
                <a:solidFill>
                  <a:srgbClr val="00B0F0"/>
                </a:solidFill>
              </a:rPr>
              <a:t>Free and Open </a:t>
            </a:r>
            <a:r>
              <a:rPr lang="en-IN" sz="2400" b="1" dirty="0" smtClean="0">
                <a:solidFill>
                  <a:srgbClr val="00B0F0"/>
                </a:solidFill>
              </a:rPr>
              <a:t>Source : </a:t>
            </a:r>
            <a:r>
              <a:rPr lang="en-US" sz="2000" dirty="0"/>
              <a:t>Python language is freely available at </a:t>
            </a:r>
            <a:r>
              <a:rPr lang="en-US" sz="2000" dirty="0" err="1">
                <a:hlinkClick r:id="rId2"/>
              </a:rPr>
              <a:t>offical</a:t>
            </a:r>
            <a:r>
              <a:rPr lang="en-US" sz="2000" dirty="0">
                <a:hlinkClick r:id="rId2"/>
              </a:rPr>
              <a:t> web </a:t>
            </a:r>
            <a:r>
              <a:rPr lang="en-US" sz="2000" dirty="0" err="1">
                <a:hlinkClick r:id="rId2"/>
              </a:rPr>
              <a:t>address</a:t>
            </a:r>
            <a:r>
              <a:rPr lang="en-US" sz="2000" dirty="0" err="1"/>
              <a:t>.The</a:t>
            </a:r>
            <a:r>
              <a:rPr lang="en-US" sz="2000" dirty="0"/>
              <a:t> source-code is also available. Therefore it is open </a:t>
            </a:r>
            <a:r>
              <a:rPr lang="en-US" sz="2000" dirty="0" smtClean="0"/>
              <a:t>source.</a:t>
            </a:r>
          </a:p>
          <a:p>
            <a:r>
              <a:rPr lang="en-IN" sz="2400" b="1" dirty="0">
                <a:solidFill>
                  <a:srgbClr val="00B0F0"/>
                </a:solidFill>
              </a:rPr>
              <a:t>Object-Oriented </a:t>
            </a:r>
            <a:r>
              <a:rPr lang="en-IN" sz="2400" b="1" dirty="0" smtClean="0">
                <a:solidFill>
                  <a:srgbClr val="00B0F0"/>
                </a:solidFill>
              </a:rPr>
              <a:t>Language</a:t>
            </a:r>
            <a:r>
              <a:rPr lang="en-IN" sz="2400" b="1" dirty="0">
                <a:solidFill>
                  <a:srgbClr val="00B0F0"/>
                </a:solidFill>
              </a:rPr>
              <a:t> </a:t>
            </a:r>
            <a:r>
              <a:rPr lang="en-IN" sz="2000" b="1" dirty="0" smtClean="0">
                <a:solidFill>
                  <a:srgbClr val="00B0F0"/>
                </a:solidFill>
              </a:rPr>
              <a:t>: </a:t>
            </a:r>
            <a:r>
              <a:rPr lang="en-US" sz="2000" dirty="0"/>
              <a:t>Python supports object oriented language and concepts of classes and objects come into existence</a:t>
            </a:r>
            <a:r>
              <a:rPr lang="en-US" sz="2000" dirty="0" smtClean="0"/>
              <a:t>.</a:t>
            </a:r>
            <a:r>
              <a:rPr lang="en-US" sz="2000" dirty="0"/>
              <a:t> Everything in Python is an object. Object oriented programming (OOP) helps you solve a complex problem intuitively.</a:t>
            </a:r>
            <a:br>
              <a:rPr lang="en-US" sz="2000" dirty="0"/>
            </a:br>
            <a:r>
              <a:rPr lang="en-US" sz="2000" dirty="0"/>
              <a:t>With OOP, you are able to divide these complex problems into smaller sets by creating objects</a:t>
            </a:r>
            <a:r>
              <a:rPr lang="en-US" sz="2000" dirty="0" smtClean="0"/>
              <a:t>.</a:t>
            </a:r>
          </a:p>
          <a:p>
            <a:r>
              <a:rPr lang="en-IN" sz="2000" dirty="0"/>
              <a:t> </a:t>
            </a:r>
            <a:r>
              <a:rPr lang="en-IN" sz="2400" b="1" dirty="0" smtClean="0">
                <a:solidFill>
                  <a:srgbClr val="00B0F0"/>
                </a:solidFill>
              </a:rPr>
              <a:t>Extensible</a:t>
            </a:r>
            <a:r>
              <a:rPr lang="en-IN" sz="2400" b="1" dirty="0">
                <a:solidFill>
                  <a:srgbClr val="00B0F0"/>
                </a:solidFill>
              </a:rPr>
              <a:t> </a:t>
            </a:r>
            <a:r>
              <a:rPr lang="en-IN" sz="2400" b="1" dirty="0" smtClean="0">
                <a:solidFill>
                  <a:srgbClr val="00B0F0"/>
                </a:solidFill>
              </a:rPr>
              <a:t>: </a:t>
            </a:r>
            <a:r>
              <a:rPr lang="en-US" sz="2000" dirty="0"/>
              <a:t>It implies that other languages such as C/C++ can be used to compile the code and thus it can be used further in our python code.</a:t>
            </a:r>
            <a:endParaRPr lang="en-IN" sz="2000" b="1" dirty="0">
              <a:solidFill>
                <a:srgbClr val="00B0F0"/>
              </a:solidFill>
            </a:endParaRPr>
          </a:p>
        </p:txBody>
      </p:sp>
      <p:sp>
        <p:nvSpPr>
          <p:cNvPr id="3" name="Title 2"/>
          <p:cNvSpPr>
            <a:spLocks noGrp="1"/>
          </p:cNvSpPr>
          <p:nvPr>
            <p:ph type="title"/>
          </p:nvPr>
        </p:nvSpPr>
        <p:spPr/>
        <p:txBody>
          <a:bodyPr>
            <a:noAutofit/>
          </a:bodyPr>
          <a:lstStyle/>
          <a:p>
            <a:pPr algn="ctr"/>
            <a:r>
              <a:rPr lang="en-IN" sz="3600" dirty="0">
                <a:effectLst/>
              </a:rPr>
              <a:t>Features of Python Programming</a:t>
            </a:r>
            <a:br>
              <a:rPr lang="en-IN" sz="3600" dirty="0">
                <a:effectLst/>
              </a:rPr>
            </a:br>
            <a:endParaRPr lang="en-IN" sz="3600" dirty="0"/>
          </a:p>
        </p:txBody>
      </p:sp>
    </p:spTree>
    <p:extLst>
      <p:ext uri="{BB962C8B-B14F-4D97-AF65-F5344CB8AC3E}">
        <p14:creationId xmlns:p14="http://schemas.microsoft.com/office/powerpoint/2010/main" val="93949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b="1" dirty="0">
                <a:solidFill>
                  <a:srgbClr val="00B0F0"/>
                </a:solidFill>
              </a:rPr>
              <a:t>Large Standard </a:t>
            </a:r>
            <a:r>
              <a:rPr lang="en-IN" sz="2400" b="1" dirty="0" smtClean="0">
                <a:solidFill>
                  <a:srgbClr val="00B0F0"/>
                </a:solidFill>
              </a:rPr>
              <a:t>Library : </a:t>
            </a:r>
            <a:r>
              <a:rPr lang="en-US" sz="2000" dirty="0"/>
              <a:t>Python has a large and broad library and </a:t>
            </a:r>
            <a:r>
              <a:rPr lang="en-US" sz="2000" dirty="0" smtClean="0"/>
              <a:t>provides </a:t>
            </a:r>
            <a:r>
              <a:rPr lang="en-US" sz="2000" dirty="0"/>
              <a:t>rich set of module and functions for rapid application development</a:t>
            </a:r>
            <a:r>
              <a:rPr lang="en-US" sz="2000" dirty="0" smtClean="0"/>
              <a:t>. </a:t>
            </a:r>
            <a:r>
              <a:rPr lang="en-US" sz="2000" dirty="0"/>
              <a:t>For example: Need to connect MySQL database on a Web server? You can use </a:t>
            </a:r>
            <a:r>
              <a:rPr lang="en-US" sz="2000" dirty="0" smtClean="0"/>
              <a:t>MySQL dB </a:t>
            </a:r>
            <a:r>
              <a:rPr lang="en-US" sz="2000" dirty="0"/>
              <a:t>library using</a:t>
            </a:r>
            <a:r>
              <a:rPr lang="en-US" sz="2000" i="1" dirty="0">
                <a:solidFill>
                  <a:srgbClr val="00B050"/>
                </a:solidFill>
              </a:rPr>
              <a:t> </a:t>
            </a:r>
            <a:r>
              <a:rPr lang="en-US" sz="1600" i="1" dirty="0">
                <a:solidFill>
                  <a:srgbClr val="00B050"/>
                </a:solidFill>
              </a:rPr>
              <a:t>import </a:t>
            </a:r>
            <a:r>
              <a:rPr lang="en-US" sz="1600" i="1" dirty="0" smtClean="0">
                <a:solidFill>
                  <a:srgbClr val="00B050"/>
                </a:solidFill>
              </a:rPr>
              <a:t>MySQLdb.</a:t>
            </a:r>
            <a:r>
              <a:rPr lang="en-US" sz="1600" i="1" dirty="0">
                <a:solidFill>
                  <a:srgbClr val="00B050"/>
                </a:solidFill>
              </a:rPr>
              <a:t/>
            </a:r>
            <a:br>
              <a:rPr lang="en-US" sz="1600" i="1" dirty="0">
                <a:solidFill>
                  <a:srgbClr val="00B050"/>
                </a:solidFill>
              </a:rPr>
            </a:br>
            <a:endParaRPr lang="en-US" sz="1600" i="1" dirty="0" smtClean="0">
              <a:solidFill>
                <a:srgbClr val="00B050"/>
              </a:solidFill>
            </a:endParaRPr>
          </a:p>
          <a:p>
            <a:r>
              <a:rPr lang="en-IN" sz="2400" b="1" dirty="0">
                <a:solidFill>
                  <a:srgbClr val="00B0F0"/>
                </a:solidFill>
              </a:rPr>
              <a:t>GUI Programming </a:t>
            </a:r>
            <a:r>
              <a:rPr lang="en-IN" sz="2400" b="1" dirty="0" smtClean="0">
                <a:solidFill>
                  <a:srgbClr val="00B0F0"/>
                </a:solidFill>
              </a:rPr>
              <a:t>Support</a:t>
            </a:r>
            <a:r>
              <a:rPr lang="en-IN" sz="2400" b="1" dirty="0">
                <a:solidFill>
                  <a:srgbClr val="00B0F0"/>
                </a:solidFill>
              </a:rPr>
              <a:t> </a:t>
            </a:r>
            <a:r>
              <a:rPr lang="en-IN" sz="2400" b="1" dirty="0" smtClean="0">
                <a:solidFill>
                  <a:srgbClr val="00B0F0"/>
                </a:solidFill>
              </a:rPr>
              <a:t>: </a:t>
            </a:r>
            <a:r>
              <a:rPr lang="en-US" sz="2000" dirty="0"/>
              <a:t>Graphical user interfaces can be developed </a:t>
            </a:r>
            <a:r>
              <a:rPr lang="en-US" sz="2000" dirty="0" smtClean="0"/>
              <a:t>using </a:t>
            </a:r>
            <a:r>
              <a:rPr lang="en-US" sz="2000" dirty="0"/>
              <a:t>Python</a:t>
            </a:r>
            <a:r>
              <a:rPr lang="en-US" sz="2000" dirty="0" smtClean="0"/>
              <a:t>.</a:t>
            </a:r>
          </a:p>
          <a:p>
            <a:endParaRPr lang="en-US" sz="2000" b="1" dirty="0">
              <a:solidFill>
                <a:srgbClr val="00B0F0"/>
              </a:solidFill>
            </a:endParaRPr>
          </a:p>
          <a:p>
            <a:r>
              <a:rPr lang="en-IN" sz="2400" b="1" dirty="0" smtClean="0">
                <a:solidFill>
                  <a:srgbClr val="00B0F0"/>
                </a:solidFill>
              </a:rPr>
              <a:t>Integrated</a:t>
            </a:r>
            <a:r>
              <a:rPr lang="en-IN" sz="2400" b="1" dirty="0">
                <a:solidFill>
                  <a:srgbClr val="00B0F0"/>
                </a:solidFill>
              </a:rPr>
              <a:t> </a:t>
            </a:r>
            <a:r>
              <a:rPr lang="en-IN" sz="2400" b="1" dirty="0" smtClean="0">
                <a:solidFill>
                  <a:srgbClr val="00B0F0"/>
                </a:solidFill>
              </a:rPr>
              <a:t>:  </a:t>
            </a:r>
            <a:r>
              <a:rPr lang="en-US" sz="2000" dirty="0"/>
              <a:t>It can be easily integrated with languages like C, C++, JAVA etc.</a:t>
            </a:r>
            <a:endParaRPr lang="en-IN" sz="2000" b="1" dirty="0">
              <a:solidFill>
                <a:srgbClr val="00B0F0"/>
              </a:solidFill>
            </a:endParaRPr>
          </a:p>
        </p:txBody>
      </p:sp>
      <p:sp>
        <p:nvSpPr>
          <p:cNvPr id="3" name="Title 2"/>
          <p:cNvSpPr>
            <a:spLocks noGrp="1"/>
          </p:cNvSpPr>
          <p:nvPr>
            <p:ph type="title"/>
          </p:nvPr>
        </p:nvSpPr>
        <p:spPr/>
        <p:txBody>
          <a:bodyPr>
            <a:noAutofit/>
          </a:bodyPr>
          <a:lstStyle/>
          <a:p>
            <a:pPr algn="ctr"/>
            <a:r>
              <a:rPr lang="en-IN" sz="3600" dirty="0">
                <a:effectLst/>
              </a:rPr>
              <a:t>Features of Python Programming</a:t>
            </a:r>
            <a:br>
              <a:rPr lang="en-IN" sz="3600" dirty="0">
                <a:effectLst/>
              </a:rPr>
            </a:br>
            <a:endParaRPr lang="en-IN" sz="3600" dirty="0"/>
          </a:p>
        </p:txBody>
      </p:sp>
    </p:spTree>
    <p:extLst>
      <p:ext uri="{BB962C8B-B14F-4D97-AF65-F5344CB8AC3E}">
        <p14:creationId xmlns:p14="http://schemas.microsoft.com/office/powerpoint/2010/main" val="120615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328592"/>
          </a:xfrm>
        </p:spPr>
        <p:txBody>
          <a:bodyPr>
            <a:normAutofit fontScale="92500"/>
          </a:bodyPr>
          <a:lstStyle/>
          <a:p>
            <a:r>
              <a:rPr lang="en-US" dirty="0"/>
              <a:t> </a:t>
            </a:r>
            <a:r>
              <a:rPr lang="en-US" sz="2200" dirty="0"/>
              <a:t>Later at CWI in the late 1980s, while working on a new distributed operating system called </a:t>
            </a:r>
            <a:r>
              <a:rPr lang="en-US" sz="2200" u="sng" dirty="0">
                <a:solidFill>
                  <a:schemeClr val="accent3"/>
                </a:solidFill>
              </a:rPr>
              <a:t>AMOEBA</a:t>
            </a:r>
            <a:r>
              <a:rPr lang="en-US" sz="2200" dirty="0"/>
              <a:t>, Van Rossum started looking for a scripting language with a syntax like ABC but with the access to the </a:t>
            </a:r>
            <a:r>
              <a:rPr lang="en-US" sz="2200" dirty="0">
                <a:solidFill>
                  <a:srgbClr val="FF0000"/>
                </a:solidFill>
              </a:rPr>
              <a:t>Amoeba</a:t>
            </a:r>
            <a:r>
              <a:rPr lang="en-US" sz="2200" dirty="0"/>
              <a:t> system calls. So Van Rossum himself started designing a new simple scripting language that could overcome the flaws of ABC</a:t>
            </a:r>
            <a:r>
              <a:rPr lang="en-US" sz="2200" dirty="0" smtClean="0"/>
              <a:t>.</a:t>
            </a:r>
          </a:p>
          <a:p>
            <a:r>
              <a:rPr lang="en-US" sz="2200" dirty="0"/>
              <a:t>Van Rossum started developing the new script in the late 1980s and finally introduced the first version of that programming language in 1991. This initial release has module system of Modula-3. Later on, this programming language was named ‘Python</a:t>
            </a:r>
            <a:r>
              <a:rPr lang="en-US" sz="2200" dirty="0" smtClean="0"/>
              <a:t>’.</a:t>
            </a:r>
          </a:p>
          <a:p>
            <a:r>
              <a:rPr lang="en-US" sz="2200" dirty="0"/>
              <a:t>Python 3.0 </a:t>
            </a:r>
            <a:r>
              <a:rPr lang="en-US" sz="2200" dirty="0" smtClean="0"/>
              <a:t> also </a:t>
            </a:r>
            <a:r>
              <a:rPr lang="en-US" sz="2200" dirty="0"/>
              <a:t>called </a:t>
            </a:r>
            <a:r>
              <a:rPr lang="en-US" sz="2200" dirty="0">
                <a:solidFill>
                  <a:srgbClr val="FF0000"/>
                </a:solidFill>
              </a:rPr>
              <a:t>"</a:t>
            </a:r>
            <a:r>
              <a:rPr lang="en-US" sz="2200" dirty="0" smtClean="0">
                <a:solidFill>
                  <a:srgbClr val="FF0000"/>
                </a:solidFill>
              </a:rPr>
              <a:t>Py3K“ </a:t>
            </a:r>
            <a:r>
              <a:rPr lang="en-US" sz="2200" dirty="0" smtClean="0"/>
              <a:t>. It </a:t>
            </a:r>
            <a:r>
              <a:rPr lang="en-US" sz="2200" dirty="0"/>
              <a:t>was designed to rectify fundamental flaw of the language</a:t>
            </a:r>
            <a:r>
              <a:rPr lang="en-US" sz="2200" dirty="0" smtClean="0"/>
              <a:t>.</a:t>
            </a:r>
          </a:p>
          <a:p>
            <a:r>
              <a:rPr lang="en-US" sz="2200" i="1" dirty="0">
                <a:solidFill>
                  <a:srgbClr val="0070C0"/>
                </a:solidFill>
              </a:rPr>
              <a:t>ABC programming language</a:t>
            </a:r>
            <a:r>
              <a:rPr lang="en-US" sz="2200" dirty="0"/>
              <a:t> is said to be the predecessor of Python language which was capable of Exception Handling and interfacing with Amoeba Operating System.</a:t>
            </a:r>
          </a:p>
          <a:p>
            <a:endParaRPr lang="en-IN" sz="2400" dirty="0"/>
          </a:p>
        </p:txBody>
      </p:sp>
      <p:sp>
        <p:nvSpPr>
          <p:cNvPr id="3" name="Title 2"/>
          <p:cNvSpPr>
            <a:spLocks noGrp="1"/>
          </p:cNvSpPr>
          <p:nvPr>
            <p:ph type="title"/>
          </p:nvPr>
        </p:nvSpPr>
        <p:spPr>
          <a:xfrm>
            <a:off x="457200" y="0"/>
            <a:ext cx="8229600" cy="1052736"/>
          </a:xfrm>
        </p:spPr>
        <p:txBody>
          <a:bodyPr/>
          <a:lstStyle/>
          <a:p>
            <a:r>
              <a:rPr lang="en-US" dirty="0" smtClean="0"/>
              <a:t>History Continue …</a:t>
            </a:r>
            <a:endParaRPr lang="en-IN" dirty="0"/>
          </a:p>
        </p:txBody>
      </p:sp>
    </p:spTree>
    <p:extLst>
      <p:ext uri="{BB962C8B-B14F-4D97-AF65-F5344CB8AC3E}">
        <p14:creationId xmlns:p14="http://schemas.microsoft.com/office/powerpoint/2010/main" val="2603166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16832"/>
            <a:ext cx="8229600" cy="3672408"/>
          </a:xfrm>
        </p:spPr>
        <p:txBody>
          <a:bodyPr>
            <a:normAutofit/>
          </a:bodyPr>
          <a:lstStyle/>
          <a:p>
            <a:r>
              <a:rPr lang="en-US" sz="2000" dirty="0"/>
              <a:t>Often people assume that the name Python was written after a snake. Even the logo of Python programming language depicts the picture of two snakes, blue and yellow.  But, the story behind the naming is somewhat different</a:t>
            </a:r>
            <a:r>
              <a:rPr lang="en-US" sz="2000" dirty="0" smtClean="0"/>
              <a:t>.</a:t>
            </a:r>
          </a:p>
          <a:p>
            <a:r>
              <a:rPr lang="en-US" sz="2000" dirty="0"/>
              <a:t>Back in the 1970s, there was a popular BBC comedy </a:t>
            </a:r>
            <a:r>
              <a:rPr lang="en-US" sz="2000" dirty="0" smtClean="0"/>
              <a:t>TV </a:t>
            </a:r>
            <a:r>
              <a:rPr lang="en-US" sz="2000" dirty="0"/>
              <a:t>show called </a:t>
            </a:r>
            <a:r>
              <a:rPr lang="en-US" sz="2000" dirty="0">
                <a:solidFill>
                  <a:srgbClr val="FF0000"/>
                </a:solidFill>
              </a:rPr>
              <a:t>Monty Python’s </a:t>
            </a:r>
            <a:r>
              <a:rPr lang="en-US" sz="2000" dirty="0" smtClean="0">
                <a:solidFill>
                  <a:srgbClr val="FF0000"/>
                </a:solidFill>
              </a:rPr>
              <a:t>Flying </a:t>
            </a:r>
            <a:r>
              <a:rPr lang="en-US" sz="2000" dirty="0">
                <a:solidFill>
                  <a:srgbClr val="FF0000"/>
                </a:solidFill>
              </a:rPr>
              <a:t>Circus </a:t>
            </a:r>
            <a:r>
              <a:rPr lang="en-US" sz="2000" dirty="0"/>
              <a:t>and Van Rossum happened to be the big fan of that show. So when Python was developed, Rossum named the project ‘Python’.</a:t>
            </a:r>
            <a:endParaRPr lang="en-IN" sz="2000" dirty="0"/>
          </a:p>
        </p:txBody>
      </p:sp>
      <p:sp>
        <p:nvSpPr>
          <p:cNvPr id="3" name="Title 2"/>
          <p:cNvSpPr>
            <a:spLocks noGrp="1"/>
          </p:cNvSpPr>
          <p:nvPr>
            <p:ph type="title"/>
          </p:nvPr>
        </p:nvSpPr>
        <p:spPr>
          <a:xfrm>
            <a:off x="457200" y="274638"/>
            <a:ext cx="8229600" cy="1786210"/>
          </a:xfrm>
        </p:spPr>
        <p:txBody>
          <a:bodyPr>
            <a:normAutofit fontScale="90000"/>
          </a:bodyPr>
          <a:lstStyle/>
          <a:p>
            <a:r>
              <a:rPr lang="en-US" dirty="0">
                <a:effectLst/>
              </a:rPr>
              <a:t>History of Python: </a:t>
            </a:r>
            <a:r>
              <a:rPr lang="en-US" dirty="0" smtClean="0">
                <a:effectLst/>
              </a:rPr>
              <a:t/>
            </a:r>
            <a:br>
              <a:rPr lang="en-US" dirty="0" smtClean="0">
                <a:effectLst/>
              </a:rPr>
            </a:br>
            <a:r>
              <a:rPr lang="en-US" dirty="0" smtClean="0">
                <a:effectLst/>
              </a:rPr>
              <a:t>Story </a:t>
            </a:r>
            <a:r>
              <a:rPr lang="en-US" dirty="0">
                <a:effectLst/>
              </a:rPr>
              <a:t>behind the name</a:t>
            </a:r>
            <a:r>
              <a:rPr lang="en-US" b="0" dirty="0">
                <a:effectLst/>
              </a:rPr>
              <a:t/>
            </a:r>
            <a:br>
              <a:rPr lang="en-US" b="0" dirty="0">
                <a:effectLst/>
              </a:rPr>
            </a:br>
            <a:endParaRPr lang="en-IN" dirty="0"/>
          </a:p>
        </p:txBody>
      </p:sp>
    </p:spTree>
    <p:extLst>
      <p:ext uri="{BB962C8B-B14F-4D97-AF65-F5344CB8AC3E}">
        <p14:creationId xmlns:p14="http://schemas.microsoft.com/office/powerpoint/2010/main" val="3062732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Python is a general-purpose interpreted, interactive, object-oriented, and high-level programming language</a:t>
            </a:r>
            <a:r>
              <a:rPr lang="en-US" dirty="0" smtClean="0"/>
              <a:t>.</a:t>
            </a:r>
          </a:p>
          <a:p>
            <a:endParaRPr lang="en-IN" dirty="0"/>
          </a:p>
        </p:txBody>
      </p:sp>
      <p:sp>
        <p:nvSpPr>
          <p:cNvPr id="3" name="Title 2"/>
          <p:cNvSpPr>
            <a:spLocks noGrp="1"/>
          </p:cNvSpPr>
          <p:nvPr>
            <p:ph type="title"/>
          </p:nvPr>
        </p:nvSpPr>
        <p:spPr/>
        <p:txBody>
          <a:bodyPr/>
          <a:lstStyle/>
          <a:p>
            <a:r>
              <a:rPr lang="en-US" dirty="0" smtClean="0"/>
              <a:t>What is Python ?</a:t>
            </a:r>
            <a:endParaRPr lang="en-IN" dirty="0"/>
          </a:p>
        </p:txBody>
      </p:sp>
    </p:spTree>
    <p:extLst>
      <p:ext uri="{BB962C8B-B14F-4D97-AF65-F5344CB8AC3E}">
        <p14:creationId xmlns:p14="http://schemas.microsoft.com/office/powerpoint/2010/main" val="1721035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256584"/>
          </a:xfrm>
        </p:spPr>
        <p:txBody>
          <a:bodyPr>
            <a:normAutofit lnSpcReduction="10000"/>
          </a:bodyPr>
          <a:lstStyle/>
          <a:p>
            <a:pPr algn="just"/>
            <a:r>
              <a:rPr lang="en-US" sz="2000" dirty="0"/>
              <a:t>It is high-level if the program must be processed before it can run, and low-level if the computer can execute it without additional processing.</a:t>
            </a:r>
            <a:endParaRPr lang="en-US" sz="2000" dirty="0" smtClean="0"/>
          </a:p>
          <a:p>
            <a:pPr algn="just"/>
            <a:r>
              <a:rPr lang="en-US" sz="2000" dirty="0" smtClean="0"/>
              <a:t>Computers </a:t>
            </a:r>
            <a:r>
              <a:rPr lang="en-US" sz="2000" dirty="0"/>
              <a:t>can actually only execute programs written in machine language. Thus, programs written in a high-level language </a:t>
            </a:r>
            <a:r>
              <a:rPr lang="en-US" sz="2000" dirty="0" smtClean="0"/>
              <a:t>have </a:t>
            </a:r>
            <a:r>
              <a:rPr lang="en-US" sz="2000" dirty="0"/>
              <a:t>to be processed before they can run. This extra processing takes some time, which is a small disadvantage of high-level languages. However, the advantages to high-level languages are enormous</a:t>
            </a:r>
            <a:r>
              <a:rPr lang="en-US" sz="2000" dirty="0" smtClean="0"/>
              <a:t>.</a:t>
            </a:r>
          </a:p>
          <a:p>
            <a:pPr algn="just"/>
            <a:r>
              <a:rPr lang="en-US" sz="2000" dirty="0"/>
              <a:t>First, it is much easier to program in a high-level language. Programs written in a high-level language take less time to write, they are shorter and easier to read, and they are more likely to be correct. Second, high-level languages are </a:t>
            </a:r>
            <a:r>
              <a:rPr lang="en-US" sz="2000" b="1" dirty="0"/>
              <a:t>portable</a:t>
            </a:r>
            <a:r>
              <a:rPr lang="en-US" sz="2000" dirty="0"/>
              <a:t>, meaning that they can run on different kinds of computers with few or no modifications. Low-level programs can run on only one kind of computer and have to be rewritten to run on another.</a:t>
            </a:r>
            <a:endParaRPr lang="en-IN" sz="2000" dirty="0"/>
          </a:p>
        </p:txBody>
      </p:sp>
      <p:sp>
        <p:nvSpPr>
          <p:cNvPr id="3" name="Title 2"/>
          <p:cNvSpPr>
            <a:spLocks noGrp="1"/>
          </p:cNvSpPr>
          <p:nvPr>
            <p:ph type="title"/>
          </p:nvPr>
        </p:nvSpPr>
        <p:spPr>
          <a:xfrm>
            <a:off x="457200" y="116632"/>
            <a:ext cx="8229600" cy="1008112"/>
          </a:xfrm>
        </p:spPr>
        <p:txBody>
          <a:bodyPr>
            <a:normAutofit fontScale="90000"/>
          </a:bodyPr>
          <a:lstStyle/>
          <a:p>
            <a:r>
              <a:rPr lang="en-US" sz="2400" dirty="0" smtClean="0">
                <a:effectLst/>
              </a:rPr>
              <a:t>What </a:t>
            </a:r>
            <a:r>
              <a:rPr lang="en-US" sz="2400" dirty="0">
                <a:effectLst/>
              </a:rPr>
              <a:t>is the difference between a high-level programming language and a low-level programming language?</a:t>
            </a:r>
            <a:endParaRPr lang="en-IN" sz="2400" dirty="0"/>
          </a:p>
        </p:txBody>
      </p:sp>
    </p:spTree>
    <p:extLst>
      <p:ext uri="{BB962C8B-B14F-4D97-AF65-F5344CB8AC3E}">
        <p14:creationId xmlns:p14="http://schemas.microsoft.com/office/powerpoint/2010/main" val="397930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3501009"/>
            <a:ext cx="6120679" cy="1944215"/>
          </a:xfrm>
        </p:spPr>
      </p:pic>
      <p:sp>
        <p:nvSpPr>
          <p:cNvPr id="3" name="Title 2"/>
          <p:cNvSpPr>
            <a:spLocks noGrp="1"/>
          </p:cNvSpPr>
          <p:nvPr>
            <p:ph type="title"/>
          </p:nvPr>
        </p:nvSpPr>
        <p:spPr>
          <a:xfrm>
            <a:off x="323528" y="332656"/>
            <a:ext cx="8147248" cy="3600400"/>
          </a:xfrm>
        </p:spPr>
        <p:txBody>
          <a:bodyPr>
            <a:normAutofit/>
          </a:bodyPr>
          <a:lstStyle/>
          <a:p>
            <a:pPr algn="just"/>
            <a:r>
              <a:rPr lang="en-US" sz="2400" dirty="0"/>
              <a:t>Two kinds of programs process high-level languages into low-level languages: </a:t>
            </a:r>
            <a:r>
              <a:rPr lang="en-US" sz="2400" dirty="0">
                <a:solidFill>
                  <a:srgbClr val="FF0000"/>
                </a:solidFill>
              </a:rPr>
              <a:t>interpreters and compilers. </a:t>
            </a:r>
            <a:r>
              <a:rPr lang="en-US" sz="2400" dirty="0"/>
              <a:t>An interpreter reads a high-level program and executes it, meaning that it does what the program says. It processes the program a little at a time, alternately reading lines and performing computations.</a:t>
            </a:r>
            <a:r>
              <a:rPr lang="en-IN" sz="2400" dirty="0"/>
              <a:t/>
            </a:r>
            <a:br>
              <a:rPr lang="en-IN" sz="2400" dirty="0"/>
            </a:br>
            <a:endParaRPr lang="en-IN" sz="2400" dirty="0"/>
          </a:p>
        </p:txBody>
      </p:sp>
    </p:spTree>
    <p:extLst>
      <p:ext uri="{BB962C8B-B14F-4D97-AF65-F5344CB8AC3E}">
        <p14:creationId xmlns:p14="http://schemas.microsoft.com/office/powerpoint/2010/main" val="2929329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3501008"/>
            <a:ext cx="8208912" cy="1800200"/>
          </a:xfrm>
        </p:spPr>
      </p:pic>
      <p:sp>
        <p:nvSpPr>
          <p:cNvPr id="3" name="Title 2"/>
          <p:cNvSpPr>
            <a:spLocks noGrp="1"/>
          </p:cNvSpPr>
          <p:nvPr>
            <p:ph type="title"/>
          </p:nvPr>
        </p:nvSpPr>
        <p:spPr>
          <a:xfrm>
            <a:off x="457200" y="274638"/>
            <a:ext cx="8229600" cy="3370386"/>
          </a:xfrm>
        </p:spPr>
        <p:txBody>
          <a:bodyPr>
            <a:normAutofit/>
          </a:bodyPr>
          <a:lstStyle/>
          <a:p>
            <a:pPr algn="just"/>
            <a:r>
              <a:rPr lang="en-US" sz="2400" dirty="0">
                <a:effectLst/>
              </a:rPr>
              <a:t>A compiler reads the program and translates it completely before the program starts running. In this case, the high-level program is called the source code, and the translated program is called the object code or the executable. Once a program is compiled, you can execute it repeatedly without further translation.</a:t>
            </a:r>
            <a:endParaRPr lang="en-IN" sz="2400" dirty="0"/>
          </a:p>
        </p:txBody>
      </p:sp>
    </p:spTree>
    <p:extLst>
      <p:ext uri="{BB962C8B-B14F-4D97-AF65-F5344CB8AC3E}">
        <p14:creationId xmlns:p14="http://schemas.microsoft.com/office/powerpoint/2010/main" val="4098866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4077072"/>
            <a:ext cx="8856984" cy="1728191"/>
          </a:xfrm>
        </p:spPr>
      </p:pic>
      <p:sp>
        <p:nvSpPr>
          <p:cNvPr id="3" name="Title 2"/>
          <p:cNvSpPr>
            <a:spLocks noGrp="1"/>
          </p:cNvSpPr>
          <p:nvPr>
            <p:ph type="title"/>
          </p:nvPr>
        </p:nvSpPr>
        <p:spPr>
          <a:xfrm>
            <a:off x="457200" y="274638"/>
            <a:ext cx="8229600" cy="3730426"/>
          </a:xfrm>
        </p:spPr>
        <p:txBody>
          <a:bodyPr>
            <a:normAutofit/>
          </a:bodyPr>
          <a:lstStyle/>
          <a:p>
            <a:pPr algn="just"/>
            <a:r>
              <a:rPr lang="en-US" sz="2000" dirty="0">
                <a:effectLst/>
              </a:rPr>
              <a:t>Many modern languages use both processes. They are first compiled into a lower level language, called byte code, and then interpreted by a program called a virtual machine. Python uses both processes, but because of the way programmers interact with it, it is usually considered an interpreted language</a:t>
            </a:r>
            <a:r>
              <a:rPr lang="en-US" sz="2000" dirty="0" smtClean="0">
                <a:effectLst/>
              </a:rPr>
              <a:t>.</a:t>
            </a:r>
            <a:r>
              <a:rPr lang="en-US" sz="2000" dirty="0">
                <a:effectLst/>
              </a:rPr>
              <a:t> There are two ways to use the Python interpreter: </a:t>
            </a:r>
            <a:r>
              <a:rPr lang="en-US" sz="2000" i="1" dirty="0">
                <a:effectLst/>
              </a:rPr>
              <a:t>shell mode</a:t>
            </a:r>
            <a:r>
              <a:rPr lang="en-US" sz="2000" dirty="0">
                <a:effectLst/>
              </a:rPr>
              <a:t> and </a:t>
            </a:r>
            <a:r>
              <a:rPr lang="en-US" sz="2000" i="1" dirty="0">
                <a:effectLst/>
              </a:rPr>
              <a:t>program mode</a:t>
            </a:r>
            <a:r>
              <a:rPr lang="en-US" sz="2000" dirty="0">
                <a:effectLst/>
              </a:rPr>
              <a:t>. In shell mode, you type Python expressions into the Python shell, and the interpreter immediately shows the result. </a:t>
            </a:r>
            <a:endParaRPr lang="en-IN" sz="2000" dirty="0"/>
          </a:p>
        </p:txBody>
      </p:sp>
    </p:spTree>
    <p:extLst>
      <p:ext uri="{BB962C8B-B14F-4D97-AF65-F5344CB8AC3E}">
        <p14:creationId xmlns:p14="http://schemas.microsoft.com/office/powerpoint/2010/main" val="252940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3573016"/>
            <a:ext cx="8496944" cy="1872209"/>
          </a:xfrm>
        </p:spPr>
      </p:pic>
      <p:sp>
        <p:nvSpPr>
          <p:cNvPr id="3" name="Title 2"/>
          <p:cNvSpPr>
            <a:spLocks noGrp="1"/>
          </p:cNvSpPr>
          <p:nvPr>
            <p:ph type="title"/>
          </p:nvPr>
        </p:nvSpPr>
        <p:spPr>
          <a:xfrm>
            <a:off x="457200" y="274638"/>
            <a:ext cx="8229600" cy="3082354"/>
          </a:xfrm>
        </p:spPr>
        <p:txBody>
          <a:bodyPr>
            <a:normAutofit/>
          </a:bodyPr>
          <a:lstStyle/>
          <a:p>
            <a:pPr algn="just"/>
            <a:r>
              <a:rPr lang="en-US" sz="2400" dirty="0">
                <a:effectLst/>
              </a:rPr>
              <a:t>Alternatively, you can write an entire program by placing lines of Python instructions in a file and then use the interpreter to execute the contents of the file as a whole. Such a file is often referred to as source </a:t>
            </a:r>
            <a:r>
              <a:rPr lang="en-US" sz="2400" dirty="0" smtClean="0">
                <a:effectLst/>
              </a:rPr>
              <a:t>code.</a:t>
            </a:r>
            <a:r>
              <a:rPr lang="en-US" sz="2400" dirty="0">
                <a:effectLst/>
              </a:rPr>
              <a:t> </a:t>
            </a:r>
            <a:r>
              <a:rPr lang="en-US" sz="2400" dirty="0" smtClean="0">
                <a:effectLst/>
              </a:rPr>
              <a:t>Source </a:t>
            </a:r>
            <a:r>
              <a:rPr lang="en-US" sz="2400" dirty="0">
                <a:effectLst/>
              </a:rPr>
              <a:t>code is another name </a:t>
            </a:r>
            <a:r>
              <a:rPr lang="en-US" sz="2400" dirty="0" smtClean="0">
                <a:effectLst/>
              </a:rPr>
              <a:t>for the </a:t>
            </a:r>
            <a:r>
              <a:rPr lang="en-US" sz="2400" dirty="0">
                <a:effectLst/>
              </a:rPr>
              <a:t>instructions in a program, stored in a file.</a:t>
            </a:r>
            <a:endParaRPr lang="en-IN" sz="2400" dirty="0"/>
          </a:p>
        </p:txBody>
      </p:sp>
    </p:spTree>
    <p:extLst>
      <p:ext uri="{BB962C8B-B14F-4D97-AF65-F5344CB8AC3E}">
        <p14:creationId xmlns:p14="http://schemas.microsoft.com/office/powerpoint/2010/main" val="25113318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174</TotalTime>
  <Words>448</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History of Python</vt:lpstr>
      <vt:lpstr>History Continue …</vt:lpstr>
      <vt:lpstr>History of Python:  Story behind the name </vt:lpstr>
      <vt:lpstr>What is Python ?</vt:lpstr>
      <vt:lpstr>What is the difference between a high-level programming language and a low-level programming language?</vt:lpstr>
      <vt:lpstr>Two kinds of programs process high-level languages into low-level languages: interpreters and compilers. An interpreter reads a high-level program and executes it, meaning that it does what the program says. It processes the program a little at a time, alternately reading lines and performing computations. </vt:lpstr>
      <vt:lpstr>A compiler reads the program and translates it completely before the program starts running. In this case, the high-level program is called the source code, and the translated program is called the object code or the executable. Once a program is compiled, you can execute it repeatedly without further translation.</vt:lpstr>
      <vt:lpstr>Many modern languages use both processes. They are first compiled into a lower level language, called byte code, and then interpreted by a program called a virtual machine. Python uses both processes, but because of the way programmers interact with it, it is usually considered an interpreted language. There are two ways to use the Python interpreter: shell mode and program mode. In shell mode, you type Python expressions into the Python shell, and the interpreter immediately shows the result. </vt:lpstr>
      <vt:lpstr>Alternatively, you can write an entire program by placing lines of Python instructions in a file and then use the interpreter to execute the contents of the file as a whole. Such a file is often referred to as source code. Source code is another name for the instructions in a program, stored in a file.</vt:lpstr>
      <vt:lpstr>Features of Python Programming </vt:lpstr>
      <vt:lpstr>Features of Python Programming </vt:lpstr>
      <vt:lpstr>Features of Python Programming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Python</dc:title>
  <dc:creator>Windows User</dc:creator>
  <cp:lastModifiedBy>Windows User</cp:lastModifiedBy>
  <cp:revision>39</cp:revision>
  <dcterms:created xsi:type="dcterms:W3CDTF">2018-12-17T12:09:06Z</dcterms:created>
  <dcterms:modified xsi:type="dcterms:W3CDTF">2019-10-25T10:50:46Z</dcterms:modified>
</cp:coreProperties>
</file>