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31"/>
  </p:notesMasterIdLst>
  <p:sldIdLst>
    <p:sldId id="256" r:id="rId2"/>
    <p:sldId id="268" r:id="rId3"/>
    <p:sldId id="267" r:id="rId4"/>
    <p:sldId id="266" r:id="rId5"/>
    <p:sldId id="265" r:id="rId6"/>
    <p:sldId id="264" r:id="rId7"/>
    <p:sldId id="287" r:id="rId8"/>
    <p:sldId id="286" r:id="rId9"/>
    <p:sldId id="285" r:id="rId10"/>
    <p:sldId id="284" r:id="rId11"/>
    <p:sldId id="283" r:id="rId12"/>
    <p:sldId id="282" r:id="rId13"/>
    <p:sldId id="281" r:id="rId14"/>
    <p:sldId id="280" r:id="rId15"/>
    <p:sldId id="279" r:id="rId16"/>
    <p:sldId id="278" r:id="rId17"/>
    <p:sldId id="277" r:id="rId18"/>
    <p:sldId id="276" r:id="rId19"/>
    <p:sldId id="275" r:id="rId20"/>
    <p:sldId id="274" r:id="rId21"/>
    <p:sldId id="273" r:id="rId22"/>
    <p:sldId id="272" r:id="rId23"/>
    <p:sldId id="288" r:id="rId24"/>
    <p:sldId id="271" r:id="rId25"/>
    <p:sldId id="270" r:id="rId26"/>
    <p:sldId id="289" r:id="rId27"/>
    <p:sldId id="269" r:id="rId28"/>
    <p:sldId id="263"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87"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D908C9-43E4-45C7-AF45-3E36C64773DC}" type="datetimeFigureOut">
              <a:rPr lang="en-US" smtClean="0"/>
              <a:t>10/21/2022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87E147-7AD0-4A6C-80B5-8F87628F8D7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87E147-7AD0-4A6C-80B5-8F87628F8D70}"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B46DC4AC-53D9-4C12-9B8B-788B503668A7}" type="datetimeFigureOut">
              <a:rPr lang="en-IN" smtClean="0"/>
              <a:pPr/>
              <a:t>21-10-2022</a:t>
            </a:fld>
            <a:endParaRPr lang="en-IN"/>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B242918A-A5A1-4CB0-8CCE-59D1B843113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6DC4AC-53D9-4C12-9B8B-788B503668A7}"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6DC4AC-53D9-4C12-9B8B-788B503668A7}"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B46DC4AC-53D9-4C12-9B8B-788B503668A7}" type="datetimeFigureOut">
              <a:rPr lang="en-IN" smtClean="0"/>
              <a:pPr/>
              <a:t>21-10-2022</a:t>
            </a:fld>
            <a:endParaRPr lang="en-IN"/>
          </a:p>
        </p:txBody>
      </p:sp>
      <p:sp>
        <p:nvSpPr>
          <p:cNvPr id="5" name="Footer Placeholder 4"/>
          <p:cNvSpPr>
            <a:spLocks noGrp="1"/>
          </p:cNvSpPr>
          <p:nvPr>
            <p:ph type="ftr" sz="quarter" idx="11"/>
          </p:nvPr>
        </p:nvSpPr>
        <p:spPr>
          <a:xfrm>
            <a:off x="609600" y="6480970"/>
            <a:ext cx="5680075" cy="300831"/>
          </a:xfrm>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B46DC4AC-53D9-4C12-9B8B-788B503668A7}" type="datetimeFigureOut">
              <a:rPr lang="en-IN" smtClean="0"/>
              <a:pPr/>
              <a:t>21-10-2022</a:t>
            </a:fld>
            <a:endParaRPr lang="en-IN"/>
          </a:p>
        </p:txBody>
      </p:sp>
      <p:sp>
        <p:nvSpPr>
          <p:cNvPr id="5" name="Footer Placeholder 4"/>
          <p:cNvSpPr>
            <a:spLocks noGrp="1"/>
          </p:cNvSpPr>
          <p:nvPr>
            <p:ph type="ftr" sz="quarter" idx="11"/>
          </p:nvPr>
        </p:nvSpPr>
        <p:spPr>
          <a:xfrm>
            <a:off x="3492501" y="6480970"/>
            <a:ext cx="5680075" cy="300831"/>
          </a:xfrm>
        </p:spPr>
        <p:txBody>
          <a:bodyPr/>
          <a:lstStyle/>
          <a:p>
            <a:endParaRPr lang="en-IN"/>
          </a:p>
        </p:txBody>
      </p:sp>
      <p:sp>
        <p:nvSpPr>
          <p:cNvPr id="6" name="Slide Number Placeholder 5"/>
          <p:cNvSpPr>
            <a:spLocks noGrp="1"/>
          </p:cNvSpPr>
          <p:nvPr>
            <p:ph type="sldNum" sz="quarter" idx="12"/>
          </p:nvPr>
        </p:nvSpPr>
        <p:spPr>
          <a:xfrm>
            <a:off x="11268075" y="809625"/>
            <a:ext cx="670560" cy="300831"/>
          </a:xfrm>
        </p:spPr>
        <p:txBody>
          <a:bodyPr/>
          <a:lstStyle/>
          <a:p>
            <a:fld id="{B242918A-A5A1-4CB0-8CCE-59D1B843113E}" type="slidenum">
              <a:rPr lang="en-IN" smtClean="0"/>
              <a:pPr/>
              <a:t>‹#›</a:t>
            </a:fld>
            <a:endParaRPr lang="en-IN"/>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B46DC4AC-53D9-4C12-9B8B-788B503668A7}" type="datetimeFigureOut">
              <a:rPr lang="en-IN" smtClean="0"/>
              <a:pPr/>
              <a:t>21-10-2022</a:t>
            </a:fld>
            <a:endParaRPr lang="en-IN"/>
          </a:p>
        </p:txBody>
      </p:sp>
      <p:sp>
        <p:nvSpPr>
          <p:cNvPr id="6" name="Footer Placeholder 5"/>
          <p:cNvSpPr>
            <a:spLocks noGrp="1"/>
          </p:cNvSpPr>
          <p:nvPr>
            <p:ph type="ftr" sz="quarter" idx="11"/>
          </p:nvPr>
        </p:nvSpPr>
        <p:spPr>
          <a:xfrm>
            <a:off x="609600" y="6480969"/>
            <a:ext cx="5680075" cy="301752"/>
          </a:xfrm>
        </p:spPr>
        <p:txBody>
          <a:bodyPr/>
          <a:lstStyle/>
          <a:p>
            <a:endParaRPr lang="en-IN"/>
          </a:p>
        </p:txBody>
      </p:sp>
      <p:sp>
        <p:nvSpPr>
          <p:cNvPr id="7" name="Slide Number Placeholder 6"/>
          <p:cNvSpPr>
            <a:spLocks noGrp="1"/>
          </p:cNvSpPr>
          <p:nvPr>
            <p:ph type="sldNum" sz="quarter" idx="12"/>
          </p:nvPr>
        </p:nvSpPr>
        <p:spPr>
          <a:xfrm>
            <a:off x="10119360" y="6480969"/>
            <a:ext cx="670560" cy="301752"/>
          </a:xfrm>
        </p:spPr>
        <p:txBody>
          <a:bodyPr/>
          <a:lstStyle/>
          <a:p>
            <a:fld id="{B242918A-A5A1-4CB0-8CCE-59D1B843113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B46DC4AC-53D9-4C12-9B8B-788B503668A7}" type="datetimeFigureOut">
              <a:rPr lang="en-IN" smtClean="0"/>
              <a:pPr/>
              <a:t>21-10-2022</a:t>
            </a:fld>
            <a:endParaRPr lang="en-IN"/>
          </a:p>
        </p:txBody>
      </p:sp>
      <p:sp>
        <p:nvSpPr>
          <p:cNvPr id="8" name="Footer Placeholder 7"/>
          <p:cNvSpPr>
            <a:spLocks noGrp="1"/>
          </p:cNvSpPr>
          <p:nvPr>
            <p:ph type="ftr" sz="quarter" idx="11"/>
          </p:nvPr>
        </p:nvSpPr>
        <p:spPr>
          <a:xfrm>
            <a:off x="609600" y="6480969"/>
            <a:ext cx="5681472" cy="301752"/>
          </a:xfrm>
        </p:spPr>
        <p:txBody>
          <a:bodyPr/>
          <a:lstStyle/>
          <a:p>
            <a:endParaRPr lang="en-IN"/>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B242918A-A5A1-4CB0-8CCE-59D1B843113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6DC4AC-53D9-4C12-9B8B-788B503668A7}" type="datetimeFigureOut">
              <a:rPr lang="en-IN" smtClean="0"/>
              <a:pPr/>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B46DC4AC-53D9-4C12-9B8B-788B503668A7}" type="datetimeFigureOut">
              <a:rPr lang="en-IN" smtClean="0"/>
              <a:pPr/>
              <a:t>21-10-2022</a:t>
            </a:fld>
            <a:endParaRPr lang="en-IN"/>
          </a:p>
        </p:txBody>
      </p:sp>
      <p:sp>
        <p:nvSpPr>
          <p:cNvPr id="3" name="Footer Placeholder 2"/>
          <p:cNvSpPr>
            <a:spLocks noGrp="1"/>
          </p:cNvSpPr>
          <p:nvPr>
            <p:ph type="ftr" sz="quarter" idx="11"/>
          </p:nvPr>
        </p:nvSpPr>
        <p:spPr>
          <a:xfrm>
            <a:off x="609600" y="6481891"/>
            <a:ext cx="5680075" cy="300831"/>
          </a:xfrm>
        </p:spPr>
        <p:txBody>
          <a:bodyPr/>
          <a:lstStyle/>
          <a:p>
            <a:endParaRPr lang="en-IN"/>
          </a:p>
        </p:txBody>
      </p:sp>
      <p:sp>
        <p:nvSpPr>
          <p:cNvPr id="4" name="Slide Number Placeholder 3"/>
          <p:cNvSpPr>
            <a:spLocks noGrp="1"/>
          </p:cNvSpPr>
          <p:nvPr>
            <p:ph type="sldNum" sz="quarter" idx="12"/>
          </p:nvPr>
        </p:nvSpPr>
        <p:spPr>
          <a:xfrm>
            <a:off x="10119360" y="6480969"/>
            <a:ext cx="670560" cy="301752"/>
          </a:xfrm>
        </p:spPr>
        <p:txBody>
          <a:bodyPr/>
          <a:lstStyle/>
          <a:p>
            <a:fld id="{B242918A-A5A1-4CB0-8CCE-59D1B843113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B46DC4AC-53D9-4C12-9B8B-788B503668A7}" type="datetimeFigureOut">
              <a:rPr lang="en-IN" smtClean="0"/>
              <a:pPr/>
              <a:t>21-10-2022</a:t>
            </a:fld>
            <a:endParaRPr lang="en-IN"/>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B242918A-A5A1-4CB0-8CCE-59D1B843113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B46DC4AC-53D9-4C12-9B8B-788B503668A7}" type="datetimeFigureOut">
              <a:rPr lang="en-IN" smtClean="0"/>
              <a:pPr/>
              <a:t>21-10-2022</a:t>
            </a:fld>
            <a:endParaRPr lang="en-IN"/>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B242918A-A5A1-4CB0-8CCE-59D1B843113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B46DC4AC-53D9-4C12-9B8B-788B503668A7}" type="datetimeFigureOut">
              <a:rPr lang="en-IN" smtClean="0"/>
              <a:pPr/>
              <a:t>21-10-2022</a:t>
            </a:fld>
            <a:endParaRPr lang="en-IN"/>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B242918A-A5A1-4CB0-8CCE-59D1B843113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3FBD414-04ED-AE86-54DC-0DBEEB13C45A}"/>
              </a:ext>
            </a:extLst>
          </p:cNvPr>
          <p:cNvSpPr>
            <a:spLocks noGrp="1"/>
          </p:cNvSpPr>
          <p:nvPr>
            <p:ph type="ctrTitle"/>
          </p:nvPr>
        </p:nvSpPr>
        <p:spPr>
          <a:xfrm>
            <a:off x="1297822" y="1379621"/>
            <a:ext cx="8471820" cy="1796715"/>
          </a:xfrm>
        </p:spPr>
        <p:txBody>
          <a:bodyPr>
            <a:normAutofit/>
          </a:bodyPr>
          <a:lstStyle/>
          <a:p>
            <a:r>
              <a:rPr lang="en-US" b="1" dirty="0">
                <a:solidFill>
                  <a:schemeClr val="bg1"/>
                </a:solidFill>
              </a:rPr>
              <a:t>Micro Credit Defaulter Project Presentation</a:t>
            </a:r>
          </a:p>
        </p:txBody>
      </p:sp>
      <p:sp>
        <p:nvSpPr>
          <p:cNvPr id="5" name="Content Placeholder 2">
            <a:extLst>
              <a:ext uri="{FF2B5EF4-FFF2-40B4-BE49-F238E27FC236}">
                <a16:creationId xmlns:a16="http://schemas.microsoft.com/office/drawing/2014/main" xmlns="" id="{BF0D96C4-147F-311E-A133-A198DD680EFA}"/>
              </a:ext>
            </a:extLst>
          </p:cNvPr>
          <p:cNvSpPr>
            <a:spLocks noGrp="1"/>
          </p:cNvSpPr>
          <p:nvPr>
            <p:ph type="subTitle" idx="1"/>
          </p:nvPr>
        </p:nvSpPr>
        <p:spPr>
          <a:xfrm>
            <a:off x="1043298" y="3668023"/>
            <a:ext cx="7124283" cy="1451809"/>
          </a:xfrm>
        </p:spPr>
        <p:txBody>
          <a:bodyPr>
            <a:normAutofit/>
          </a:bodyPr>
          <a:lstStyle/>
          <a:p>
            <a:r>
              <a:rPr lang="en-US" sz="2400" dirty="0">
                <a:solidFill>
                  <a:schemeClr val="bg1"/>
                </a:solidFill>
              </a:rPr>
              <a:t>Submitted By </a:t>
            </a:r>
          </a:p>
          <a:p>
            <a:r>
              <a:rPr lang="en-US" sz="2400" dirty="0" err="1" smtClean="0">
                <a:solidFill>
                  <a:schemeClr val="bg1"/>
                </a:solidFill>
              </a:rPr>
              <a:t>Dattatraya</a:t>
            </a:r>
            <a:r>
              <a:rPr lang="en-US" sz="2400" dirty="0" smtClean="0">
                <a:solidFill>
                  <a:schemeClr val="bg1"/>
                </a:solidFill>
              </a:rPr>
              <a:t> Panda</a:t>
            </a:r>
          </a:p>
          <a:p>
            <a:endParaRPr lang="en-US" sz="2400" dirty="0">
              <a:solidFill>
                <a:schemeClr val="bg1"/>
              </a:solidFill>
            </a:endParaRPr>
          </a:p>
        </p:txBody>
      </p:sp>
    </p:spTree>
    <p:extLst>
      <p:ext uri="{BB962C8B-B14F-4D97-AF65-F5344CB8AC3E}">
        <p14:creationId xmlns:p14="http://schemas.microsoft.com/office/powerpoint/2010/main" xmlns="" val="213385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996581B-1128-B81F-C11E-A3921E5BA942}"/>
              </a:ext>
            </a:extLst>
          </p:cNvPr>
          <p:cNvSpPr>
            <a:spLocks noGrp="1"/>
          </p:cNvSpPr>
          <p:nvPr>
            <p:ph type="title"/>
          </p:nvPr>
        </p:nvSpPr>
        <p:spPr>
          <a:xfrm>
            <a:off x="1522875" y="493535"/>
            <a:ext cx="9143538" cy="1066800"/>
          </a:xfrm>
        </p:spPr>
        <p:txBody>
          <a:bodyPr/>
          <a:lstStyle/>
          <a:p>
            <a:pPr algn="ctr"/>
            <a:endParaRPr lang="en-US" dirty="0">
              <a:solidFill>
                <a:schemeClr val="bg1"/>
              </a:solidFill>
            </a:endParaRPr>
          </a:p>
        </p:txBody>
      </p:sp>
      <p:sp>
        <p:nvSpPr>
          <p:cNvPr id="3" name="Content Placeholder 1">
            <a:extLst>
              <a:ext uri="{FF2B5EF4-FFF2-40B4-BE49-F238E27FC236}">
                <a16:creationId xmlns:a16="http://schemas.microsoft.com/office/drawing/2014/main" xmlns="" id="{8514FF3E-210E-BDC3-FF2A-2DC21098E1A7}"/>
              </a:ext>
            </a:extLst>
          </p:cNvPr>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chemeClr val="bg1"/>
                </a:solidFill>
                <a:effectLst/>
                <a:latin typeface="+mj-lt"/>
              </a:rPr>
              <a:t>fr_da_rech90 : Frequency of data account recharged in last 90 days</a:t>
            </a:r>
          </a:p>
          <a:p>
            <a:pPr lvl="1">
              <a:buFont typeface="Arial" panose="020B0604020202020204" pitchFamily="34" charset="0"/>
              <a:buChar char="•"/>
            </a:pPr>
            <a:r>
              <a:rPr lang="en-US" sz="1800" b="0" i="0" dirty="0">
                <a:solidFill>
                  <a:schemeClr val="bg1"/>
                </a:solidFill>
                <a:effectLst/>
                <a:latin typeface="+mj-lt"/>
              </a:rPr>
              <a:t>cnt_loans30 : Number of loans taken by user in last 30 days</a:t>
            </a:r>
          </a:p>
          <a:p>
            <a:pPr lvl="1">
              <a:buFont typeface="Arial" panose="020B0604020202020204" pitchFamily="34" charset="0"/>
              <a:buChar char="•"/>
            </a:pPr>
            <a:r>
              <a:rPr lang="en-US" sz="1800" b="0" i="0" dirty="0">
                <a:solidFill>
                  <a:schemeClr val="bg1"/>
                </a:solidFill>
                <a:effectLst/>
                <a:latin typeface="+mj-lt"/>
              </a:rPr>
              <a:t>amnt_loans30 : Total amount of loans taken by user in last 30 days</a:t>
            </a:r>
          </a:p>
          <a:p>
            <a:pPr lvl="1">
              <a:buFont typeface="Arial" panose="020B0604020202020204" pitchFamily="34" charset="0"/>
              <a:buChar char="•"/>
            </a:pPr>
            <a:r>
              <a:rPr lang="en-US" sz="1800" b="0" i="0" dirty="0">
                <a:solidFill>
                  <a:schemeClr val="bg1"/>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chemeClr val="bg1"/>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chemeClr val="bg1"/>
                </a:solidFill>
                <a:effectLst/>
                <a:latin typeface="+mj-lt"/>
              </a:rPr>
              <a:t>cnt_loans90 : Number of loans taken by user in last 90 days</a:t>
            </a:r>
          </a:p>
          <a:p>
            <a:pPr lvl="1">
              <a:buFont typeface="Arial" panose="020B0604020202020204" pitchFamily="34" charset="0"/>
              <a:buChar char="•"/>
            </a:pPr>
            <a:r>
              <a:rPr lang="en-US" sz="1800" b="0" i="0" dirty="0">
                <a:solidFill>
                  <a:schemeClr val="bg1"/>
                </a:solidFill>
                <a:effectLst/>
                <a:latin typeface="+mj-lt"/>
              </a:rPr>
              <a:t>amnt_loans90 : Total amount of loans taken by user in last 90 days</a:t>
            </a:r>
          </a:p>
          <a:p>
            <a:pPr lvl="1">
              <a:buFont typeface="Arial" panose="020B0604020202020204" pitchFamily="34" charset="0"/>
              <a:buChar char="•"/>
            </a:pPr>
            <a:r>
              <a:rPr lang="en-US" sz="1800" b="0" i="0" dirty="0">
                <a:solidFill>
                  <a:schemeClr val="bg1"/>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chemeClr val="bg1"/>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chemeClr val="bg1"/>
                </a:solidFill>
                <a:effectLst/>
                <a:latin typeface="+mj-lt"/>
              </a:rPr>
              <a:t>payback30 : Average payback time in days over last 30 days</a:t>
            </a:r>
          </a:p>
          <a:p>
            <a:pPr lvl="1">
              <a:buFont typeface="Arial" panose="020B0604020202020204" pitchFamily="34" charset="0"/>
              <a:buChar char="•"/>
            </a:pPr>
            <a:r>
              <a:rPr lang="en-US" sz="1800" b="0" i="0" dirty="0">
                <a:solidFill>
                  <a:schemeClr val="bg1"/>
                </a:solidFill>
                <a:effectLst/>
                <a:latin typeface="+mj-lt"/>
              </a:rPr>
              <a:t>payback90 : Average payback time in days over last 90 days</a:t>
            </a:r>
          </a:p>
          <a:p>
            <a:pPr lvl="1">
              <a:buFont typeface="Arial" panose="020B0604020202020204" pitchFamily="34" charset="0"/>
              <a:buChar char="•"/>
            </a:pPr>
            <a:r>
              <a:rPr lang="en-US" sz="1800" b="0" i="0" dirty="0" err="1">
                <a:solidFill>
                  <a:schemeClr val="bg1"/>
                </a:solidFill>
                <a:effectLst/>
                <a:latin typeface="+mj-lt"/>
              </a:rPr>
              <a:t>pcircle</a:t>
            </a:r>
            <a:r>
              <a:rPr lang="en-US" sz="1800" b="0" i="0" dirty="0">
                <a:solidFill>
                  <a:schemeClr val="bg1"/>
                </a:solidFill>
                <a:effectLst/>
                <a:latin typeface="+mj-lt"/>
              </a:rPr>
              <a:t> : Telecom circle</a:t>
            </a:r>
          </a:p>
          <a:p>
            <a:pPr lvl="1">
              <a:buFont typeface="Arial" panose="020B0604020202020204" pitchFamily="34" charset="0"/>
              <a:buChar char="•"/>
            </a:pPr>
            <a:r>
              <a:rPr lang="en-US" sz="1800" b="0" i="0" dirty="0" err="1">
                <a:solidFill>
                  <a:schemeClr val="bg1"/>
                </a:solidFill>
                <a:effectLst/>
                <a:latin typeface="+mj-lt"/>
              </a:rPr>
              <a:t>pdate</a:t>
            </a:r>
            <a:r>
              <a:rPr lang="en-US" sz="1800" b="0" i="0" dirty="0">
                <a:solidFill>
                  <a:schemeClr val="bg1"/>
                </a:solidFill>
                <a:effectLst/>
                <a:latin typeface="+mj-lt"/>
              </a:rPr>
              <a:t> : Date</a:t>
            </a:r>
          </a:p>
        </p:txBody>
      </p:sp>
      <p:sp>
        <p:nvSpPr>
          <p:cNvPr id="4" name="Text Placeholder 7">
            <a:extLst>
              <a:ext uri="{FF2B5EF4-FFF2-40B4-BE49-F238E27FC236}">
                <a16:creationId xmlns:a16="http://schemas.microsoft.com/office/drawing/2014/main" xmlns="" id="{667125AB-222A-6ABA-D156-96A367228BD8}"/>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xmlns="" val="97908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DFABFF0B-69C0-DC87-90F5-18CBA314FF11}"/>
              </a:ext>
            </a:extLst>
          </p:cNvPr>
          <p:cNvSpPr>
            <a:spLocks noGrp="1"/>
          </p:cNvSpPr>
          <p:nvPr>
            <p:ph type="title"/>
          </p:nvPr>
        </p:nvSpPr>
        <p:spPr>
          <a:xfrm>
            <a:off x="1524231" y="457200"/>
            <a:ext cx="9143538" cy="1066800"/>
          </a:xfrm>
        </p:spPr>
        <p:txBody>
          <a:bodyPr/>
          <a:lstStyle/>
          <a:p>
            <a:pPr algn="ctr"/>
            <a:r>
              <a:rPr lang="en-US" dirty="0">
                <a:solidFill>
                  <a:schemeClr val="bg1"/>
                </a:solidFill>
              </a:rPr>
              <a:t>Exploratory Data Analysis</a:t>
            </a:r>
          </a:p>
        </p:txBody>
      </p:sp>
      <p:sp>
        <p:nvSpPr>
          <p:cNvPr id="4" name="TextBox 3">
            <a:extLst>
              <a:ext uri="{FF2B5EF4-FFF2-40B4-BE49-F238E27FC236}">
                <a16:creationId xmlns:a16="http://schemas.microsoft.com/office/drawing/2014/main" xmlns="" id="{D05992BF-3D2C-BD4A-572E-84C16C98733C}"/>
              </a:ext>
            </a:extLst>
          </p:cNvPr>
          <p:cNvSpPr txBox="1"/>
          <p:nvPr/>
        </p:nvSpPr>
        <p:spPr>
          <a:xfrm>
            <a:off x="912812" y="1909012"/>
            <a:ext cx="6629400" cy="3693319"/>
          </a:xfrm>
          <a:prstGeom prst="rect">
            <a:avLst/>
          </a:prstGeom>
          <a:noFill/>
          <a:ln>
            <a:noFill/>
          </a:ln>
        </p:spPr>
        <p:txBody>
          <a:bodyPr wrap="square">
            <a:spAutoFit/>
          </a:bodyPr>
          <a:lstStyle/>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First I have imported the necessary libraries and loaded the entire dataset in our Jupyter Notebook and renamed the project file.</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Then I checked the shape of </a:t>
            </a:r>
            <a:r>
              <a:rPr lang="en-US" dirty="0">
                <a:solidFill>
                  <a:schemeClr val="bg1"/>
                </a:solidFill>
                <a:latin typeface="+mj-lt"/>
                <a:ea typeface="Cambria" panose="02040503050406030204" pitchFamily="18" charset="0"/>
              </a:rPr>
              <a:t>our</a:t>
            </a:r>
            <a:r>
              <a:rPr lang="en-US" cap="none" dirty="0">
                <a:solidFill>
                  <a:schemeClr val="bg1"/>
                </a:solidFill>
                <a:latin typeface="+mj-lt"/>
                <a:ea typeface="Cambria" panose="02040503050406030204" pitchFamily="18" charset="0"/>
              </a:rPr>
              <a:t> dataset and found that we </a:t>
            </a:r>
            <a:r>
              <a:rPr lang="en-US" dirty="0">
                <a:solidFill>
                  <a:schemeClr val="bg1"/>
                </a:solidFill>
                <a:latin typeface="+mj-lt"/>
                <a:ea typeface="Cambria" panose="02040503050406030204" pitchFamily="18" charset="0"/>
              </a:rPr>
              <a:t>have a total of</a:t>
            </a:r>
            <a:r>
              <a:rPr lang="en-US" cap="none" dirty="0">
                <a:solidFill>
                  <a:schemeClr val="bg1"/>
                </a:solidFill>
                <a:latin typeface="+mj-lt"/>
                <a:ea typeface="Cambria" panose="02040503050406030204" pitchFamily="18" charset="0"/>
              </a:rPr>
              <a:t> 2,09,593 rows and </a:t>
            </a:r>
            <a:r>
              <a:rPr lang="en-US" dirty="0">
                <a:solidFill>
                  <a:schemeClr val="bg1"/>
                </a:solidFill>
                <a:latin typeface="+mj-lt"/>
                <a:ea typeface="Cambria" panose="02040503050406030204" pitchFamily="18" charset="0"/>
              </a:rPr>
              <a:t>37</a:t>
            </a:r>
            <a:r>
              <a:rPr lang="en-US" cap="none" dirty="0">
                <a:solidFill>
                  <a:schemeClr val="bg1"/>
                </a:solidFill>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solidFill>
                  <a:schemeClr val="bg1"/>
                </a:solidFill>
                <a:latin typeface="+mj-lt"/>
                <a:ea typeface="Cambria" panose="02040503050406030204" pitchFamily="18" charset="0"/>
              </a:rPr>
              <a:t>There was only one duplicate row/record in our dataset and I removed it from our dataset.</a:t>
            </a:r>
            <a:endParaRPr lang="en-US" cap="none" dirty="0">
              <a:solidFill>
                <a:schemeClr val="bg1"/>
              </a:solidFill>
              <a:latin typeface="+mj-lt"/>
              <a:ea typeface="Cambria" panose="02040503050406030204" pitchFamily="18" charset="0"/>
            </a:endParaRP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By checking the data types </a:t>
            </a:r>
            <a:r>
              <a:rPr lang="en-US" dirty="0">
                <a:solidFill>
                  <a:schemeClr val="bg1"/>
                </a:solidFill>
                <a:latin typeface="+mj-lt"/>
                <a:ea typeface="Cambria" panose="02040503050406030204" pitchFamily="18" charset="0"/>
              </a:rPr>
              <a:t>I</a:t>
            </a:r>
            <a:r>
              <a:rPr lang="en-US" cap="none" dirty="0">
                <a:solidFill>
                  <a:schemeClr val="bg1"/>
                </a:solidFill>
                <a:latin typeface="+mj-lt"/>
                <a:ea typeface="Cambria" panose="02040503050406030204" pitchFamily="18" charset="0"/>
              </a:rPr>
              <a:t> came to know that our data set consists of columns have float, integer and object data type values.</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xmlns="" val="16373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C787B-2E41-938E-C7BD-977BB8767A76}"/>
              </a:ext>
            </a:extLst>
          </p:cNvPr>
          <p:cNvSpPr>
            <a:spLocks noGrp="1"/>
          </p:cNvSpPr>
          <p:nvPr>
            <p:ph type="title"/>
          </p:nvPr>
        </p:nvSpPr>
        <p:spPr>
          <a:xfrm>
            <a:off x="8847041" y="1371600"/>
            <a:ext cx="3124200" cy="2057400"/>
          </a:xfrm>
        </p:spPr>
        <p:txBody>
          <a:bodyPr/>
          <a:lstStyle/>
          <a:p>
            <a:r>
              <a:rPr lang="en-US" dirty="0">
                <a:solidFill>
                  <a:schemeClr val="bg1"/>
                </a:solidFill>
              </a:rPr>
              <a:t>Describe</a:t>
            </a:r>
            <a:endParaRPr lang="en-IN" dirty="0">
              <a:solidFill>
                <a:schemeClr val="bg1"/>
              </a:solidFill>
            </a:endParaRPr>
          </a:p>
        </p:txBody>
      </p:sp>
      <p:sp>
        <p:nvSpPr>
          <p:cNvPr id="4" name="Text Placeholder 3">
            <a:extLst>
              <a:ext uri="{FF2B5EF4-FFF2-40B4-BE49-F238E27FC236}">
                <a16:creationId xmlns:a16="http://schemas.microsoft.com/office/drawing/2014/main" xmlns="" id="{577D37DC-3246-9F0E-3F91-C2D3D94CC1BF}"/>
              </a:ext>
            </a:extLst>
          </p:cNvPr>
          <p:cNvSpPr txBox="1">
            <a:spLocks/>
          </p:cNvSpPr>
          <p:nvPr/>
        </p:nvSpPr>
        <p:spPr>
          <a:xfrm>
            <a:off x="8544805" y="3112623"/>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Here we see a statistical  representation of the all the numeric data columns.</a:t>
            </a:r>
            <a:endParaRPr lang="en-IN" dirty="0">
              <a:solidFill>
                <a:schemeClr val="bg1"/>
              </a:solidFill>
            </a:endParaRPr>
          </a:p>
        </p:txBody>
      </p:sp>
      <p:pic>
        <p:nvPicPr>
          <p:cNvPr id="5" name="Picture 4" descr="download.png"/>
          <p:cNvPicPr>
            <a:picLocks noChangeAspect="1"/>
          </p:cNvPicPr>
          <p:nvPr/>
        </p:nvPicPr>
        <p:blipFill>
          <a:blip r:embed="rId2" cstate="print"/>
          <a:stretch>
            <a:fillRect/>
          </a:stretch>
        </p:blipFill>
        <p:spPr>
          <a:xfrm>
            <a:off x="161989" y="811763"/>
            <a:ext cx="6992430" cy="5635690"/>
          </a:xfrm>
          <a:prstGeom prst="rect">
            <a:avLst/>
          </a:prstGeom>
        </p:spPr>
      </p:pic>
    </p:spTree>
    <p:extLst>
      <p:ext uri="{BB962C8B-B14F-4D97-AF65-F5344CB8AC3E}">
        <p14:creationId xmlns:p14="http://schemas.microsoft.com/office/powerpoint/2010/main" xmlns="" val="90109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A4E516-A755-2068-46D0-1C97DA8CDD46}"/>
              </a:ext>
            </a:extLst>
          </p:cNvPr>
          <p:cNvSpPr>
            <a:spLocks noGrp="1"/>
          </p:cNvSpPr>
          <p:nvPr>
            <p:ph type="title"/>
          </p:nvPr>
        </p:nvSpPr>
        <p:spPr>
          <a:xfrm>
            <a:off x="6980533" y="987225"/>
            <a:ext cx="3124200" cy="2057400"/>
          </a:xfrm>
        </p:spPr>
        <p:txBody>
          <a:bodyPr/>
          <a:lstStyle/>
          <a:p>
            <a:r>
              <a:rPr lang="en-US" dirty="0">
                <a:solidFill>
                  <a:schemeClr val="bg1"/>
                </a:solidFill>
              </a:rPr>
              <a:t>Univariate Analysis</a:t>
            </a:r>
            <a:endParaRPr lang="en-IN" dirty="0">
              <a:solidFill>
                <a:schemeClr val="bg1"/>
              </a:solidFill>
            </a:endParaRPr>
          </a:p>
        </p:txBody>
      </p:sp>
      <p:sp>
        <p:nvSpPr>
          <p:cNvPr id="3" name="Text Placeholder 3">
            <a:extLst>
              <a:ext uri="{FF2B5EF4-FFF2-40B4-BE49-F238E27FC236}">
                <a16:creationId xmlns:a16="http://schemas.microsoft.com/office/drawing/2014/main" xmlns="" id="{C2CE8C9D-2D0E-0A7D-5D02-9F0D9EAAAB99}"/>
              </a:ext>
            </a:extLst>
          </p:cNvPr>
          <p:cNvSpPr txBox="1">
            <a:spLocks/>
          </p:cNvSpPr>
          <p:nvPr/>
        </p:nvSpPr>
        <p:spPr>
          <a:xfrm>
            <a:off x="6495068" y="2780907"/>
            <a:ext cx="4779389" cy="2455104"/>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r>
              <a:rPr lang="en-US" dirty="0">
                <a:solidFill>
                  <a:schemeClr val="bg1"/>
                </a:solidFill>
              </a:rPr>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6" name="Picture 5">
            <a:extLst>
              <a:ext uri="{FF2B5EF4-FFF2-40B4-BE49-F238E27FC236}">
                <a16:creationId xmlns:a16="http://schemas.microsoft.com/office/drawing/2014/main" xmlns="" id="{023E68FE-ACB2-3DF9-98D5-6412218972A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27928" y="987225"/>
            <a:ext cx="4268072" cy="4667891"/>
          </a:xfrm>
          <a:prstGeom prst="rect">
            <a:avLst/>
          </a:prstGeom>
        </p:spPr>
      </p:pic>
    </p:spTree>
    <p:extLst>
      <p:ext uri="{BB962C8B-B14F-4D97-AF65-F5344CB8AC3E}">
        <p14:creationId xmlns:p14="http://schemas.microsoft.com/office/powerpoint/2010/main" xmlns="" val="74441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6A6D5-652D-A702-3937-AE6FE4CF8DAE}"/>
              </a:ext>
            </a:extLst>
          </p:cNvPr>
          <p:cNvSpPr>
            <a:spLocks noGrp="1"/>
          </p:cNvSpPr>
          <p:nvPr>
            <p:ph type="title"/>
          </p:nvPr>
        </p:nvSpPr>
        <p:spPr>
          <a:xfrm>
            <a:off x="8064616" y="900260"/>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xmlns="" id="{C47BD1A8-20E3-B693-64FF-59848B4F792E}"/>
              </a:ext>
            </a:extLst>
          </p:cNvPr>
          <p:cNvSpPr txBox="1">
            <a:spLocks/>
          </p:cNvSpPr>
          <p:nvPr/>
        </p:nvSpPr>
        <p:spPr>
          <a:xfrm>
            <a:off x="7739405" y="2957661"/>
            <a:ext cx="3808429" cy="277383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With the help of Bar Plot we are able to see the success and failure label data for the columns basically the feature data.</a:t>
            </a:r>
            <a:endParaRPr lang="en-IN" dirty="0">
              <a:solidFill>
                <a:schemeClr val="bg1"/>
              </a:solidFill>
            </a:endParaRPr>
          </a:p>
        </p:txBody>
      </p:sp>
      <p:pic>
        <p:nvPicPr>
          <p:cNvPr id="6" name="Picture 5">
            <a:extLst>
              <a:ext uri="{FF2B5EF4-FFF2-40B4-BE49-F238E27FC236}">
                <a16:creationId xmlns:a16="http://schemas.microsoft.com/office/drawing/2014/main" xmlns="" id="{C10BA3D9-E619-AA7E-F4E6-A2951FDB8B5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7963" y="460730"/>
            <a:ext cx="7254230" cy="5535293"/>
          </a:xfrm>
          <a:prstGeom prst="rect">
            <a:avLst/>
          </a:prstGeom>
        </p:spPr>
      </p:pic>
    </p:spTree>
    <p:extLst>
      <p:ext uri="{BB962C8B-B14F-4D97-AF65-F5344CB8AC3E}">
        <p14:creationId xmlns:p14="http://schemas.microsoft.com/office/powerpoint/2010/main" xmlns="" val="103329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AB7E5-5303-4509-3190-3DD19ECD2D6F}"/>
              </a:ext>
            </a:extLst>
          </p:cNvPr>
          <p:cNvSpPr>
            <a:spLocks noGrp="1"/>
          </p:cNvSpPr>
          <p:nvPr>
            <p:ph type="title"/>
          </p:nvPr>
        </p:nvSpPr>
        <p:spPr>
          <a:xfrm>
            <a:off x="8514754" y="1183064"/>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xmlns="" id="{DB626310-8DAF-3182-6B72-839643CA9EFC}"/>
              </a:ext>
            </a:extLst>
          </p:cNvPr>
          <p:cNvSpPr txBox="1">
            <a:spLocks/>
          </p:cNvSpPr>
          <p:nvPr/>
        </p:nvSpPr>
        <p:spPr>
          <a:xfrm>
            <a:off x="8342723" y="2988298"/>
            <a:ext cx="3468263" cy="233627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line plots I checked the object data type for date and mobile number data present in our dataset.</a:t>
            </a:r>
            <a:endParaRPr lang="en-IN" dirty="0">
              <a:solidFill>
                <a:schemeClr val="bg1"/>
              </a:solidFill>
            </a:endParaRPr>
          </a:p>
        </p:txBody>
      </p:sp>
      <p:pic>
        <p:nvPicPr>
          <p:cNvPr id="6" name="Picture 5">
            <a:extLst>
              <a:ext uri="{FF2B5EF4-FFF2-40B4-BE49-F238E27FC236}">
                <a16:creationId xmlns:a16="http://schemas.microsoft.com/office/drawing/2014/main" xmlns="" id="{A46DE358-23E4-7A5B-7CE8-8CCEA09E992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9260" y="778569"/>
            <a:ext cx="7992088" cy="5395988"/>
          </a:xfrm>
          <a:prstGeom prst="rect">
            <a:avLst/>
          </a:prstGeom>
        </p:spPr>
      </p:pic>
    </p:spTree>
    <p:extLst>
      <p:ext uri="{BB962C8B-B14F-4D97-AF65-F5344CB8AC3E}">
        <p14:creationId xmlns:p14="http://schemas.microsoft.com/office/powerpoint/2010/main" xmlns="" val="426589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AE650F-2453-890A-104D-227F915F6DAC}"/>
              </a:ext>
            </a:extLst>
          </p:cNvPr>
          <p:cNvSpPr>
            <a:spLocks noGrp="1"/>
          </p:cNvSpPr>
          <p:nvPr>
            <p:ph type="title"/>
          </p:nvPr>
        </p:nvSpPr>
        <p:spPr>
          <a:xfrm>
            <a:off x="8337993" y="871979"/>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xmlns="" id="{04693AD1-1380-C33D-584C-B2E0F0308432}"/>
              </a:ext>
            </a:extLst>
          </p:cNvPr>
          <p:cNvSpPr txBox="1">
            <a:spLocks/>
          </p:cNvSpPr>
          <p:nvPr/>
        </p:nvSpPr>
        <p:spPr>
          <a:xfrm>
            <a:off x="7923213" y="2837469"/>
            <a:ext cx="3766023" cy="249653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scatter plot we checked the success and failure label data points and their variations plus distributions to confirm further analysis and outlier data.</a:t>
            </a:r>
            <a:endParaRPr lang="en-IN" dirty="0">
              <a:solidFill>
                <a:schemeClr val="bg1"/>
              </a:solidFill>
            </a:endParaRPr>
          </a:p>
        </p:txBody>
      </p:sp>
      <p:pic>
        <p:nvPicPr>
          <p:cNvPr id="6" name="Picture 5">
            <a:extLst>
              <a:ext uri="{FF2B5EF4-FFF2-40B4-BE49-F238E27FC236}">
                <a16:creationId xmlns:a16="http://schemas.microsoft.com/office/drawing/2014/main" xmlns="" id="{DB1DFBD7-62BC-A1B4-0D6F-CBCD0E8BAC7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2941" y="528919"/>
            <a:ext cx="7386168" cy="5941762"/>
          </a:xfrm>
          <a:prstGeom prst="rect">
            <a:avLst/>
          </a:prstGeom>
        </p:spPr>
      </p:pic>
    </p:spTree>
    <p:extLst>
      <p:ext uri="{BB962C8B-B14F-4D97-AF65-F5344CB8AC3E}">
        <p14:creationId xmlns:p14="http://schemas.microsoft.com/office/powerpoint/2010/main" xmlns="" val="19102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8BEC1-5098-D7C4-F802-95F8714D4A4D}"/>
              </a:ext>
            </a:extLst>
          </p:cNvPr>
          <p:cNvSpPr>
            <a:spLocks noGrp="1"/>
          </p:cNvSpPr>
          <p:nvPr>
            <p:ph type="title"/>
          </p:nvPr>
        </p:nvSpPr>
        <p:spPr>
          <a:xfrm>
            <a:off x="8215445" y="1371600"/>
            <a:ext cx="3566468" cy="2057400"/>
          </a:xfrm>
        </p:spPr>
        <p:txBody>
          <a:bodyPr/>
          <a:lstStyle/>
          <a:p>
            <a:r>
              <a:rPr lang="en-US" dirty="0">
                <a:solidFill>
                  <a:schemeClr val="bg1"/>
                </a:solidFill>
              </a:rPr>
              <a:t>Multivariate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xmlns="" id="{4E90BADA-9060-6BFF-BFC3-655C02D49542}"/>
              </a:ext>
            </a:extLst>
          </p:cNvPr>
          <p:cNvSpPr txBox="1">
            <a:spLocks/>
          </p:cNvSpPr>
          <p:nvPr/>
        </p:nvSpPr>
        <p:spPr>
          <a:xfrm>
            <a:off x="8140031" y="3321171"/>
            <a:ext cx="3566468" cy="2057400"/>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used the histogram to check through all the column details ensuring that the distribution is displayed for further analysis</a:t>
            </a:r>
            <a:endParaRPr lang="en-IN" dirty="0">
              <a:solidFill>
                <a:schemeClr val="bg1"/>
              </a:solidFill>
            </a:endParaRPr>
          </a:p>
        </p:txBody>
      </p:sp>
      <p:pic>
        <p:nvPicPr>
          <p:cNvPr id="7" name="Picture 6" descr="download (1).png"/>
          <p:cNvPicPr>
            <a:picLocks noChangeAspect="1"/>
          </p:cNvPicPr>
          <p:nvPr/>
        </p:nvPicPr>
        <p:blipFill>
          <a:blip r:embed="rId2" cstate="print"/>
          <a:srcRect r="-4654" b="-2041"/>
          <a:stretch>
            <a:fillRect/>
          </a:stretch>
        </p:blipFill>
        <p:spPr>
          <a:xfrm>
            <a:off x="1427584" y="811764"/>
            <a:ext cx="5635689" cy="5353399"/>
          </a:xfrm>
          <a:prstGeom prst="rect">
            <a:avLst/>
          </a:prstGeom>
        </p:spPr>
      </p:pic>
    </p:spTree>
    <p:extLst>
      <p:ext uri="{BB962C8B-B14F-4D97-AF65-F5344CB8AC3E}">
        <p14:creationId xmlns:p14="http://schemas.microsoft.com/office/powerpoint/2010/main" xmlns="" val="279579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F0F1BF-4253-0D9F-E690-AE904EC63A83}"/>
              </a:ext>
            </a:extLst>
          </p:cNvPr>
          <p:cNvSpPr>
            <a:spLocks noGrp="1"/>
          </p:cNvSpPr>
          <p:nvPr>
            <p:ph type="title"/>
          </p:nvPr>
        </p:nvSpPr>
        <p:spPr>
          <a:xfrm>
            <a:off x="8121176" y="843699"/>
            <a:ext cx="3539781" cy="1949571"/>
          </a:xfrm>
        </p:spPr>
        <p:txBody>
          <a:bodyPr/>
          <a:lstStyle/>
          <a:p>
            <a:r>
              <a:rPr lang="en-US" dirty="0">
                <a:solidFill>
                  <a:schemeClr val="bg1"/>
                </a:solidFill>
              </a:rPr>
              <a:t>Multivariate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xmlns="" id="{3EF44A2D-0988-A1E8-6C72-57D980183BD7}"/>
              </a:ext>
            </a:extLst>
          </p:cNvPr>
          <p:cNvSpPr txBox="1">
            <a:spLocks/>
          </p:cNvSpPr>
          <p:nvPr/>
        </p:nvSpPr>
        <p:spPr>
          <a:xfrm>
            <a:off x="8243725" y="2793270"/>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Used the heatmap to check the correlation specifically between the label and feature data columns</a:t>
            </a:r>
          </a:p>
          <a:p>
            <a:r>
              <a:rPr lang="en-IN" dirty="0">
                <a:solidFill>
                  <a:schemeClr val="bg1"/>
                </a:solidFill>
              </a:rPr>
              <a:t>Also we checked for any multi collinearity concerns between feature column data</a:t>
            </a:r>
            <a:endParaRPr lang="en-US" dirty="0">
              <a:solidFill>
                <a:schemeClr val="bg1"/>
              </a:solidFill>
            </a:endParaRPr>
          </a:p>
        </p:txBody>
      </p:sp>
      <p:pic>
        <p:nvPicPr>
          <p:cNvPr id="6" name="Picture 5">
            <a:extLst>
              <a:ext uri="{FF2B5EF4-FFF2-40B4-BE49-F238E27FC236}">
                <a16:creationId xmlns:a16="http://schemas.microsoft.com/office/drawing/2014/main" xmlns="" id="{E73D24C3-8CDA-11B4-A31F-62992268B2F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921" y="272906"/>
            <a:ext cx="7236643" cy="6281563"/>
          </a:xfrm>
          <a:prstGeom prst="rect">
            <a:avLst/>
          </a:prstGeom>
        </p:spPr>
      </p:pic>
    </p:spTree>
    <p:extLst>
      <p:ext uri="{BB962C8B-B14F-4D97-AF65-F5344CB8AC3E}">
        <p14:creationId xmlns:p14="http://schemas.microsoft.com/office/powerpoint/2010/main" xmlns="" val="396890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A7186-48A8-17C6-5885-A817A1A1C4E9}"/>
              </a:ext>
            </a:extLst>
          </p:cNvPr>
          <p:cNvSpPr>
            <a:spLocks noGrp="1"/>
          </p:cNvSpPr>
          <p:nvPr>
            <p:ph type="title"/>
          </p:nvPr>
        </p:nvSpPr>
        <p:spPr>
          <a:xfrm>
            <a:off x="7923214" y="777712"/>
            <a:ext cx="3530353" cy="2057400"/>
          </a:xfrm>
        </p:spPr>
        <p:txBody>
          <a:bodyPr/>
          <a:lstStyle/>
          <a:p>
            <a:r>
              <a:rPr lang="en-US" dirty="0">
                <a:solidFill>
                  <a:schemeClr val="bg1"/>
                </a:solidFill>
              </a:rPr>
              <a:t>Correlation Bar</a:t>
            </a:r>
            <a:endParaRPr lang="en-IN" dirty="0">
              <a:solidFill>
                <a:schemeClr val="bg1"/>
              </a:solidFill>
            </a:endParaRPr>
          </a:p>
        </p:txBody>
      </p:sp>
      <p:sp>
        <p:nvSpPr>
          <p:cNvPr id="4" name="Text Placeholder 3">
            <a:extLst>
              <a:ext uri="{FF2B5EF4-FFF2-40B4-BE49-F238E27FC236}">
                <a16:creationId xmlns:a16="http://schemas.microsoft.com/office/drawing/2014/main" xmlns="" id="{39AAAD16-1CB0-3BD1-2153-E9D15A632FB5}"/>
              </a:ext>
            </a:extLst>
          </p:cNvPr>
          <p:cNvSpPr txBox="1">
            <a:spLocks/>
          </p:cNvSpPr>
          <p:nvPr/>
        </p:nvSpPr>
        <p:spPr>
          <a:xfrm>
            <a:off x="7791239" y="2650710"/>
            <a:ext cx="3897998" cy="292995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a Bar Plot we checked the correlation between the label column and feature columns to determine the one’s that are positively and negatively correlated</a:t>
            </a:r>
            <a:endParaRPr lang="en-IN" dirty="0">
              <a:solidFill>
                <a:schemeClr val="bg1"/>
              </a:solidFill>
            </a:endParaRPr>
          </a:p>
        </p:txBody>
      </p:sp>
      <p:pic>
        <p:nvPicPr>
          <p:cNvPr id="5" name="Picture 4" descr="download (3).png"/>
          <p:cNvPicPr>
            <a:picLocks noChangeAspect="1"/>
          </p:cNvPicPr>
          <p:nvPr/>
        </p:nvPicPr>
        <p:blipFill>
          <a:blip r:embed="rId2" cstate="print"/>
          <a:stretch>
            <a:fillRect/>
          </a:stretch>
        </p:blipFill>
        <p:spPr>
          <a:xfrm>
            <a:off x="344779" y="1192371"/>
            <a:ext cx="6335940" cy="4247376"/>
          </a:xfrm>
          <a:prstGeom prst="rect">
            <a:avLst/>
          </a:prstGeom>
        </p:spPr>
      </p:pic>
    </p:spTree>
    <p:extLst>
      <p:ext uri="{BB962C8B-B14F-4D97-AF65-F5344CB8AC3E}">
        <p14:creationId xmlns:p14="http://schemas.microsoft.com/office/powerpoint/2010/main" xmlns="" val="175826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B8AEBF-0FDA-6A01-FFB1-59CF34644A47}"/>
              </a:ext>
            </a:extLst>
          </p:cNvPr>
          <p:cNvSpPr>
            <a:spLocks noGrp="1"/>
          </p:cNvSpPr>
          <p:nvPr>
            <p:ph type="title"/>
          </p:nvPr>
        </p:nvSpPr>
        <p:spPr>
          <a:xfrm>
            <a:off x="1522875" y="477625"/>
            <a:ext cx="9129414" cy="1066800"/>
          </a:xfrm>
        </p:spPr>
        <p:txBody>
          <a:bodyPr/>
          <a:lstStyle/>
          <a:p>
            <a:pPr algn="ctr"/>
            <a:r>
              <a:rPr lang="en-US" dirty="0">
                <a:solidFill>
                  <a:schemeClr val="bg1"/>
                </a:solidFill>
              </a:rPr>
              <a:t>Introduction</a:t>
            </a:r>
            <a:endParaRPr lang="en-IN" dirty="0">
              <a:solidFill>
                <a:schemeClr val="bg1"/>
              </a:solidFill>
            </a:endParaRPr>
          </a:p>
        </p:txBody>
      </p:sp>
      <p:sp>
        <p:nvSpPr>
          <p:cNvPr id="8" name="TextBox 7">
            <a:extLst>
              <a:ext uri="{FF2B5EF4-FFF2-40B4-BE49-F238E27FC236}">
                <a16:creationId xmlns:a16="http://schemas.microsoft.com/office/drawing/2014/main" xmlns="" id="{8CDED962-496E-4B3C-7904-6E6C3B8B99FB}"/>
              </a:ext>
            </a:extLst>
          </p:cNvPr>
          <p:cNvSpPr txBox="1"/>
          <p:nvPr/>
        </p:nvSpPr>
        <p:spPr>
          <a:xfrm>
            <a:off x="546233" y="1893218"/>
            <a:ext cx="11099533" cy="3416320"/>
          </a:xfrm>
          <a:prstGeom prst="rect">
            <a:avLst/>
          </a:prstGeom>
          <a:noFill/>
        </p:spPr>
        <p:txBody>
          <a:bodyPr wrap="square" rtlCol="0">
            <a:spAutoFit/>
          </a:bodyPr>
          <a:lstStyle/>
          <a:p>
            <a:pPr algn="l"/>
            <a:r>
              <a:rPr lang="en-US" b="1" i="0" dirty="0">
                <a:solidFill>
                  <a:schemeClr val="bg1"/>
                </a:solidFill>
                <a:effectLst/>
                <a:latin typeface="+mj-lt"/>
              </a:rPr>
              <a:t>Problem Statement:</a:t>
            </a:r>
          </a:p>
          <a:p>
            <a:pPr algn="l"/>
            <a:endParaRPr lang="en-US" b="1" i="0" dirty="0">
              <a:solidFill>
                <a:schemeClr val="bg1"/>
              </a:solidFill>
              <a:effectLst/>
              <a:latin typeface="+mj-lt"/>
            </a:endParaRPr>
          </a:p>
          <a:p>
            <a:pPr algn="just"/>
            <a:r>
              <a:rPr lang="en-US" b="0" i="0" dirty="0">
                <a:solidFill>
                  <a:schemeClr val="bg1"/>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xmlns="" val="890752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123E9-A6D3-E270-AB89-5B1A435D835A}"/>
              </a:ext>
            </a:extLst>
          </p:cNvPr>
          <p:cNvSpPr>
            <a:spLocks noGrp="1"/>
          </p:cNvSpPr>
          <p:nvPr>
            <p:ph type="title"/>
          </p:nvPr>
        </p:nvSpPr>
        <p:spPr>
          <a:xfrm>
            <a:off x="7923214" y="800287"/>
            <a:ext cx="3364569" cy="2212942"/>
          </a:xfrm>
        </p:spPr>
        <p:txBody>
          <a:bodyPr/>
          <a:lstStyle/>
          <a:p>
            <a:r>
              <a:rPr lang="en-US" dirty="0">
                <a:solidFill>
                  <a:schemeClr val="bg1"/>
                </a:solidFill>
              </a:rPr>
              <a:t>Importance Bar</a:t>
            </a:r>
            <a:endParaRPr lang="en-IN" dirty="0">
              <a:solidFill>
                <a:schemeClr val="bg1"/>
              </a:solidFill>
            </a:endParaRPr>
          </a:p>
        </p:txBody>
      </p:sp>
      <p:sp>
        <p:nvSpPr>
          <p:cNvPr id="4" name="Text Placeholder 3">
            <a:extLst>
              <a:ext uri="{FF2B5EF4-FFF2-40B4-BE49-F238E27FC236}">
                <a16:creationId xmlns:a16="http://schemas.microsoft.com/office/drawing/2014/main" xmlns="" id="{5BEF815C-4BF9-B367-ED03-B8F47B371CE6}"/>
              </a:ext>
            </a:extLst>
          </p:cNvPr>
          <p:cNvSpPr txBox="1">
            <a:spLocks/>
          </p:cNvSpPr>
          <p:nvPr/>
        </p:nvSpPr>
        <p:spPr>
          <a:xfrm>
            <a:off x="8043398" y="2829819"/>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Random Forest Classifier we were able to get the importance data and dropped the least contributing feature columns.</a:t>
            </a:r>
            <a:endParaRPr lang="en-IN" dirty="0">
              <a:solidFill>
                <a:schemeClr val="bg1"/>
              </a:solidFill>
            </a:endParaRPr>
          </a:p>
        </p:txBody>
      </p:sp>
      <p:pic>
        <p:nvPicPr>
          <p:cNvPr id="6" name="Picture 5">
            <a:extLst>
              <a:ext uri="{FF2B5EF4-FFF2-40B4-BE49-F238E27FC236}">
                <a16:creationId xmlns:a16="http://schemas.microsoft.com/office/drawing/2014/main" xmlns="" id="{D9136657-3A61-B0C3-AEB0-E83718DB063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849" y="518473"/>
            <a:ext cx="7840973" cy="5778631"/>
          </a:xfrm>
          <a:prstGeom prst="rect">
            <a:avLst/>
          </a:prstGeom>
        </p:spPr>
      </p:pic>
    </p:spTree>
    <p:extLst>
      <p:ext uri="{BB962C8B-B14F-4D97-AF65-F5344CB8AC3E}">
        <p14:creationId xmlns:p14="http://schemas.microsoft.com/office/powerpoint/2010/main" xmlns="" val="35781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83F65-5582-9FDB-28EF-91C6BCCE4E53}"/>
              </a:ext>
            </a:extLst>
          </p:cNvPr>
          <p:cNvSpPr>
            <a:spLocks noGrp="1"/>
          </p:cNvSpPr>
          <p:nvPr>
            <p:ph type="title"/>
          </p:nvPr>
        </p:nvSpPr>
        <p:spPr>
          <a:xfrm>
            <a:off x="7923214" y="1371600"/>
            <a:ext cx="3813174" cy="2057400"/>
          </a:xfrm>
        </p:spPr>
        <p:txBody>
          <a:bodyPr/>
          <a:lstStyle/>
          <a:p>
            <a:r>
              <a:rPr lang="en-US" dirty="0">
                <a:solidFill>
                  <a:schemeClr val="bg1"/>
                </a:solidFill>
              </a:rPr>
              <a:t>Classification Function</a:t>
            </a:r>
            <a:endParaRPr lang="en-IN" dirty="0">
              <a:solidFill>
                <a:schemeClr val="bg1"/>
              </a:solidFill>
            </a:endParaRPr>
          </a:p>
        </p:txBody>
      </p:sp>
      <p:sp>
        <p:nvSpPr>
          <p:cNvPr id="3" name="Text Placeholder 3">
            <a:extLst>
              <a:ext uri="{FF2B5EF4-FFF2-40B4-BE49-F238E27FC236}">
                <a16:creationId xmlns:a16="http://schemas.microsoft.com/office/drawing/2014/main" xmlns="" id="{75EB262C-D7EA-AD54-13A9-D7218DE99AB0}"/>
              </a:ext>
            </a:extLst>
          </p:cNvPr>
          <p:cNvSpPr txBox="1">
            <a:spLocks/>
          </p:cNvSpPr>
          <p:nvPr/>
        </p:nvSpPr>
        <p:spPr>
          <a:xfrm>
            <a:off x="7824249" y="3285172"/>
            <a:ext cx="3912139" cy="2705493"/>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solidFill>
                <a:schemeClr val="bg1"/>
              </a:solidFill>
            </a:endParaRPr>
          </a:p>
        </p:txBody>
      </p:sp>
      <p:pic>
        <p:nvPicPr>
          <p:cNvPr id="6" name="Picture 5">
            <a:extLst>
              <a:ext uri="{FF2B5EF4-FFF2-40B4-BE49-F238E27FC236}">
                <a16:creationId xmlns:a16="http://schemas.microsoft.com/office/drawing/2014/main" xmlns="" id="{CC82F790-7784-56FC-FC47-F4B9BF5F014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381" y="704653"/>
            <a:ext cx="6891321" cy="5448693"/>
          </a:xfrm>
          <a:prstGeom prst="rect">
            <a:avLst/>
          </a:prstGeom>
        </p:spPr>
      </p:pic>
    </p:spTree>
    <p:extLst>
      <p:ext uri="{BB962C8B-B14F-4D97-AF65-F5344CB8AC3E}">
        <p14:creationId xmlns:p14="http://schemas.microsoft.com/office/powerpoint/2010/main" xmlns="" val="284380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10BAB-97D2-9054-FD2F-95BC8B01B479}"/>
              </a:ext>
            </a:extLst>
          </p:cNvPr>
          <p:cNvSpPr>
            <a:spLocks noGrp="1"/>
          </p:cNvSpPr>
          <p:nvPr>
            <p:ph type="title"/>
          </p:nvPr>
        </p:nvSpPr>
        <p:spPr>
          <a:xfrm>
            <a:off x="8202050" y="69234"/>
            <a:ext cx="3413761" cy="2057400"/>
          </a:xfrm>
        </p:spPr>
        <p:txBody>
          <a:bodyPr>
            <a:normAutofit/>
          </a:bodyPr>
          <a:lstStyle/>
          <a:p>
            <a:r>
              <a:rPr lang="en-US" sz="2800" dirty="0">
                <a:solidFill>
                  <a:schemeClr val="bg1"/>
                </a:solidFill>
              </a:rPr>
              <a:t>Classification Machine Learning Models Used</a:t>
            </a:r>
            <a:endParaRPr lang="en-IN" sz="2800" dirty="0">
              <a:solidFill>
                <a:schemeClr val="bg1"/>
              </a:solidFill>
            </a:endParaRPr>
          </a:p>
        </p:txBody>
      </p:sp>
      <p:sp>
        <p:nvSpPr>
          <p:cNvPr id="3" name="Text Placeholder 3">
            <a:extLst>
              <a:ext uri="{FF2B5EF4-FFF2-40B4-BE49-F238E27FC236}">
                <a16:creationId xmlns:a16="http://schemas.microsoft.com/office/drawing/2014/main" xmlns="" id="{E6F27BFF-2F5C-9544-BE44-D7B8B602F9E4}"/>
              </a:ext>
            </a:extLst>
          </p:cNvPr>
          <p:cNvSpPr txBox="1">
            <a:spLocks/>
          </p:cNvSpPr>
          <p:nvPr/>
        </p:nvSpPr>
        <p:spPr>
          <a:xfrm>
            <a:off x="8113737" y="1986699"/>
            <a:ext cx="3502074" cy="188771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made use of 11 Classification Machine Learning Models to check through the best accuracy along with cross validation score.</a:t>
            </a:r>
            <a:endParaRPr lang="en-IN" dirty="0">
              <a:solidFill>
                <a:schemeClr val="bg1"/>
              </a:solidFill>
            </a:endParaRPr>
          </a:p>
        </p:txBody>
      </p:sp>
      <p:pic>
        <p:nvPicPr>
          <p:cNvPr id="6" name="Picture 5">
            <a:extLst>
              <a:ext uri="{FF2B5EF4-FFF2-40B4-BE49-F238E27FC236}">
                <a16:creationId xmlns:a16="http://schemas.microsoft.com/office/drawing/2014/main" xmlns="" id="{A21B95C1-4312-9677-8E89-ADBE955AFD8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8725" y="664589"/>
            <a:ext cx="3604572" cy="5494496"/>
          </a:xfrm>
          <a:prstGeom prst="rect">
            <a:avLst/>
          </a:prstGeom>
        </p:spPr>
      </p:pic>
      <p:pic>
        <p:nvPicPr>
          <p:cNvPr id="8" name="Picture 7">
            <a:extLst>
              <a:ext uri="{FF2B5EF4-FFF2-40B4-BE49-F238E27FC236}">
                <a16:creationId xmlns:a16="http://schemas.microsoft.com/office/drawing/2014/main" xmlns="" id="{DCB55AB4-7845-5C37-0B2B-90902FD15E0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142182" y="664589"/>
            <a:ext cx="3809826" cy="5494496"/>
          </a:xfrm>
          <a:prstGeom prst="rect">
            <a:avLst/>
          </a:prstGeom>
        </p:spPr>
      </p:pic>
      <p:pic>
        <p:nvPicPr>
          <p:cNvPr id="10" name="Picture 9">
            <a:extLst>
              <a:ext uri="{FF2B5EF4-FFF2-40B4-BE49-F238E27FC236}">
                <a16:creationId xmlns:a16="http://schemas.microsoft.com/office/drawing/2014/main" xmlns="" id="{2D7A5F03-24C3-A6C3-7E65-091CEC57C1D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10307" y="3977133"/>
            <a:ext cx="3505504" cy="2636748"/>
          </a:xfrm>
          <a:prstGeom prst="rect">
            <a:avLst/>
          </a:prstGeom>
        </p:spPr>
      </p:pic>
    </p:spTree>
    <p:extLst>
      <p:ext uri="{BB962C8B-B14F-4D97-AF65-F5344CB8AC3E}">
        <p14:creationId xmlns:p14="http://schemas.microsoft.com/office/powerpoint/2010/main" xmlns="" val="143723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CC0027C-E96C-34AF-881E-986C8321CF9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1647" y="563212"/>
            <a:ext cx="3642676" cy="5448772"/>
          </a:xfrm>
          <a:prstGeom prst="rect">
            <a:avLst/>
          </a:prstGeom>
        </p:spPr>
      </p:pic>
      <p:pic>
        <p:nvPicPr>
          <p:cNvPr id="7" name="Picture 6">
            <a:extLst>
              <a:ext uri="{FF2B5EF4-FFF2-40B4-BE49-F238E27FC236}">
                <a16:creationId xmlns:a16="http://schemas.microsoft.com/office/drawing/2014/main" xmlns="" id="{05F21109-E031-7F03-4E57-E545E39C69A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320386" y="563211"/>
            <a:ext cx="3551228" cy="5448771"/>
          </a:xfrm>
          <a:prstGeom prst="rect">
            <a:avLst/>
          </a:prstGeom>
        </p:spPr>
      </p:pic>
      <p:pic>
        <p:nvPicPr>
          <p:cNvPr id="9" name="Picture 8">
            <a:extLst>
              <a:ext uri="{FF2B5EF4-FFF2-40B4-BE49-F238E27FC236}">
                <a16:creationId xmlns:a16="http://schemas.microsoft.com/office/drawing/2014/main" xmlns="" id="{91AF95FE-D994-46A1-58EC-4903479DFFE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007677" y="570832"/>
            <a:ext cx="3475021" cy="5441152"/>
          </a:xfrm>
          <a:prstGeom prst="rect">
            <a:avLst/>
          </a:prstGeom>
        </p:spPr>
      </p:pic>
    </p:spTree>
    <p:extLst>
      <p:ext uri="{BB962C8B-B14F-4D97-AF65-F5344CB8AC3E}">
        <p14:creationId xmlns:p14="http://schemas.microsoft.com/office/powerpoint/2010/main" xmlns="" val="93630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90942-9E53-6A20-0AD1-B2DE2F89897F}"/>
              </a:ext>
            </a:extLst>
          </p:cNvPr>
          <p:cNvSpPr>
            <a:spLocks noGrp="1"/>
          </p:cNvSpPr>
          <p:nvPr>
            <p:ph type="title"/>
          </p:nvPr>
        </p:nvSpPr>
        <p:spPr>
          <a:xfrm>
            <a:off x="8168310" y="904973"/>
            <a:ext cx="3549207" cy="2335491"/>
          </a:xfrm>
        </p:spPr>
        <p:txBody>
          <a:bodyPr/>
          <a:lstStyle/>
          <a:p>
            <a:r>
              <a:rPr lang="en-US" dirty="0">
                <a:solidFill>
                  <a:schemeClr val="bg1"/>
                </a:solidFill>
              </a:rPr>
              <a:t>Report on Best Model</a:t>
            </a:r>
            <a:endParaRPr lang="en-IN" dirty="0">
              <a:solidFill>
                <a:schemeClr val="bg1"/>
              </a:solidFill>
            </a:endParaRPr>
          </a:p>
        </p:txBody>
      </p:sp>
      <p:sp>
        <p:nvSpPr>
          <p:cNvPr id="3" name="Text Placeholder 3">
            <a:extLst>
              <a:ext uri="{FF2B5EF4-FFF2-40B4-BE49-F238E27FC236}">
                <a16:creationId xmlns:a16="http://schemas.microsoft.com/office/drawing/2014/main" xmlns="" id="{09F6DDD1-52AE-E52F-4E1E-E02C64D8DF5D}"/>
              </a:ext>
            </a:extLst>
          </p:cNvPr>
          <p:cNvSpPr txBox="1">
            <a:spLocks/>
          </p:cNvSpPr>
          <p:nvPr/>
        </p:nvSpPr>
        <p:spPr>
          <a:xfrm>
            <a:off x="7923213" y="3240465"/>
            <a:ext cx="3341817" cy="209353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chose Extra Trees Classifier as my best model and then proceed to perform hyper parameter tuning on the same</a:t>
            </a:r>
            <a:endParaRPr lang="en-IN" dirty="0">
              <a:solidFill>
                <a:schemeClr val="bg1"/>
              </a:solidFill>
            </a:endParaRPr>
          </a:p>
        </p:txBody>
      </p:sp>
      <p:pic>
        <p:nvPicPr>
          <p:cNvPr id="6" name="Picture 5">
            <a:extLst>
              <a:ext uri="{FF2B5EF4-FFF2-40B4-BE49-F238E27FC236}">
                <a16:creationId xmlns:a16="http://schemas.microsoft.com/office/drawing/2014/main" xmlns="" id="{A15A0D49-7064-B115-DF9E-41614181729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48720" y="1170206"/>
            <a:ext cx="5640135" cy="4176101"/>
          </a:xfrm>
          <a:prstGeom prst="rect">
            <a:avLst/>
          </a:prstGeom>
        </p:spPr>
      </p:pic>
    </p:spTree>
    <p:extLst>
      <p:ext uri="{BB962C8B-B14F-4D97-AF65-F5344CB8AC3E}">
        <p14:creationId xmlns:p14="http://schemas.microsoft.com/office/powerpoint/2010/main" xmlns="" val="113277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1B9F8-311F-E566-E982-59C228D41FDE}"/>
              </a:ext>
            </a:extLst>
          </p:cNvPr>
          <p:cNvSpPr>
            <a:spLocks noGrp="1"/>
          </p:cNvSpPr>
          <p:nvPr>
            <p:ph type="title"/>
          </p:nvPr>
        </p:nvSpPr>
        <p:spPr>
          <a:xfrm>
            <a:off x="1296633" y="279407"/>
            <a:ext cx="9143538" cy="719071"/>
          </a:xfrm>
        </p:spPr>
        <p:txBody>
          <a:bodyPr>
            <a:normAutofit fontScale="90000"/>
          </a:bodyPr>
          <a:lstStyle/>
          <a:p>
            <a:pPr algn="ctr"/>
            <a:r>
              <a:rPr lang="en-US" dirty="0">
                <a:solidFill>
                  <a:schemeClr val="bg1"/>
                </a:solidFill>
              </a:rPr>
              <a:t>Hyper parameter tuning</a:t>
            </a:r>
            <a:endParaRPr lang="en-IN" dirty="0">
              <a:solidFill>
                <a:schemeClr val="bg1"/>
              </a:solidFill>
            </a:endParaRPr>
          </a:p>
        </p:txBody>
      </p:sp>
      <p:pic>
        <p:nvPicPr>
          <p:cNvPr id="7" name="Picture 6">
            <a:extLst>
              <a:ext uri="{FF2B5EF4-FFF2-40B4-BE49-F238E27FC236}">
                <a16:creationId xmlns:a16="http://schemas.microsoft.com/office/drawing/2014/main" xmlns="" id="{43A97377-31E7-350C-ACD8-E23E0B6A48D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1536" y="998479"/>
            <a:ext cx="6810419" cy="3083328"/>
          </a:xfrm>
          <a:prstGeom prst="rect">
            <a:avLst/>
          </a:prstGeom>
        </p:spPr>
      </p:pic>
      <p:pic>
        <p:nvPicPr>
          <p:cNvPr id="9" name="Picture 8">
            <a:extLst>
              <a:ext uri="{FF2B5EF4-FFF2-40B4-BE49-F238E27FC236}">
                <a16:creationId xmlns:a16="http://schemas.microsoft.com/office/drawing/2014/main" xmlns="" id="{DBD9C6E4-6127-7453-EAF2-F1E23318C2E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1536" y="4168094"/>
            <a:ext cx="8007623" cy="2646223"/>
          </a:xfrm>
          <a:prstGeom prst="rect">
            <a:avLst/>
          </a:prstGeom>
        </p:spPr>
      </p:pic>
    </p:spTree>
    <p:extLst>
      <p:ext uri="{BB962C8B-B14F-4D97-AF65-F5344CB8AC3E}">
        <p14:creationId xmlns:p14="http://schemas.microsoft.com/office/powerpoint/2010/main" xmlns="" val="23933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6BA8EE3-CC99-8C79-1119-37C918411DB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8730" y="1036112"/>
            <a:ext cx="4290432" cy="4785775"/>
          </a:xfrm>
          <a:prstGeom prst="rect">
            <a:avLst/>
          </a:prstGeom>
        </p:spPr>
      </p:pic>
      <p:pic>
        <p:nvPicPr>
          <p:cNvPr id="7" name="Picture 6">
            <a:extLst>
              <a:ext uri="{FF2B5EF4-FFF2-40B4-BE49-F238E27FC236}">
                <a16:creationId xmlns:a16="http://schemas.microsoft.com/office/drawing/2014/main" xmlns="" id="{09DB236A-9A19-57C9-8428-2B2385543E5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23888" y="1024327"/>
            <a:ext cx="4637827" cy="4796929"/>
          </a:xfrm>
          <a:prstGeom prst="rect">
            <a:avLst/>
          </a:prstGeom>
        </p:spPr>
      </p:pic>
      <p:sp>
        <p:nvSpPr>
          <p:cNvPr id="8" name="Title 1">
            <a:extLst>
              <a:ext uri="{FF2B5EF4-FFF2-40B4-BE49-F238E27FC236}">
                <a16:creationId xmlns:a16="http://schemas.microsoft.com/office/drawing/2014/main" xmlns="" id="{FFA6EB23-CE0D-C51D-C9CE-02CFE2410D22}"/>
              </a:ext>
            </a:extLst>
          </p:cNvPr>
          <p:cNvSpPr>
            <a:spLocks noGrp="1"/>
          </p:cNvSpPr>
          <p:nvPr>
            <p:ph type="title"/>
          </p:nvPr>
        </p:nvSpPr>
        <p:spPr>
          <a:xfrm>
            <a:off x="1296633" y="279407"/>
            <a:ext cx="9143538" cy="719071"/>
          </a:xfrm>
        </p:spPr>
        <p:txBody>
          <a:bodyPr>
            <a:normAutofit fontScale="90000"/>
          </a:bodyPr>
          <a:lstStyle/>
          <a:p>
            <a:pPr algn="ctr"/>
            <a:r>
              <a:rPr lang="en-US" dirty="0">
                <a:solidFill>
                  <a:schemeClr val="bg1"/>
                </a:solidFill>
              </a:rPr>
              <a:t>Hyper parameter tuning result</a:t>
            </a:r>
            <a:endParaRPr lang="en-IN" dirty="0">
              <a:solidFill>
                <a:schemeClr val="bg1"/>
              </a:solidFill>
            </a:endParaRPr>
          </a:p>
        </p:txBody>
      </p:sp>
    </p:spTree>
    <p:extLst>
      <p:ext uri="{BB962C8B-B14F-4D97-AF65-F5344CB8AC3E}">
        <p14:creationId xmlns:p14="http://schemas.microsoft.com/office/powerpoint/2010/main" xmlns="" val="2543737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018FA-C1DA-1040-3424-4F9A7773EA4A}"/>
              </a:ext>
            </a:extLst>
          </p:cNvPr>
          <p:cNvSpPr>
            <a:spLocks noGrp="1"/>
          </p:cNvSpPr>
          <p:nvPr>
            <p:ph type="title"/>
          </p:nvPr>
        </p:nvSpPr>
        <p:spPr>
          <a:xfrm>
            <a:off x="1286990" y="468198"/>
            <a:ext cx="9143538" cy="1066800"/>
          </a:xfrm>
        </p:spPr>
        <p:txBody>
          <a:bodyPr/>
          <a:lstStyle/>
          <a:p>
            <a:pPr algn="ctr"/>
            <a:r>
              <a:rPr lang="en-US" dirty="0">
                <a:solidFill>
                  <a:schemeClr val="bg1"/>
                </a:solidFill>
              </a:rPr>
              <a:t>Conclusion</a:t>
            </a:r>
            <a:endParaRPr lang="en-IN" dirty="0">
              <a:solidFill>
                <a:schemeClr val="bg1"/>
              </a:solidFill>
            </a:endParaRPr>
          </a:p>
        </p:txBody>
      </p:sp>
      <p:sp>
        <p:nvSpPr>
          <p:cNvPr id="3" name="TextBox 2">
            <a:extLst>
              <a:ext uri="{FF2B5EF4-FFF2-40B4-BE49-F238E27FC236}">
                <a16:creationId xmlns:a16="http://schemas.microsoft.com/office/drawing/2014/main" xmlns="" id="{C809652E-E18A-E1C1-61C5-068BE7122F62}"/>
              </a:ext>
            </a:extLst>
          </p:cNvPr>
          <p:cNvSpPr txBox="1"/>
          <p:nvPr/>
        </p:nvSpPr>
        <p:spPr>
          <a:xfrm>
            <a:off x="923827" y="1676400"/>
            <a:ext cx="9869864" cy="2585323"/>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dirty="0">
                <a:solidFill>
                  <a:schemeClr val="bg1"/>
                </a:solidFill>
              </a:rPr>
              <a:t>Key Findings and Conclusions of the Study: From the final model MFI can find if a person will return money or not and should a MFI provide a load to that person or not judging from the various features taken into consideration.</a:t>
            </a:r>
          </a:p>
          <a:p>
            <a:pPr marL="285750" indent="-285750" algn="just">
              <a:buFont typeface="Wingdings" panose="05000000000000000000" pitchFamily="2" charset="2"/>
              <a:buChar char="§"/>
            </a:pPr>
            <a:endParaRPr lang="en-US" dirty="0">
              <a:solidFill>
                <a:schemeClr val="bg1"/>
              </a:solidFill>
            </a:endParaRPr>
          </a:p>
          <a:p>
            <a:pPr marL="285750" indent="-285750" algn="just">
              <a:buFont typeface="Wingdings" panose="05000000000000000000" pitchFamily="2" charset="2"/>
              <a:buChar char="§"/>
            </a:pPr>
            <a:r>
              <a:rPr lang="en-US" dirty="0">
                <a:solidFill>
                  <a:schemeClr val="bg1"/>
                </a:solidFill>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xmlns="" val="549951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AE73D-1C21-EC40-83D1-56DE1C270CCB}"/>
              </a:ext>
            </a:extLst>
          </p:cNvPr>
          <p:cNvSpPr>
            <a:spLocks noGrp="1"/>
          </p:cNvSpPr>
          <p:nvPr>
            <p:ph type="title"/>
          </p:nvPr>
        </p:nvSpPr>
        <p:spPr>
          <a:xfrm>
            <a:off x="1522876" y="609600"/>
            <a:ext cx="9143538" cy="1066800"/>
          </a:xfrm>
        </p:spPr>
        <p:txBody>
          <a:bodyPr>
            <a:normAutofit/>
          </a:bodyPr>
          <a:lstStyle/>
          <a:p>
            <a:pPr algn="ctr"/>
            <a:endParaRPr lang="en-IN" dirty="0">
              <a:solidFill>
                <a:schemeClr val="bg1"/>
              </a:solidFill>
            </a:endParaRPr>
          </a:p>
        </p:txBody>
      </p:sp>
    </p:spTree>
    <p:extLst>
      <p:ext uri="{BB962C8B-B14F-4D97-AF65-F5344CB8AC3E}">
        <p14:creationId xmlns:p14="http://schemas.microsoft.com/office/powerpoint/2010/main" xmlns="" val="2436838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2857C6E-B8F6-1D62-B526-F9D19B761D33}"/>
              </a:ext>
            </a:extLst>
          </p:cNvPr>
          <p:cNvSpPr txBox="1"/>
          <p:nvPr/>
        </p:nvSpPr>
        <p:spPr>
          <a:xfrm>
            <a:off x="3574329" y="2524524"/>
            <a:ext cx="5043341" cy="1107996"/>
          </a:xfrm>
          <a:prstGeom prst="rect">
            <a:avLst/>
          </a:prstGeom>
          <a:noFill/>
        </p:spPr>
        <p:txBody>
          <a:bodyPr wrap="square" rtlCol="0">
            <a:spAutoFit/>
          </a:bodyPr>
          <a:lstStyle/>
          <a:p>
            <a:r>
              <a:rPr lang="en-US" sz="6600" b="1" dirty="0">
                <a:solidFill>
                  <a:schemeClr val="bg1"/>
                </a:solidFill>
              </a:rPr>
              <a:t>THANK YOU</a:t>
            </a:r>
            <a:endParaRPr lang="en-IN" sz="6600" b="1" dirty="0">
              <a:solidFill>
                <a:schemeClr val="bg1"/>
              </a:solidFill>
            </a:endParaRPr>
          </a:p>
        </p:txBody>
      </p:sp>
    </p:spTree>
    <p:extLst>
      <p:ext uri="{BB962C8B-B14F-4D97-AF65-F5344CB8AC3E}">
        <p14:creationId xmlns:p14="http://schemas.microsoft.com/office/powerpoint/2010/main" xmlns="" val="384665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7052D-CF43-E27D-A6FD-D11E633B9FC4}"/>
              </a:ext>
            </a:extLst>
          </p:cNvPr>
          <p:cNvSpPr>
            <a:spLocks noGrp="1"/>
          </p:cNvSpPr>
          <p:nvPr>
            <p:ph type="title"/>
          </p:nvPr>
        </p:nvSpPr>
        <p:spPr>
          <a:xfrm>
            <a:off x="1522876" y="609600"/>
            <a:ext cx="9143538" cy="1066800"/>
          </a:xfrm>
        </p:spPr>
        <p:txBody>
          <a:bodyPr/>
          <a:lstStyle/>
          <a:p>
            <a:pPr algn="ctr"/>
            <a:endParaRPr lang="en-IN" dirty="0">
              <a:solidFill>
                <a:schemeClr val="bg1"/>
              </a:solidFill>
            </a:endParaRPr>
          </a:p>
        </p:txBody>
      </p:sp>
      <p:sp>
        <p:nvSpPr>
          <p:cNvPr id="3" name="Content Placeholder 2">
            <a:extLst>
              <a:ext uri="{FF2B5EF4-FFF2-40B4-BE49-F238E27FC236}">
                <a16:creationId xmlns:a16="http://schemas.microsoft.com/office/drawing/2014/main" xmlns="" id="{C59DF068-A05C-9A48-1E27-E7FFF31D1616}"/>
              </a:ext>
            </a:extLst>
          </p:cNvPr>
          <p:cNvSpPr>
            <a:spLocks noGrp="1"/>
          </p:cNvSpPr>
          <p:nvPr>
            <p:ph idx="1"/>
          </p:nvPr>
        </p:nvSpPr>
        <p:spPr>
          <a:xfrm>
            <a:off x="258860" y="1469796"/>
            <a:ext cx="11534071" cy="3918408"/>
          </a:xfrm>
        </p:spPr>
        <p:txBody>
          <a:bodyPr>
            <a:noAutofit/>
          </a:bodyPr>
          <a:lstStyle/>
          <a:p>
            <a:pPr marL="0" indent="0" algn="just">
              <a:buNone/>
            </a:pPr>
            <a:r>
              <a:rPr lang="en-US" sz="1800" b="0" i="0" dirty="0">
                <a:solidFill>
                  <a:schemeClr val="bg1"/>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800" dirty="0">
              <a:solidFill>
                <a:schemeClr val="bg1"/>
              </a:solidFill>
              <a:latin typeface="+mj-lt"/>
            </a:endParaRPr>
          </a:p>
        </p:txBody>
      </p:sp>
    </p:spTree>
    <p:extLst>
      <p:ext uri="{BB962C8B-B14F-4D97-AF65-F5344CB8AC3E}">
        <p14:creationId xmlns:p14="http://schemas.microsoft.com/office/powerpoint/2010/main" xmlns="" val="196801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E04BF-C37D-B4C4-629C-BA6F29EB70D6}"/>
              </a:ext>
            </a:extLst>
          </p:cNvPr>
          <p:cNvSpPr>
            <a:spLocks noGrp="1"/>
          </p:cNvSpPr>
          <p:nvPr>
            <p:ph type="title"/>
          </p:nvPr>
        </p:nvSpPr>
        <p:spPr>
          <a:xfrm>
            <a:off x="1522876" y="609600"/>
            <a:ext cx="9143538" cy="1066800"/>
          </a:xfrm>
        </p:spPr>
        <p:txBody>
          <a:bodyPr/>
          <a:lstStyle/>
          <a:p>
            <a:pPr algn="ctr"/>
            <a:r>
              <a:rPr lang="en-IN" dirty="0">
                <a:solidFill>
                  <a:schemeClr val="bg1"/>
                </a:solidFill>
              </a:rPr>
              <a:t>Exercise</a:t>
            </a:r>
          </a:p>
        </p:txBody>
      </p:sp>
      <p:sp>
        <p:nvSpPr>
          <p:cNvPr id="3" name="Content Placeholder 2">
            <a:extLst>
              <a:ext uri="{FF2B5EF4-FFF2-40B4-BE49-F238E27FC236}">
                <a16:creationId xmlns:a16="http://schemas.microsoft.com/office/drawing/2014/main" xmlns="" id="{1AF21469-9B8C-93DE-DDC2-B20937DAF65D}"/>
              </a:ext>
            </a:extLst>
          </p:cNvPr>
          <p:cNvSpPr>
            <a:spLocks noGrp="1"/>
          </p:cNvSpPr>
          <p:nvPr>
            <p:ph idx="1"/>
          </p:nvPr>
        </p:nvSpPr>
        <p:spPr>
          <a:xfrm>
            <a:off x="1228841" y="1676400"/>
            <a:ext cx="9143538" cy="3454142"/>
          </a:xfrm>
        </p:spPr>
        <p:txBody>
          <a:bodyPr>
            <a:normAutofit fontScale="92500" lnSpcReduction="20000"/>
          </a:bodyPr>
          <a:lstStyle/>
          <a:p>
            <a:r>
              <a:rPr lang="en-US" b="0" i="0" dirty="0">
                <a:solidFill>
                  <a:schemeClr val="bg1"/>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chemeClr val="bg1"/>
                </a:solidFill>
                <a:effectLst/>
                <a:latin typeface="+mj-lt"/>
              </a:rPr>
              <a:t>In this case, Label ‘1’ indicates that the loan has been paid i.e. Non- defaulter, while, Label ‘0’ indicates that the loan has not been paid i.e. defaulter.</a:t>
            </a:r>
            <a:endParaRPr lang="en-IN" dirty="0">
              <a:solidFill>
                <a:schemeClr val="bg1"/>
              </a:solidFill>
              <a:latin typeface="+mj-lt"/>
            </a:endParaRPr>
          </a:p>
        </p:txBody>
      </p:sp>
    </p:spTree>
    <p:extLst>
      <p:ext uri="{BB962C8B-B14F-4D97-AF65-F5344CB8AC3E}">
        <p14:creationId xmlns:p14="http://schemas.microsoft.com/office/powerpoint/2010/main" xmlns="" val="21806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CE6E3-02E6-1F8F-FDED-23AED282666C}"/>
              </a:ext>
            </a:extLst>
          </p:cNvPr>
          <p:cNvSpPr>
            <a:spLocks noGrp="1"/>
          </p:cNvSpPr>
          <p:nvPr>
            <p:ph type="title"/>
          </p:nvPr>
        </p:nvSpPr>
        <p:spPr>
          <a:xfrm>
            <a:off x="1522876" y="609600"/>
            <a:ext cx="9143538" cy="1066800"/>
          </a:xfrm>
        </p:spPr>
        <p:txBody>
          <a:bodyPr/>
          <a:lstStyle/>
          <a:p>
            <a:pPr algn="ctr"/>
            <a:r>
              <a:rPr lang="en-US" dirty="0">
                <a:solidFill>
                  <a:schemeClr val="bg1"/>
                </a:solidFill>
              </a:rPr>
              <a:t>Points to remember</a:t>
            </a:r>
            <a:endParaRPr lang="en-IN" dirty="0">
              <a:solidFill>
                <a:schemeClr val="bg1"/>
              </a:solidFill>
            </a:endParaRPr>
          </a:p>
        </p:txBody>
      </p:sp>
      <p:sp>
        <p:nvSpPr>
          <p:cNvPr id="3" name="Content Placeholder 2">
            <a:extLst>
              <a:ext uri="{FF2B5EF4-FFF2-40B4-BE49-F238E27FC236}">
                <a16:creationId xmlns:a16="http://schemas.microsoft.com/office/drawing/2014/main" xmlns="" id="{0E5F7656-05C6-74A3-307E-8B329B329D8E}"/>
              </a:ext>
            </a:extLst>
          </p:cNvPr>
          <p:cNvSpPr>
            <a:spLocks noGrp="1"/>
          </p:cNvSpPr>
          <p:nvPr>
            <p:ph idx="1"/>
          </p:nvPr>
        </p:nvSpPr>
        <p:spPr>
          <a:xfrm>
            <a:off x="1324680" y="1676400"/>
            <a:ext cx="9143538" cy="3697465"/>
          </a:xfrm>
        </p:spPr>
        <p:txBody>
          <a:bodyPr>
            <a:normAutofit fontScale="85000" lnSpcReduction="20000"/>
          </a:bodyPr>
          <a:lstStyle/>
          <a:p>
            <a:r>
              <a:rPr lang="en-US" dirty="0" smtClean="0">
                <a:solidFill>
                  <a:schemeClr val="bg1"/>
                </a:solidFill>
              </a:rPr>
              <a:t>Perform </a:t>
            </a:r>
            <a:r>
              <a:rPr lang="en-US" dirty="0" smtClean="0">
                <a:solidFill>
                  <a:schemeClr val="bg1"/>
                </a:solidFill>
              </a:rPr>
              <a:t>proper data cleaning</a:t>
            </a:r>
          </a:p>
          <a:p>
            <a:r>
              <a:rPr lang="en-US" dirty="0" smtClean="0">
                <a:solidFill>
                  <a:schemeClr val="bg1"/>
                </a:solidFill>
              </a:rPr>
              <a:t> </a:t>
            </a:r>
            <a:r>
              <a:rPr lang="en-US" dirty="0" smtClean="0">
                <a:solidFill>
                  <a:schemeClr val="bg1"/>
                </a:solidFill>
              </a:rPr>
              <a:t>Focus on data visualization and infer details from it. </a:t>
            </a:r>
          </a:p>
          <a:p>
            <a:r>
              <a:rPr lang="en-US" dirty="0" smtClean="0">
                <a:solidFill>
                  <a:schemeClr val="bg1"/>
                </a:solidFill>
              </a:rPr>
              <a:t> </a:t>
            </a:r>
            <a:r>
              <a:rPr lang="en-US" dirty="0" smtClean="0">
                <a:solidFill>
                  <a:schemeClr val="bg1"/>
                </a:solidFill>
              </a:rPr>
              <a:t>Use 4-5 models for training, do proper </a:t>
            </a:r>
            <a:r>
              <a:rPr lang="en-US" dirty="0" err="1" smtClean="0">
                <a:solidFill>
                  <a:schemeClr val="bg1"/>
                </a:solidFill>
              </a:rPr>
              <a:t>hyperparameter</a:t>
            </a:r>
            <a:r>
              <a:rPr lang="en-US" dirty="0" smtClean="0">
                <a:solidFill>
                  <a:schemeClr val="bg1"/>
                </a:solidFill>
              </a:rPr>
              <a:t> tuning and choose the right evaluation metrics to finalize your model. </a:t>
            </a:r>
          </a:p>
          <a:p>
            <a:r>
              <a:rPr lang="en-US" dirty="0" smtClean="0">
                <a:solidFill>
                  <a:schemeClr val="bg1"/>
                </a:solidFill>
              </a:rPr>
              <a:t> </a:t>
            </a:r>
            <a:r>
              <a:rPr lang="en-US" dirty="0" smtClean="0">
                <a:solidFill>
                  <a:schemeClr val="bg1"/>
                </a:solidFill>
              </a:rPr>
              <a:t>Create a detailed report mentioning all the steps in the format of sample documentation file. </a:t>
            </a:r>
          </a:p>
          <a:p>
            <a:r>
              <a:rPr lang="en-US" dirty="0" smtClean="0">
                <a:solidFill>
                  <a:schemeClr val="bg1"/>
                </a:solidFill>
              </a:rPr>
              <a:t> </a:t>
            </a:r>
            <a:r>
              <a:rPr lang="en-US" dirty="0" smtClean="0">
                <a:solidFill>
                  <a:schemeClr val="bg1"/>
                </a:solidFill>
              </a:rPr>
              <a:t>Create a </a:t>
            </a:r>
            <a:r>
              <a:rPr lang="en-US" dirty="0" err="1" smtClean="0">
                <a:solidFill>
                  <a:schemeClr val="bg1"/>
                </a:solidFill>
              </a:rPr>
              <a:t>powerpoint</a:t>
            </a:r>
            <a:r>
              <a:rPr lang="en-US" dirty="0" smtClean="0">
                <a:solidFill>
                  <a:schemeClr val="bg1"/>
                </a:solidFill>
              </a:rPr>
              <a:t> presentation of the project. </a:t>
            </a:r>
          </a:p>
          <a:p>
            <a:r>
              <a:rPr lang="en-US" dirty="0" smtClean="0">
                <a:solidFill>
                  <a:schemeClr val="bg1"/>
                </a:solidFill>
              </a:rPr>
              <a:t> </a:t>
            </a:r>
            <a:r>
              <a:rPr lang="en-US" dirty="0" smtClean="0">
                <a:solidFill>
                  <a:schemeClr val="bg1"/>
                </a:solidFill>
              </a:rPr>
              <a:t>Test your predictions on multiple metrics like ROC-AUC curve, accuracy, Recall and Precision. </a:t>
            </a:r>
            <a:endParaRPr lang="en-IN" dirty="0">
              <a:solidFill>
                <a:schemeClr val="bg1"/>
              </a:solidFill>
            </a:endParaRPr>
          </a:p>
        </p:txBody>
      </p:sp>
    </p:spTree>
    <p:extLst>
      <p:ext uri="{BB962C8B-B14F-4D97-AF65-F5344CB8AC3E}">
        <p14:creationId xmlns:p14="http://schemas.microsoft.com/office/powerpoint/2010/main" xmlns="" val="53897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ADC01-DE9F-6B0C-950B-5F60868A8686}"/>
              </a:ext>
            </a:extLst>
          </p:cNvPr>
          <p:cNvSpPr>
            <a:spLocks noGrp="1"/>
          </p:cNvSpPr>
          <p:nvPr>
            <p:ph type="title"/>
          </p:nvPr>
        </p:nvSpPr>
        <p:spPr>
          <a:xfrm>
            <a:off x="1522876" y="609600"/>
            <a:ext cx="9143538" cy="1066800"/>
          </a:xfrm>
        </p:spPr>
        <p:txBody>
          <a:bodyPr/>
          <a:lstStyle/>
          <a:p>
            <a:pPr algn="ctr"/>
            <a:r>
              <a:rPr lang="en-US" dirty="0">
                <a:solidFill>
                  <a:schemeClr val="bg1"/>
                </a:solidFill>
              </a:rPr>
              <a:t>Project Goals</a:t>
            </a:r>
          </a:p>
        </p:txBody>
      </p:sp>
      <p:sp>
        <p:nvSpPr>
          <p:cNvPr id="3" name="Content Placeholder 2">
            <a:extLst>
              <a:ext uri="{FF2B5EF4-FFF2-40B4-BE49-F238E27FC236}">
                <a16:creationId xmlns:a16="http://schemas.microsoft.com/office/drawing/2014/main" xmlns="" id="{E977DEE8-3577-0E7E-1DC1-8BAE714B5145}"/>
              </a:ext>
            </a:extLst>
          </p:cNvPr>
          <p:cNvSpPr>
            <a:spLocks noGrp="1"/>
          </p:cNvSpPr>
          <p:nvPr>
            <p:ph idx="1"/>
          </p:nvPr>
        </p:nvSpPr>
        <p:spPr>
          <a:xfrm>
            <a:off x="1390900" y="1546782"/>
            <a:ext cx="8914936" cy="4191000"/>
          </a:xfrm>
        </p:spPr>
        <p:txBody>
          <a:bodyPr>
            <a:normAutofit fontScale="92500"/>
          </a:bodyPr>
          <a:lstStyle/>
          <a:p>
            <a:r>
              <a:rPr lang="en-US" dirty="0">
                <a:solidFill>
                  <a:schemeClr val="bg1"/>
                </a:solidFill>
              </a:rPr>
              <a:t> Analytical Problem Framing</a:t>
            </a:r>
          </a:p>
          <a:p>
            <a:pPr lvl="1"/>
            <a:r>
              <a:rPr lang="en-US" dirty="0">
                <a:solidFill>
                  <a:schemeClr val="bg1"/>
                </a:solidFill>
              </a:rPr>
              <a:t>Exploratory Data Analysis (EDA)</a:t>
            </a:r>
          </a:p>
          <a:p>
            <a:pPr lvl="1"/>
            <a:r>
              <a:rPr lang="en-US" dirty="0">
                <a:solidFill>
                  <a:schemeClr val="bg1"/>
                </a:solidFill>
              </a:rPr>
              <a:t>Visualizations</a:t>
            </a:r>
          </a:p>
          <a:p>
            <a:r>
              <a:rPr lang="en-US" dirty="0">
                <a:solidFill>
                  <a:schemeClr val="bg1"/>
                </a:solidFill>
              </a:rPr>
              <a:t> Data Pre-Processing on train and test datasets</a:t>
            </a:r>
          </a:p>
          <a:p>
            <a:r>
              <a:rPr lang="en-US" dirty="0">
                <a:solidFill>
                  <a:schemeClr val="bg1"/>
                </a:solidFill>
              </a:rPr>
              <a:t> Model/s Development and Evaluation</a:t>
            </a:r>
          </a:p>
          <a:p>
            <a:r>
              <a:rPr lang="en-US" dirty="0">
                <a:solidFill>
                  <a:schemeClr val="bg1"/>
                </a:solidFill>
              </a:rPr>
              <a:t> Performing hyper parameter tuning, saving the best model and predicting the label</a:t>
            </a:r>
          </a:p>
          <a:p>
            <a:r>
              <a:rPr lang="en-US" dirty="0">
                <a:solidFill>
                  <a:schemeClr val="bg1"/>
                </a:solidFill>
              </a:rPr>
              <a:t> Conclusion and future work discussion</a:t>
            </a:r>
          </a:p>
        </p:txBody>
      </p:sp>
    </p:spTree>
    <p:extLst>
      <p:ext uri="{BB962C8B-B14F-4D97-AF65-F5344CB8AC3E}">
        <p14:creationId xmlns:p14="http://schemas.microsoft.com/office/powerpoint/2010/main" xmlns="" val="204824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5DC5BB1E-D10E-A090-A3C0-135B0F410408}"/>
              </a:ext>
            </a:extLst>
          </p:cNvPr>
          <p:cNvSpPr>
            <a:spLocks noGrp="1"/>
          </p:cNvSpPr>
          <p:nvPr>
            <p:ph type="title"/>
          </p:nvPr>
        </p:nvSpPr>
        <p:spPr>
          <a:xfrm>
            <a:off x="1522876" y="609600"/>
            <a:ext cx="9143538" cy="1066800"/>
          </a:xfrm>
        </p:spPr>
        <p:txBody>
          <a:bodyPr/>
          <a:lstStyle/>
          <a:p>
            <a:pPr algn="ctr"/>
            <a:r>
              <a:rPr lang="en-US" dirty="0">
                <a:solidFill>
                  <a:schemeClr val="bg1"/>
                </a:solidFill>
              </a:rPr>
              <a:t>Technology</a:t>
            </a:r>
          </a:p>
        </p:txBody>
      </p:sp>
      <p:sp>
        <p:nvSpPr>
          <p:cNvPr id="3" name="Content Placeholder 1">
            <a:extLst>
              <a:ext uri="{FF2B5EF4-FFF2-40B4-BE49-F238E27FC236}">
                <a16:creationId xmlns:a16="http://schemas.microsoft.com/office/drawing/2014/main" xmlns="" id="{919273D8-280E-0D2C-7907-2FF166C7B7F9}"/>
              </a:ext>
            </a:extLst>
          </p:cNvPr>
          <p:cNvSpPr>
            <a:spLocks noGrp="1"/>
          </p:cNvSpPr>
          <p:nvPr>
            <p:ph idx="1"/>
          </p:nvPr>
        </p:nvSpPr>
        <p:spPr>
          <a:xfrm>
            <a:off x="1065212" y="1981200"/>
            <a:ext cx="9601202" cy="4114800"/>
          </a:xfrm>
        </p:spPr>
        <p:txBody>
          <a:bodyPr>
            <a:normAutofit fontScale="85000" lnSpcReduction="20000"/>
          </a:bodyPr>
          <a:lstStyle/>
          <a:p>
            <a:r>
              <a:rPr lang="en-US" dirty="0">
                <a:solidFill>
                  <a:schemeClr val="bg1"/>
                </a:solidFill>
              </a:rPr>
              <a:t>Hardware technology being used.</a:t>
            </a:r>
          </a:p>
          <a:p>
            <a:pPr lvl="1"/>
            <a:r>
              <a:rPr lang="pt-BR" dirty="0">
                <a:solidFill>
                  <a:schemeClr val="bg1"/>
                </a:solidFill>
              </a:rPr>
              <a:t>RAM 	: 8.00 </a:t>
            </a:r>
            <a:r>
              <a:rPr lang="pt-BR" dirty="0" smtClean="0">
                <a:solidFill>
                  <a:schemeClr val="bg1"/>
                </a:solidFill>
              </a:rPr>
              <a:t>GB/512 SSD</a:t>
            </a:r>
            <a:endParaRPr lang="pt-BR" dirty="0">
              <a:solidFill>
                <a:schemeClr val="bg1"/>
              </a:solidFill>
            </a:endParaRPr>
          </a:p>
          <a:p>
            <a:pPr lvl="1"/>
            <a:r>
              <a:rPr lang="pt-BR" dirty="0">
                <a:solidFill>
                  <a:schemeClr val="bg1"/>
                </a:solidFill>
              </a:rPr>
              <a:t>CPU 	: Intel(R) Core(TM) i5-10300H CPU @ 2.50GHz</a:t>
            </a:r>
          </a:p>
          <a:p>
            <a:pPr lvl="1"/>
            <a:r>
              <a:rPr lang="pt-BR" dirty="0">
                <a:solidFill>
                  <a:schemeClr val="bg1"/>
                </a:solidFill>
              </a:rPr>
              <a:t>GPU 	: NVIDIA GeForce GTX 1650 Ti</a:t>
            </a:r>
          </a:p>
          <a:p>
            <a:r>
              <a:rPr lang="en-US" dirty="0">
                <a:solidFill>
                  <a:schemeClr val="bg1"/>
                </a:solidFill>
              </a:rPr>
              <a:t>Software technology being used.</a:t>
            </a:r>
          </a:p>
          <a:p>
            <a:pPr lvl="1"/>
            <a:r>
              <a:rPr lang="en-US" dirty="0">
                <a:solidFill>
                  <a:schemeClr val="bg1"/>
                </a:solidFill>
              </a:rPr>
              <a:t>Programming language            : Python</a:t>
            </a:r>
          </a:p>
          <a:p>
            <a:pPr lvl="1"/>
            <a:r>
              <a:rPr lang="en-US" dirty="0">
                <a:solidFill>
                  <a:schemeClr val="bg1"/>
                </a:solidFill>
              </a:rPr>
              <a:t>Distribution                                   : Anaconda Navigator</a:t>
            </a:r>
          </a:p>
          <a:p>
            <a:pPr lvl="1"/>
            <a:r>
              <a:rPr lang="en-US" dirty="0">
                <a:solidFill>
                  <a:schemeClr val="bg1"/>
                </a:solidFill>
              </a:rPr>
              <a:t>Browser based language shell  : Jupyter Notebook</a:t>
            </a:r>
          </a:p>
          <a:p>
            <a:r>
              <a:rPr lang="en-US" dirty="0">
                <a:solidFill>
                  <a:schemeClr val="bg1"/>
                </a:solidFill>
              </a:rPr>
              <a:t>Libraries/Packages specifically being used.</a:t>
            </a:r>
          </a:p>
          <a:p>
            <a:pPr lvl="1"/>
            <a:r>
              <a:rPr lang="en-US" dirty="0">
                <a:solidFill>
                  <a:schemeClr val="bg1"/>
                </a:solidFill>
              </a:rPr>
              <a:t>Pandas , NumPy, matplotlib, seaborn, scikit-learn, pandas-profiling, missingno</a:t>
            </a:r>
          </a:p>
        </p:txBody>
      </p:sp>
    </p:spTree>
    <p:extLst>
      <p:ext uri="{BB962C8B-B14F-4D97-AF65-F5344CB8AC3E}">
        <p14:creationId xmlns:p14="http://schemas.microsoft.com/office/powerpoint/2010/main" xmlns="" val="156960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F0A1404F-A011-1CDF-9574-74372047C0FF}"/>
              </a:ext>
            </a:extLst>
          </p:cNvPr>
          <p:cNvSpPr>
            <a:spLocks noGrp="1"/>
          </p:cNvSpPr>
          <p:nvPr>
            <p:ph type="title"/>
          </p:nvPr>
        </p:nvSpPr>
        <p:spPr>
          <a:xfrm>
            <a:off x="1524231" y="381000"/>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xmlns="" id="{9DBB9EA3-F15F-2B1E-D597-7665CEDA20D2}"/>
              </a:ext>
            </a:extLst>
          </p:cNvPr>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chemeClr val="bg1"/>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chemeClr val="bg1"/>
                </a:solidFill>
                <a:effectLst/>
                <a:latin typeface="+mj-lt"/>
              </a:rPr>
              <a:t>msisdn</a:t>
            </a:r>
            <a:r>
              <a:rPr lang="en-US" sz="1800" b="0" i="0" dirty="0">
                <a:solidFill>
                  <a:schemeClr val="bg1"/>
                </a:solidFill>
                <a:effectLst/>
                <a:latin typeface="+mj-lt"/>
              </a:rPr>
              <a:t> : Mobile number of user</a:t>
            </a:r>
          </a:p>
          <a:p>
            <a:pPr algn="l">
              <a:buFont typeface="Arial" panose="020B0604020202020204" pitchFamily="34" charset="0"/>
              <a:buChar char="•"/>
            </a:pPr>
            <a:r>
              <a:rPr lang="en-US" sz="1800" b="0" i="0" dirty="0" err="1">
                <a:solidFill>
                  <a:schemeClr val="bg1"/>
                </a:solidFill>
                <a:effectLst/>
                <a:latin typeface="+mj-lt"/>
              </a:rPr>
              <a:t>aon</a:t>
            </a:r>
            <a:r>
              <a:rPr lang="en-US" sz="1800" b="0" i="0" dirty="0">
                <a:solidFill>
                  <a:schemeClr val="bg1"/>
                </a:solidFill>
                <a:effectLst/>
                <a:latin typeface="+mj-lt"/>
              </a:rPr>
              <a:t> : Age on cellular network in days</a:t>
            </a:r>
          </a:p>
          <a:p>
            <a:pPr algn="l">
              <a:buFont typeface="Arial" panose="020B0604020202020204" pitchFamily="34" charset="0"/>
              <a:buChar char="•"/>
            </a:pPr>
            <a:r>
              <a:rPr lang="en-US" sz="1800" b="0" i="0" dirty="0">
                <a:solidFill>
                  <a:schemeClr val="bg1"/>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chemeClr val="bg1"/>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chemeClr val="bg1"/>
                </a:solidFill>
                <a:effectLst/>
                <a:latin typeface="+mj-lt"/>
              </a:rPr>
              <a:t>rental30 : Average main account balance over last 30 days</a:t>
            </a:r>
          </a:p>
          <a:p>
            <a:pPr algn="l">
              <a:buFont typeface="Arial" panose="020B0604020202020204" pitchFamily="34" charset="0"/>
              <a:buChar char="•"/>
            </a:pPr>
            <a:r>
              <a:rPr lang="en-US" sz="1800" b="0" i="0" dirty="0">
                <a:solidFill>
                  <a:schemeClr val="bg1"/>
                </a:solidFill>
                <a:effectLst/>
                <a:latin typeface="+mj-lt"/>
              </a:rPr>
              <a:t>rental90 : Average main account balance over last 90 days</a:t>
            </a:r>
          </a:p>
          <a:p>
            <a:pPr algn="l">
              <a:buFont typeface="Arial" panose="020B0604020202020204" pitchFamily="34" charset="0"/>
              <a:buChar char="•"/>
            </a:pPr>
            <a:r>
              <a:rPr lang="en-US" sz="1800" b="0" i="0" dirty="0" err="1">
                <a:solidFill>
                  <a:schemeClr val="bg1"/>
                </a:solidFill>
                <a:effectLst/>
                <a:latin typeface="+mj-lt"/>
              </a:rPr>
              <a:t>last_rech_date_ma</a:t>
            </a:r>
            <a:r>
              <a:rPr lang="en-US" sz="1800" b="0" i="0" dirty="0">
                <a:solidFill>
                  <a:schemeClr val="bg1"/>
                </a:solidFill>
                <a:effectLst/>
                <a:latin typeface="+mj-lt"/>
              </a:rPr>
              <a:t> : Number of days till last recharge of main account</a:t>
            </a:r>
          </a:p>
          <a:p>
            <a:pPr algn="l">
              <a:buFont typeface="Arial" panose="020B0604020202020204" pitchFamily="34" charset="0"/>
              <a:buChar char="•"/>
            </a:pPr>
            <a:r>
              <a:rPr lang="en-US" sz="1800" b="0" i="0" dirty="0" err="1">
                <a:solidFill>
                  <a:schemeClr val="bg1"/>
                </a:solidFill>
                <a:effectLst/>
                <a:latin typeface="+mj-lt"/>
              </a:rPr>
              <a:t>last_rech_date_da</a:t>
            </a:r>
            <a:r>
              <a:rPr lang="en-US" sz="1800" b="0" i="0" dirty="0">
                <a:solidFill>
                  <a:schemeClr val="bg1"/>
                </a:solidFill>
                <a:effectLst/>
                <a:latin typeface="+mj-lt"/>
              </a:rPr>
              <a:t> : Number of days till last recharge of data account</a:t>
            </a:r>
          </a:p>
          <a:p>
            <a:pPr algn="l">
              <a:buFont typeface="Arial" panose="020B0604020202020204" pitchFamily="34" charset="0"/>
              <a:buChar char="•"/>
            </a:pPr>
            <a:r>
              <a:rPr lang="en-US" sz="1800" b="0" i="0" dirty="0" err="1">
                <a:solidFill>
                  <a:schemeClr val="bg1"/>
                </a:solidFill>
                <a:effectLst/>
                <a:latin typeface="+mj-lt"/>
              </a:rPr>
              <a:t>last_rech_amt_ma</a:t>
            </a:r>
            <a:r>
              <a:rPr lang="en-US" sz="1800" b="0" i="0" dirty="0">
                <a:solidFill>
                  <a:schemeClr val="bg1"/>
                </a:solidFill>
                <a:effectLst/>
                <a:latin typeface="+mj-lt"/>
              </a:rPr>
              <a:t> : Amount of last recharge of main account (in Indonesian Rupiah)</a:t>
            </a:r>
          </a:p>
          <a:p>
            <a:pPr algn="l">
              <a:buFont typeface="Arial" panose="020B0604020202020204" pitchFamily="34" charset="0"/>
              <a:buChar char="•"/>
            </a:pPr>
            <a:r>
              <a:rPr lang="en-US" sz="1800" b="0" i="0" dirty="0">
                <a:solidFill>
                  <a:schemeClr val="bg1"/>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chemeClr val="bg1"/>
                </a:solidFill>
                <a:effectLst/>
                <a:latin typeface="+mj-lt"/>
              </a:rPr>
              <a:t>fr_ma_rech30 : Frequency of main account recharged in last 30 days</a:t>
            </a:r>
          </a:p>
        </p:txBody>
      </p:sp>
    </p:spTree>
    <p:extLst>
      <p:ext uri="{BB962C8B-B14F-4D97-AF65-F5344CB8AC3E}">
        <p14:creationId xmlns:p14="http://schemas.microsoft.com/office/powerpoint/2010/main" xmlns="" val="244281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ED291B9D-DF60-7712-C818-529350E0AA32}"/>
              </a:ext>
            </a:extLst>
          </p:cNvPr>
          <p:cNvSpPr>
            <a:spLocks noGrp="1"/>
          </p:cNvSpPr>
          <p:nvPr>
            <p:ph type="title"/>
          </p:nvPr>
        </p:nvSpPr>
        <p:spPr>
          <a:xfrm>
            <a:off x="1747466" y="102421"/>
            <a:ext cx="9143538" cy="1066800"/>
          </a:xfrm>
        </p:spPr>
        <p:txBody>
          <a:bodyPr/>
          <a:lstStyle/>
          <a:p>
            <a:pPr algn="ctr"/>
            <a:endParaRPr lang="en-US" dirty="0">
              <a:solidFill>
                <a:schemeClr val="bg1"/>
              </a:solidFill>
            </a:endParaRPr>
          </a:p>
        </p:txBody>
      </p:sp>
      <p:sp>
        <p:nvSpPr>
          <p:cNvPr id="3" name="Content Placeholder 1">
            <a:extLst>
              <a:ext uri="{FF2B5EF4-FFF2-40B4-BE49-F238E27FC236}">
                <a16:creationId xmlns:a16="http://schemas.microsoft.com/office/drawing/2014/main" xmlns="" id="{72D16E8D-1458-4BAC-59FA-434BABCD0439}"/>
              </a:ext>
            </a:extLst>
          </p:cNvPr>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chemeClr val="bg1"/>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chemeClr val="bg1"/>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chemeClr val="bg1"/>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chemeClr val="bg1"/>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chemeClr val="bg1"/>
                </a:solidFill>
                <a:effectLst/>
                <a:latin typeface="+mj-lt"/>
              </a:rPr>
              <a:t>fr_ma_rech90 : Frequency of main account recharged in last 90 days</a:t>
            </a:r>
          </a:p>
          <a:p>
            <a:pPr algn="l">
              <a:buFont typeface="Arial" panose="020B0604020202020204" pitchFamily="34" charset="0"/>
              <a:buChar char="•"/>
            </a:pPr>
            <a:r>
              <a:rPr lang="en-US" sz="1800" b="0" i="0" dirty="0">
                <a:solidFill>
                  <a:schemeClr val="bg1"/>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chemeClr val="bg1"/>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chemeClr val="bg1"/>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chemeClr val="bg1"/>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chemeClr val="bg1"/>
                </a:solidFill>
                <a:effectLst/>
                <a:latin typeface="+mj-lt"/>
              </a:rPr>
              <a:t>fr_da_rech30 : Frequency of data account recharged in last 30 days</a:t>
            </a:r>
          </a:p>
          <a:p>
            <a:pPr algn="l">
              <a:buFont typeface="Arial" panose="020B0604020202020204" pitchFamily="34" charset="0"/>
              <a:buChar char="•"/>
            </a:pPr>
            <a:r>
              <a:rPr lang="en-US" sz="1800" b="0" i="0" dirty="0">
                <a:solidFill>
                  <a:schemeClr val="bg1"/>
                </a:solidFill>
                <a:effectLst/>
                <a:latin typeface="+mj-lt"/>
              </a:rPr>
              <a:t>cnt_da_rech90 : Number of times data account got recharged in last 90 days</a:t>
            </a:r>
          </a:p>
        </p:txBody>
      </p:sp>
      <p:sp>
        <p:nvSpPr>
          <p:cNvPr id="4" name="Text Placeholder 7">
            <a:extLst>
              <a:ext uri="{FF2B5EF4-FFF2-40B4-BE49-F238E27FC236}">
                <a16:creationId xmlns:a16="http://schemas.microsoft.com/office/drawing/2014/main" xmlns="" id="{9BC33CC5-C667-22F3-6F95-E7032108664B}"/>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xmlns="" val="2651675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130</TotalTime>
  <Words>1653</Words>
  <Application>Microsoft Office PowerPoint</Application>
  <PresentationFormat>Custom</PresentationFormat>
  <Paragraphs>113</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Verve</vt:lpstr>
      <vt:lpstr>Micro Credit Defaulter Project Presentation</vt:lpstr>
      <vt:lpstr>Introduction</vt:lpstr>
      <vt:lpstr>Slide 3</vt:lpstr>
      <vt:lpstr>Exercise</vt:lpstr>
      <vt:lpstr>Points to remember</vt:lpstr>
      <vt:lpstr>Project Goals</vt:lpstr>
      <vt:lpstr>Technology</vt:lpstr>
      <vt:lpstr>Data Description</vt:lpstr>
      <vt:lpstr>Slide 9</vt:lpstr>
      <vt:lpstr>Slide 10</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Slide 23</vt:lpstr>
      <vt:lpstr>Report on Best Model</vt:lpstr>
      <vt:lpstr>Hyper parameter tuning</vt:lpstr>
      <vt:lpstr>Hyper parameter tuning result</vt:lpstr>
      <vt:lpstr>Conclusion</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Presentation</dc:title>
  <dc:creator>VISHWAS PAI - 110909350</dc:creator>
  <cp:lastModifiedBy>Subham Panda</cp:lastModifiedBy>
  <cp:revision>9</cp:revision>
  <dcterms:created xsi:type="dcterms:W3CDTF">2022-09-10T14:12:10Z</dcterms:created>
  <dcterms:modified xsi:type="dcterms:W3CDTF">2022-10-21T17:29:33Z</dcterms:modified>
</cp:coreProperties>
</file>