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98" r:id="rId5"/>
    <p:sldId id="301" r:id="rId6"/>
    <p:sldId id="303" r:id="rId7"/>
    <p:sldId id="304" r:id="rId8"/>
    <p:sldId id="316" r:id="rId9"/>
    <p:sldId id="302" r:id="rId10"/>
    <p:sldId id="305" r:id="rId11"/>
    <p:sldId id="300" r:id="rId12"/>
    <p:sldId id="306" r:id="rId13"/>
    <p:sldId id="307" r:id="rId14"/>
    <p:sldId id="308" r:id="rId15"/>
    <p:sldId id="309" r:id="rId16"/>
    <p:sldId id="310" r:id="rId17"/>
    <p:sldId id="312" r:id="rId18"/>
    <p:sldId id="313" r:id="rId19"/>
    <p:sldId id="314"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99E7"/>
    <a:srgbClr val="FFFF99"/>
    <a:srgbClr val="864A04"/>
    <a:srgbClr val="0D0D0D"/>
    <a:srgbClr val="FFFFFF"/>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14B22-3991-4F35-B1F6-0881CEC7A799}" v="262" dt="2024-05-18T07:00:03.026"/>
  </p1510:revLst>
</p1510:revInfo>
</file>

<file path=ppt/tableStyles.xml><?xml version="1.0" encoding="utf-8"?>
<a:tblStyleLst xmlns:a="http://schemas.openxmlformats.org/drawingml/2006/main" def="{5C22544A-7EE6-4342-B048-85BDC9FD1C3A}">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atri Bachare" userId="918e04f6b3eefd24" providerId="LiveId" clId="{1E714B22-3991-4F35-B1F6-0881CEC7A799}"/>
    <pc:docChg chg="undo redo custSel addSld modSld sldOrd">
      <pc:chgData name="Dattatri Bachare" userId="918e04f6b3eefd24" providerId="LiveId" clId="{1E714B22-3991-4F35-B1F6-0881CEC7A799}" dt="2024-05-18T07:04:04.646" v="2372" actId="5793"/>
      <pc:docMkLst>
        <pc:docMk/>
      </pc:docMkLst>
      <pc:sldChg chg="modSp mod modAnim">
        <pc:chgData name="Dattatri Bachare" userId="918e04f6b3eefd24" providerId="LiveId" clId="{1E714B22-3991-4F35-B1F6-0881CEC7A799}" dt="2024-05-18T06:24:45.897" v="2115"/>
        <pc:sldMkLst>
          <pc:docMk/>
          <pc:sldMk cId="193143965" sldId="298"/>
        </pc:sldMkLst>
        <pc:picChg chg="mod">
          <ac:chgData name="Dattatri Bachare" userId="918e04f6b3eefd24" providerId="LiveId" clId="{1E714B22-3991-4F35-B1F6-0881CEC7A799}" dt="2024-05-17T16:12:10.708" v="42" actId="14100"/>
          <ac:picMkLst>
            <pc:docMk/>
            <pc:sldMk cId="193143965" sldId="298"/>
            <ac:picMk id="4" creationId="{65810330-F0B5-43C9-BC34-094FFB5C0529}"/>
          </ac:picMkLst>
        </pc:picChg>
      </pc:sldChg>
      <pc:sldChg chg="addSp delSp modSp mod modClrScheme modAnim chgLayout">
        <pc:chgData name="Dattatri Bachare" userId="918e04f6b3eefd24" providerId="LiveId" clId="{1E714B22-3991-4F35-B1F6-0881CEC7A799}" dt="2024-05-18T06:36:12.337" v="2180"/>
        <pc:sldMkLst>
          <pc:docMk/>
          <pc:sldMk cId="612894107" sldId="301"/>
        </pc:sldMkLst>
        <pc:spChg chg="mod ord">
          <ac:chgData name="Dattatri Bachare" userId="918e04f6b3eefd24" providerId="LiveId" clId="{1E714B22-3991-4F35-B1F6-0881CEC7A799}" dt="2024-05-17T16:08:58.953" v="31" actId="700"/>
          <ac:spMkLst>
            <pc:docMk/>
            <pc:sldMk cId="612894107" sldId="301"/>
            <ac:spMk id="2" creationId="{D9995D2B-ED06-21CB-2FE8-AE6164B2A941}"/>
          </ac:spMkLst>
        </pc:spChg>
        <pc:spChg chg="add mod">
          <ac:chgData name="Dattatri Bachare" userId="918e04f6b3eefd24" providerId="LiveId" clId="{1E714B22-3991-4F35-B1F6-0881CEC7A799}" dt="2024-05-17T16:55:22.062" v="578" actId="20577"/>
          <ac:spMkLst>
            <pc:docMk/>
            <pc:sldMk cId="612894107" sldId="301"/>
            <ac:spMk id="3" creationId="{64A7518C-88C9-357A-7220-D69DD2D8A009}"/>
          </ac:spMkLst>
        </pc:spChg>
        <pc:spChg chg="add del mod ord">
          <ac:chgData name="Dattatri Bachare" userId="918e04f6b3eefd24" providerId="LiveId" clId="{1E714B22-3991-4F35-B1F6-0881CEC7A799}" dt="2024-05-17T16:08:58.953" v="31" actId="700"/>
          <ac:spMkLst>
            <pc:docMk/>
            <pc:sldMk cId="612894107" sldId="301"/>
            <ac:spMk id="4" creationId="{8E37960E-54A9-39E2-8848-552A59AABBAD}"/>
          </ac:spMkLst>
        </pc:spChg>
        <pc:spChg chg="mod">
          <ac:chgData name="Dattatri Bachare" userId="918e04f6b3eefd24" providerId="LiveId" clId="{1E714B22-3991-4F35-B1F6-0881CEC7A799}" dt="2024-05-17T16:55:16.644" v="576" actId="20577"/>
          <ac:spMkLst>
            <pc:docMk/>
            <pc:sldMk cId="612894107" sldId="301"/>
            <ac:spMk id="6" creationId="{B996DD46-9486-7931-1C79-7E59DFFF6ED6}"/>
          </ac:spMkLst>
        </pc:spChg>
        <pc:picChg chg="mod ord">
          <ac:chgData name="Dattatri Bachare" userId="918e04f6b3eefd24" providerId="LiveId" clId="{1E714B22-3991-4F35-B1F6-0881CEC7A799}" dt="2024-05-17T16:08:58.953" v="31" actId="700"/>
          <ac:picMkLst>
            <pc:docMk/>
            <pc:sldMk cId="612894107" sldId="301"/>
            <ac:picMk id="5" creationId="{64A90B03-D40F-80CA-1F5E-CB7C5BFA57FE}"/>
          </ac:picMkLst>
        </pc:picChg>
      </pc:sldChg>
      <pc:sldChg chg="addSp delSp modSp new mod ord setBg modClrScheme chgLayout">
        <pc:chgData name="Dattatri Bachare" userId="918e04f6b3eefd24" providerId="LiveId" clId="{1E714B22-3991-4F35-B1F6-0881CEC7A799}" dt="2024-05-18T06:51:07.764" v="2240" actId="207"/>
        <pc:sldMkLst>
          <pc:docMk/>
          <pc:sldMk cId="1977357171" sldId="302"/>
        </pc:sldMkLst>
        <pc:spChg chg="mod ord">
          <ac:chgData name="Dattatri Bachare" userId="918e04f6b3eefd24" providerId="LiveId" clId="{1E714B22-3991-4F35-B1F6-0881CEC7A799}" dt="2024-05-18T06:50:26.921" v="2237" actId="1582"/>
          <ac:spMkLst>
            <pc:docMk/>
            <pc:sldMk cId="1977357171" sldId="302"/>
            <ac:spMk id="2" creationId="{94E0E060-5D9C-EA45-4567-94ED84AC4E99}"/>
          </ac:spMkLst>
        </pc:spChg>
        <pc:spChg chg="del">
          <ac:chgData name="Dattatri Bachare" userId="918e04f6b3eefd24" providerId="LiveId" clId="{1E714B22-3991-4F35-B1F6-0881CEC7A799}" dt="2024-05-17T16:10:20.438" v="33" actId="931"/>
          <ac:spMkLst>
            <pc:docMk/>
            <pc:sldMk cId="1977357171" sldId="302"/>
            <ac:spMk id="3" creationId="{14E78B0B-F407-11DA-CA23-BF774BD2FA27}"/>
          </ac:spMkLst>
        </pc:spChg>
        <pc:spChg chg="add mod">
          <ac:chgData name="Dattatri Bachare" userId="918e04f6b3eefd24" providerId="LiveId" clId="{1E714B22-3991-4F35-B1F6-0881CEC7A799}" dt="2024-05-18T06:51:07.764" v="2240" actId="207"/>
          <ac:spMkLst>
            <pc:docMk/>
            <pc:sldMk cId="1977357171" sldId="302"/>
            <ac:spMk id="3" creationId="{B7D2E90E-7CF9-D3E3-2E71-5AB01CC3E578}"/>
          </ac:spMkLst>
        </pc:spChg>
        <pc:spChg chg="mod ord">
          <ac:chgData name="Dattatri Bachare" userId="918e04f6b3eefd24" providerId="LiveId" clId="{1E714B22-3991-4F35-B1F6-0881CEC7A799}" dt="2024-05-18T06:50:09.008" v="2234" actId="208"/>
          <ac:spMkLst>
            <pc:docMk/>
            <pc:sldMk cId="1977357171" sldId="302"/>
            <ac:spMk id="4" creationId="{686628C5-D762-42F5-34AF-25772507A38C}"/>
          </ac:spMkLst>
        </pc:spChg>
        <pc:spChg chg="add del mod ord">
          <ac:chgData name="Dattatri Bachare" userId="918e04f6b3eefd24" providerId="LiveId" clId="{1E714B22-3991-4F35-B1F6-0881CEC7A799}" dt="2024-05-18T06:46:41.240" v="2214" actId="700"/>
          <ac:spMkLst>
            <pc:docMk/>
            <pc:sldMk cId="1977357171" sldId="302"/>
            <ac:spMk id="6" creationId="{310FFAB0-EF7C-EB4D-8D7A-58BAB437BDB0}"/>
          </ac:spMkLst>
        </pc:spChg>
        <pc:spChg chg="add del mod ord">
          <ac:chgData name="Dattatri Bachare" userId="918e04f6b3eefd24" providerId="LiveId" clId="{1E714B22-3991-4F35-B1F6-0881CEC7A799}" dt="2024-05-18T06:46:40.045" v="2210" actId="700"/>
          <ac:spMkLst>
            <pc:docMk/>
            <pc:sldMk cId="1977357171" sldId="302"/>
            <ac:spMk id="7" creationId="{825F5425-517D-4B6E-7243-C2FD0398B994}"/>
          </ac:spMkLst>
        </pc:spChg>
        <pc:spChg chg="add del mod">
          <ac:chgData name="Dattatri Bachare" userId="918e04f6b3eefd24" providerId="LiveId" clId="{1E714B22-3991-4F35-B1F6-0881CEC7A799}" dt="2024-05-17T17:03:50.176" v="748" actId="931"/>
          <ac:spMkLst>
            <pc:docMk/>
            <pc:sldMk cId="1977357171" sldId="302"/>
            <ac:spMk id="7" creationId="{FA8E6B71-578D-328B-6A3F-E616AB142BF5}"/>
          </ac:spMkLst>
        </pc:spChg>
        <pc:spChg chg="add mod">
          <ac:chgData name="Dattatri Bachare" userId="918e04f6b3eefd24" providerId="LiveId" clId="{1E714B22-3991-4F35-B1F6-0881CEC7A799}" dt="2024-05-18T06:46:43.980" v="2216" actId="207"/>
          <ac:spMkLst>
            <pc:docMk/>
            <pc:sldMk cId="1977357171" sldId="302"/>
            <ac:spMk id="10" creationId="{860A679F-0F37-B70E-8538-754AB8EB9DBB}"/>
          </ac:spMkLst>
        </pc:spChg>
        <pc:graphicFrameChg chg="add del mod ord modGraphic">
          <ac:chgData name="Dattatri Bachare" userId="918e04f6b3eefd24" providerId="LiveId" clId="{1E714B22-3991-4F35-B1F6-0881CEC7A799}" dt="2024-05-17T17:03:06.880" v="747" actId="478"/>
          <ac:graphicFrameMkLst>
            <pc:docMk/>
            <pc:sldMk cId="1977357171" sldId="302"/>
            <ac:graphicFrameMk id="5" creationId="{2A7843F9-F3FE-BEA4-8182-9D02F3709DD7}"/>
          </ac:graphicFrameMkLst>
        </pc:graphicFrameChg>
        <pc:graphicFrameChg chg="add mod modGraphic">
          <ac:chgData name="Dattatri Bachare" userId="918e04f6b3eefd24" providerId="LiveId" clId="{1E714B22-3991-4F35-B1F6-0881CEC7A799}" dt="2024-05-18T06:49:13.542" v="2232" actId="12385"/>
          <ac:graphicFrameMkLst>
            <pc:docMk/>
            <pc:sldMk cId="1977357171" sldId="302"/>
            <ac:graphicFrameMk id="11" creationId="{3E09D0F5-C1A0-9F55-E313-667A5F270937}"/>
          </ac:graphicFrameMkLst>
        </pc:graphicFrameChg>
        <pc:picChg chg="add del mod">
          <ac:chgData name="Dattatri Bachare" userId="918e04f6b3eefd24" providerId="LiveId" clId="{1E714B22-3991-4F35-B1F6-0881CEC7A799}" dt="2024-05-18T06:15:26.460" v="2058" actId="478"/>
          <ac:picMkLst>
            <pc:docMk/>
            <pc:sldMk cId="1977357171" sldId="302"/>
            <ac:picMk id="9" creationId="{F0F906C6-B824-8394-BE3C-A2003C3891C5}"/>
          </ac:picMkLst>
        </pc:picChg>
      </pc:sldChg>
      <pc:sldChg chg="addSp delSp modSp new mod setBg">
        <pc:chgData name="Dattatri Bachare" userId="918e04f6b3eefd24" providerId="LiveId" clId="{1E714B22-3991-4F35-B1F6-0881CEC7A799}" dt="2024-05-18T05:54:20.119" v="1434" actId="13926"/>
        <pc:sldMkLst>
          <pc:docMk/>
          <pc:sldMk cId="3392348328" sldId="303"/>
        </pc:sldMkLst>
        <pc:spChg chg="mod">
          <ac:chgData name="Dattatri Bachare" userId="918e04f6b3eefd24" providerId="LiveId" clId="{1E714B22-3991-4F35-B1F6-0881CEC7A799}" dt="2024-05-17T16:48:10.652" v="533" actId="207"/>
          <ac:spMkLst>
            <pc:docMk/>
            <pc:sldMk cId="3392348328" sldId="303"/>
            <ac:spMk id="2" creationId="{450F227E-D512-0C2A-E1C3-DBDD918010E6}"/>
          </ac:spMkLst>
        </pc:spChg>
        <pc:spChg chg="mod">
          <ac:chgData name="Dattatri Bachare" userId="918e04f6b3eefd24" providerId="LiveId" clId="{1E714B22-3991-4F35-B1F6-0881CEC7A799}" dt="2024-05-17T16:29:22.780" v="324" actId="20577"/>
          <ac:spMkLst>
            <pc:docMk/>
            <pc:sldMk cId="3392348328" sldId="303"/>
            <ac:spMk id="3" creationId="{48EF3885-9071-12EF-19B4-0E6D56EE9817}"/>
          </ac:spMkLst>
        </pc:spChg>
        <pc:spChg chg="del">
          <ac:chgData name="Dattatri Bachare" userId="918e04f6b3eefd24" providerId="LiveId" clId="{1E714B22-3991-4F35-B1F6-0881CEC7A799}" dt="2024-05-17T16:34:28.686" v="395"/>
          <ac:spMkLst>
            <pc:docMk/>
            <pc:sldMk cId="3392348328" sldId="303"/>
            <ac:spMk id="4" creationId="{6FC5117E-4FBE-E536-F082-EAC3E3B38FDD}"/>
          </ac:spMkLst>
        </pc:spChg>
        <pc:spChg chg="mod">
          <ac:chgData name="Dattatri Bachare" userId="918e04f6b3eefd24" providerId="LiveId" clId="{1E714B22-3991-4F35-B1F6-0881CEC7A799}" dt="2024-05-17T16:30:27.122" v="372" actId="20577"/>
          <ac:spMkLst>
            <pc:docMk/>
            <pc:sldMk cId="3392348328" sldId="303"/>
            <ac:spMk id="5" creationId="{18082623-54EA-ABED-84D3-1BA0D6C7E731}"/>
          </ac:spMkLst>
        </pc:spChg>
        <pc:spChg chg="mod">
          <ac:chgData name="Dattatri Bachare" userId="918e04f6b3eefd24" providerId="LiveId" clId="{1E714B22-3991-4F35-B1F6-0881CEC7A799}" dt="2024-05-18T05:54:20.119" v="1434" actId="13926"/>
          <ac:spMkLst>
            <pc:docMk/>
            <pc:sldMk cId="3392348328" sldId="303"/>
            <ac:spMk id="6" creationId="{688B4327-EB7D-9981-77BC-FAC78A305A00}"/>
          </ac:spMkLst>
        </pc:spChg>
        <pc:spChg chg="add mod">
          <ac:chgData name="Dattatri Bachare" userId="918e04f6b3eefd24" providerId="LiveId" clId="{1E714B22-3991-4F35-B1F6-0881CEC7A799}" dt="2024-05-18T05:52:12.725" v="1430" actId="14100"/>
          <ac:spMkLst>
            <pc:docMk/>
            <pc:sldMk cId="3392348328" sldId="303"/>
            <ac:spMk id="7" creationId="{DF785C21-F714-5EF6-695F-1C30EE2A4D32}"/>
          </ac:spMkLst>
        </pc:spChg>
        <pc:spChg chg="add del mod ord">
          <ac:chgData name="Dattatri Bachare" userId="918e04f6b3eefd24" providerId="LiveId" clId="{1E714B22-3991-4F35-B1F6-0881CEC7A799}" dt="2024-05-17T16:35:43.435" v="405" actId="478"/>
          <ac:spMkLst>
            <pc:docMk/>
            <pc:sldMk cId="3392348328" sldId="303"/>
            <ac:spMk id="8" creationId="{FC8C562A-6B03-487D-CC96-0166BD02FCF6}"/>
          </ac:spMkLst>
        </pc:spChg>
        <pc:graphicFrameChg chg="add mod modGraphic">
          <ac:chgData name="Dattatri Bachare" userId="918e04f6b3eefd24" providerId="LiveId" clId="{1E714B22-3991-4F35-B1F6-0881CEC7A799}" dt="2024-05-17T16:41:25.243" v="471" actId="20577"/>
          <ac:graphicFrameMkLst>
            <pc:docMk/>
            <pc:sldMk cId="3392348328" sldId="303"/>
            <ac:graphicFrameMk id="9" creationId="{63C60E92-8418-6CC8-99E8-857E9015F5FF}"/>
          </ac:graphicFrameMkLst>
        </pc:graphicFrameChg>
      </pc:sldChg>
      <pc:sldChg chg="addSp delSp modSp new mod setBg modClrScheme chgLayout">
        <pc:chgData name="Dattatri Bachare" userId="918e04f6b3eefd24" providerId="LiveId" clId="{1E714B22-3991-4F35-B1F6-0881CEC7A799}" dt="2024-05-18T06:32:00.662" v="2139" actId="113"/>
        <pc:sldMkLst>
          <pc:docMk/>
          <pc:sldMk cId="2282860621" sldId="304"/>
        </pc:sldMkLst>
        <pc:spChg chg="del">
          <ac:chgData name="Dattatri Bachare" userId="918e04f6b3eefd24" providerId="LiveId" clId="{1E714B22-3991-4F35-B1F6-0881CEC7A799}" dt="2024-05-17T16:56:12.940" v="580" actId="700"/>
          <ac:spMkLst>
            <pc:docMk/>
            <pc:sldMk cId="2282860621" sldId="304"/>
            <ac:spMk id="2" creationId="{05E2BF35-D1A5-5DF7-FBE7-B5447CAD4DEB}"/>
          </ac:spMkLst>
        </pc:spChg>
        <pc:spChg chg="del">
          <ac:chgData name="Dattatri Bachare" userId="918e04f6b3eefd24" providerId="LiveId" clId="{1E714B22-3991-4F35-B1F6-0881CEC7A799}" dt="2024-05-17T16:56:12.940" v="580" actId="700"/>
          <ac:spMkLst>
            <pc:docMk/>
            <pc:sldMk cId="2282860621" sldId="304"/>
            <ac:spMk id="3" creationId="{251FE20A-C654-8A71-6F8D-4D334B04A909}"/>
          </ac:spMkLst>
        </pc:spChg>
        <pc:spChg chg="del">
          <ac:chgData name="Dattatri Bachare" userId="918e04f6b3eefd24" providerId="LiveId" clId="{1E714B22-3991-4F35-B1F6-0881CEC7A799}" dt="2024-05-17T16:56:12.940" v="580" actId="700"/>
          <ac:spMkLst>
            <pc:docMk/>
            <pc:sldMk cId="2282860621" sldId="304"/>
            <ac:spMk id="4" creationId="{E950DD69-03B5-673A-9699-C5C3671A70E4}"/>
          </ac:spMkLst>
        </pc:spChg>
        <pc:spChg chg="del">
          <ac:chgData name="Dattatri Bachare" userId="918e04f6b3eefd24" providerId="LiveId" clId="{1E714B22-3991-4F35-B1F6-0881CEC7A799}" dt="2024-05-17T16:56:12.940" v="580" actId="700"/>
          <ac:spMkLst>
            <pc:docMk/>
            <pc:sldMk cId="2282860621" sldId="304"/>
            <ac:spMk id="5" creationId="{807439EA-2E15-EC52-FF3F-1C156A2556BD}"/>
          </ac:spMkLst>
        </pc:spChg>
        <pc:spChg chg="del">
          <ac:chgData name="Dattatri Bachare" userId="918e04f6b3eefd24" providerId="LiveId" clId="{1E714B22-3991-4F35-B1F6-0881CEC7A799}" dt="2024-05-17T16:56:12.940" v="580" actId="700"/>
          <ac:spMkLst>
            <pc:docMk/>
            <pc:sldMk cId="2282860621" sldId="304"/>
            <ac:spMk id="6" creationId="{B0C10EC0-2793-7607-E138-C46F0B6E6E23}"/>
          </ac:spMkLst>
        </pc:spChg>
        <pc:spChg chg="add mod">
          <ac:chgData name="Dattatri Bachare" userId="918e04f6b3eefd24" providerId="LiveId" clId="{1E714B22-3991-4F35-B1F6-0881CEC7A799}" dt="2024-05-18T06:32:00.662" v="2139" actId="113"/>
          <ac:spMkLst>
            <pc:docMk/>
            <pc:sldMk cId="2282860621" sldId="304"/>
            <ac:spMk id="7" creationId="{79E28FB0-874F-60CD-010D-6B449E2ABC8B}"/>
          </ac:spMkLst>
        </pc:spChg>
      </pc:sldChg>
      <pc:sldChg chg="addSp delSp modSp new mod modClrScheme chgLayout">
        <pc:chgData name="Dattatri Bachare" userId="918e04f6b3eefd24" providerId="LiveId" clId="{1E714B22-3991-4F35-B1F6-0881CEC7A799}" dt="2024-05-18T07:04:04.646" v="2372" actId="5793"/>
        <pc:sldMkLst>
          <pc:docMk/>
          <pc:sldMk cId="1457807164" sldId="305"/>
        </pc:sldMkLst>
        <pc:spChg chg="del mod ord">
          <ac:chgData name="Dattatri Bachare" userId="918e04f6b3eefd24" providerId="LiveId" clId="{1E714B22-3991-4F35-B1F6-0881CEC7A799}" dt="2024-05-18T06:52:00.449" v="2242" actId="700"/>
          <ac:spMkLst>
            <pc:docMk/>
            <pc:sldMk cId="1457807164" sldId="305"/>
            <ac:spMk id="2" creationId="{320898DC-1A52-C212-A339-7C49EADBBB46}"/>
          </ac:spMkLst>
        </pc:spChg>
        <pc:spChg chg="del mod ord">
          <ac:chgData name="Dattatri Bachare" userId="918e04f6b3eefd24" providerId="LiveId" clId="{1E714B22-3991-4F35-B1F6-0881CEC7A799}" dt="2024-05-18T06:52:00.449" v="2242" actId="700"/>
          <ac:spMkLst>
            <pc:docMk/>
            <pc:sldMk cId="1457807164" sldId="305"/>
            <ac:spMk id="3" creationId="{CE01E0E3-BE97-7F0D-8A7B-DC69B1D9E547}"/>
          </ac:spMkLst>
        </pc:spChg>
        <pc:spChg chg="del mod ord">
          <ac:chgData name="Dattatri Bachare" userId="918e04f6b3eefd24" providerId="LiveId" clId="{1E714B22-3991-4F35-B1F6-0881CEC7A799}" dt="2024-05-18T06:52:00.449" v="2242" actId="700"/>
          <ac:spMkLst>
            <pc:docMk/>
            <pc:sldMk cId="1457807164" sldId="305"/>
            <ac:spMk id="4" creationId="{3F7C78C2-DA7F-330B-50F5-E0EB6E810FEC}"/>
          </ac:spMkLst>
        </pc:spChg>
        <pc:spChg chg="add mod ord">
          <ac:chgData name="Dattatri Bachare" userId="918e04f6b3eefd24" providerId="LiveId" clId="{1E714B22-3991-4F35-B1F6-0881CEC7A799}" dt="2024-05-18T06:58:35.126" v="2309" actId="14100"/>
          <ac:spMkLst>
            <pc:docMk/>
            <pc:sldMk cId="1457807164" sldId="305"/>
            <ac:spMk id="5" creationId="{555884D2-9043-9A5F-742A-6263A389134F}"/>
          </ac:spMkLst>
        </pc:spChg>
        <pc:spChg chg="add mod ord">
          <ac:chgData name="Dattatri Bachare" userId="918e04f6b3eefd24" providerId="LiveId" clId="{1E714B22-3991-4F35-B1F6-0881CEC7A799}" dt="2024-05-18T07:03:58.562" v="2371" actId="5793"/>
          <ac:spMkLst>
            <pc:docMk/>
            <pc:sldMk cId="1457807164" sldId="305"/>
            <ac:spMk id="6" creationId="{4FC9E45B-9727-005B-08B9-9443F79DF1FF}"/>
          </ac:spMkLst>
        </pc:spChg>
        <pc:spChg chg="add mod ord">
          <ac:chgData name="Dattatri Bachare" userId="918e04f6b3eefd24" providerId="LiveId" clId="{1E714B22-3991-4F35-B1F6-0881CEC7A799}" dt="2024-05-18T07:04:04.646" v="2372" actId="5793"/>
          <ac:spMkLst>
            <pc:docMk/>
            <pc:sldMk cId="1457807164" sldId="305"/>
            <ac:spMk id="7" creationId="{AA906AE0-C62E-F8AE-9968-9E383966745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579E3C-8FE2-4DEB-8A5A-95339A3FFB2B}" type="datetimeFigureOut">
              <a:rPr lang="en-IN" smtClean="0"/>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3CFFEF-6CDE-4331-8AC6-A4F348CE24F7}" type="slidenum">
              <a:rPr lang="en-IN" smtClean="0"/>
              <a:t>‹#›</a:t>
            </a:fld>
            <a:endParaRPr lang="en-IN"/>
          </a:p>
        </p:txBody>
      </p:sp>
    </p:spTree>
    <p:extLst>
      <p:ext uri="{BB962C8B-B14F-4D97-AF65-F5344CB8AC3E}">
        <p14:creationId xmlns:p14="http://schemas.microsoft.com/office/powerpoint/2010/main" val="3933635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3CFFEF-6CDE-4331-8AC6-A4F348CE24F7}" type="slidenum">
              <a:rPr lang="en-IN" smtClean="0"/>
              <a:t>6</a:t>
            </a:fld>
            <a:endParaRPr lang="en-IN"/>
          </a:p>
        </p:txBody>
      </p:sp>
    </p:spTree>
    <p:extLst>
      <p:ext uri="{BB962C8B-B14F-4D97-AF65-F5344CB8AC3E}">
        <p14:creationId xmlns:p14="http://schemas.microsoft.com/office/powerpoint/2010/main" val="2325563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sian student writing on blackboard with chalk in classroom">
            <a:extLst>
              <a:ext uri="{FF2B5EF4-FFF2-40B4-BE49-F238E27FC236}">
                <a16:creationId xmlns:a16="http://schemas.microsoft.com/office/drawing/2014/main" id="{65810330-F0B5-43C9-BC34-094FFB5C0529}"/>
              </a:ext>
            </a:extLst>
          </p:cNvPr>
          <p:cNvPicPr>
            <a:picLocks noChangeAspect="1"/>
          </p:cNvPicPr>
          <p:nvPr/>
        </p:nvPicPr>
        <p:blipFill>
          <a:blip r:embed="rId3"/>
          <a:srcRect/>
          <a:stretch/>
        </p:blipFill>
        <p:spPr>
          <a:xfrm>
            <a:off x="-3272" y="974"/>
            <a:ext cx="12188726" cy="6857025"/>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College Database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 Dattatri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0A3A-662F-2A01-11C2-96334BFF4D06}"/>
              </a:ext>
            </a:extLst>
          </p:cNvPr>
          <p:cNvSpPr>
            <a:spLocks noGrp="1"/>
          </p:cNvSpPr>
          <p:nvPr>
            <p:ph type="title"/>
          </p:nvPr>
        </p:nvSpPr>
        <p:spPr/>
        <p:txBody>
          <a:bodyPr>
            <a:normAutofit/>
          </a:bodyPr>
          <a:lstStyle/>
          <a:p>
            <a:r>
              <a:rPr lang="en-IN" sz="4000" dirty="0"/>
              <a:t>Queries which can’t effect the schema </a:t>
            </a:r>
          </a:p>
        </p:txBody>
      </p:sp>
      <p:sp>
        <p:nvSpPr>
          <p:cNvPr id="3" name="Text Placeholder 2">
            <a:extLst>
              <a:ext uri="{FF2B5EF4-FFF2-40B4-BE49-F238E27FC236}">
                <a16:creationId xmlns:a16="http://schemas.microsoft.com/office/drawing/2014/main" id="{F2AAD8A3-B9EB-5F9D-7850-FEE46184367E}"/>
              </a:ext>
            </a:extLst>
          </p:cNvPr>
          <p:cNvSpPr>
            <a:spLocks noGrp="1"/>
          </p:cNvSpPr>
          <p:nvPr>
            <p:ph type="body" idx="1"/>
          </p:nvPr>
        </p:nvSpPr>
        <p:spPr>
          <a:ln>
            <a:solidFill>
              <a:srgbClr val="0D0D0D"/>
            </a:solidFill>
          </a:ln>
        </p:spPr>
        <p:txBody>
          <a:bodyPr/>
          <a:lstStyle/>
          <a:p>
            <a:r>
              <a:rPr lang="en-US" dirty="0"/>
              <a:t>Update</a:t>
            </a:r>
            <a:endParaRPr lang="en-IN" dirty="0"/>
          </a:p>
        </p:txBody>
      </p:sp>
      <p:sp>
        <p:nvSpPr>
          <p:cNvPr id="4" name="Content Placeholder 3">
            <a:extLst>
              <a:ext uri="{FF2B5EF4-FFF2-40B4-BE49-F238E27FC236}">
                <a16:creationId xmlns:a16="http://schemas.microsoft.com/office/drawing/2014/main" id="{0242DB31-8D71-ABF2-2644-D163461FB43D}"/>
              </a:ext>
            </a:extLst>
          </p:cNvPr>
          <p:cNvSpPr>
            <a:spLocks noGrp="1"/>
          </p:cNvSpPr>
          <p:nvPr>
            <p:ph sz="half" idx="2"/>
          </p:nvPr>
        </p:nvSpPr>
        <p:spPr>
          <a:solidFill>
            <a:srgbClr val="FFFFFF"/>
          </a:solidFill>
          <a:ln>
            <a:solidFill>
              <a:srgbClr val="0D0D0D"/>
            </a:solidFill>
          </a:ln>
        </p:spPr>
        <p:txBody>
          <a:bodyPr>
            <a:normAutofit fontScale="92500" lnSpcReduction="20000"/>
          </a:bodyPr>
          <a:lstStyle/>
          <a:p>
            <a:r>
              <a:rPr lang="en-US" dirty="0">
                <a:solidFill>
                  <a:srgbClr val="0D0D0D"/>
                </a:solidFill>
              </a:rPr>
              <a:t>The UPDATE statement is used to modify existing records in a table.</a:t>
            </a:r>
          </a:p>
          <a:p>
            <a:r>
              <a:rPr lang="en-US" sz="1400" dirty="0">
                <a:solidFill>
                  <a:srgbClr val="0070C0"/>
                </a:solidFill>
              </a:rPr>
              <a:t>UPDATE</a:t>
            </a:r>
            <a:r>
              <a:rPr lang="en-US" sz="1400" dirty="0">
                <a:solidFill>
                  <a:srgbClr val="0D0D0D"/>
                </a:solidFill>
              </a:rPr>
              <a:t> table_name</a:t>
            </a:r>
          </a:p>
          <a:p>
            <a:r>
              <a:rPr lang="en-US" sz="1400" dirty="0">
                <a:solidFill>
                  <a:srgbClr val="0070C0"/>
                </a:solidFill>
              </a:rPr>
              <a:t>SET</a:t>
            </a:r>
            <a:r>
              <a:rPr lang="en-US" sz="1400" dirty="0">
                <a:solidFill>
                  <a:srgbClr val="0D0D0D"/>
                </a:solidFill>
              </a:rPr>
              <a:t> column1 = value1, column2 = value2, ...</a:t>
            </a:r>
          </a:p>
          <a:p>
            <a:r>
              <a:rPr lang="en-US" sz="1400" dirty="0">
                <a:solidFill>
                  <a:srgbClr val="0070C0"/>
                </a:solidFill>
              </a:rPr>
              <a:t>WHERE</a:t>
            </a:r>
            <a:r>
              <a:rPr lang="en-US" sz="1400" dirty="0">
                <a:solidFill>
                  <a:srgbClr val="0D0D0D"/>
                </a:solidFill>
              </a:rPr>
              <a:t> condition;</a:t>
            </a:r>
          </a:p>
          <a:p>
            <a:r>
              <a:rPr lang="en-US" sz="1400" dirty="0">
                <a:solidFill>
                  <a:srgbClr val="0070C0"/>
                </a:solidFill>
              </a:rPr>
              <a:t>UPDATE</a:t>
            </a:r>
            <a:r>
              <a:rPr lang="en-US" sz="1400" dirty="0">
                <a:solidFill>
                  <a:srgbClr val="0D0D0D"/>
                </a:solidFill>
              </a:rPr>
              <a:t> employees</a:t>
            </a:r>
          </a:p>
          <a:p>
            <a:r>
              <a:rPr lang="en-US" sz="1400" dirty="0">
                <a:solidFill>
                  <a:srgbClr val="0070C0"/>
                </a:solidFill>
              </a:rPr>
              <a:t>SET </a:t>
            </a:r>
            <a:r>
              <a:rPr lang="en-US" sz="1400" dirty="0">
                <a:solidFill>
                  <a:srgbClr val="0D0D0D"/>
                </a:solidFill>
              </a:rPr>
              <a:t>department = 'IT'</a:t>
            </a:r>
          </a:p>
          <a:p>
            <a:r>
              <a:rPr lang="en-US" sz="1400" dirty="0">
                <a:solidFill>
                  <a:srgbClr val="0070C0"/>
                </a:solidFill>
              </a:rPr>
              <a:t>WHERE</a:t>
            </a:r>
            <a:r>
              <a:rPr lang="en-US" sz="1400" dirty="0">
                <a:solidFill>
                  <a:srgbClr val="0D0D0D"/>
                </a:solidFill>
              </a:rPr>
              <a:t> department = 'HR';</a:t>
            </a:r>
          </a:p>
          <a:p>
            <a:endParaRPr lang="en-IN" sz="1200" dirty="0"/>
          </a:p>
        </p:txBody>
      </p:sp>
      <p:sp>
        <p:nvSpPr>
          <p:cNvPr id="5" name="Text Placeholder 4">
            <a:extLst>
              <a:ext uri="{FF2B5EF4-FFF2-40B4-BE49-F238E27FC236}">
                <a16:creationId xmlns:a16="http://schemas.microsoft.com/office/drawing/2014/main" id="{AD78A520-83CB-78CB-415C-AD92D790A330}"/>
              </a:ext>
            </a:extLst>
          </p:cNvPr>
          <p:cNvSpPr>
            <a:spLocks noGrp="1"/>
          </p:cNvSpPr>
          <p:nvPr>
            <p:ph type="body" sz="quarter" idx="3"/>
          </p:nvPr>
        </p:nvSpPr>
        <p:spPr>
          <a:ln>
            <a:solidFill>
              <a:srgbClr val="0D0D0D"/>
            </a:solidFill>
          </a:ln>
        </p:spPr>
        <p:txBody>
          <a:bodyPr/>
          <a:lstStyle/>
          <a:p>
            <a:r>
              <a:rPr lang="en-US" dirty="0"/>
              <a:t>delete</a:t>
            </a:r>
            <a:endParaRPr lang="en-IN" dirty="0"/>
          </a:p>
        </p:txBody>
      </p:sp>
      <p:sp>
        <p:nvSpPr>
          <p:cNvPr id="6" name="Content Placeholder 5">
            <a:extLst>
              <a:ext uri="{FF2B5EF4-FFF2-40B4-BE49-F238E27FC236}">
                <a16:creationId xmlns:a16="http://schemas.microsoft.com/office/drawing/2014/main" id="{7045A25B-2EDF-A878-A6DB-F0CFEC6C09C5}"/>
              </a:ext>
            </a:extLst>
          </p:cNvPr>
          <p:cNvSpPr>
            <a:spLocks noGrp="1"/>
          </p:cNvSpPr>
          <p:nvPr>
            <p:ph sz="quarter" idx="4"/>
          </p:nvPr>
        </p:nvSpPr>
        <p:spPr>
          <a:solidFill>
            <a:srgbClr val="FFFFFF"/>
          </a:solidFill>
          <a:ln>
            <a:solidFill>
              <a:srgbClr val="0D0D0D"/>
            </a:solidFill>
          </a:ln>
        </p:spPr>
        <p:txBody>
          <a:bodyPr>
            <a:normAutofit fontScale="92500" lnSpcReduction="20000"/>
          </a:bodyPr>
          <a:lstStyle/>
          <a:p>
            <a:r>
              <a:rPr lang="en-US" dirty="0"/>
              <a:t>The DELETE statement is used to remove existing records from a table.</a:t>
            </a:r>
          </a:p>
          <a:p>
            <a:r>
              <a:rPr lang="en-US" sz="1400" dirty="0">
                <a:solidFill>
                  <a:srgbClr val="0070C0"/>
                </a:solidFill>
              </a:rPr>
              <a:t>DELETE FROM </a:t>
            </a:r>
            <a:r>
              <a:rPr lang="en-US" sz="1400" dirty="0">
                <a:solidFill>
                  <a:schemeClr val="tx1"/>
                </a:solidFill>
              </a:rPr>
              <a:t>table_name</a:t>
            </a:r>
          </a:p>
          <a:p>
            <a:r>
              <a:rPr lang="en-US" sz="1400" dirty="0">
                <a:solidFill>
                  <a:srgbClr val="0070C0"/>
                </a:solidFill>
              </a:rPr>
              <a:t>WHERE </a:t>
            </a:r>
            <a:r>
              <a:rPr lang="en-US" sz="1400" dirty="0">
                <a:solidFill>
                  <a:schemeClr val="tx1"/>
                </a:solidFill>
              </a:rPr>
              <a:t>condition;</a:t>
            </a:r>
          </a:p>
          <a:p>
            <a:endParaRPr lang="en-US" sz="1400" dirty="0">
              <a:solidFill>
                <a:schemeClr val="tx1"/>
              </a:solidFill>
            </a:endParaRPr>
          </a:p>
          <a:p>
            <a:r>
              <a:rPr lang="en-US" sz="1400" dirty="0">
                <a:solidFill>
                  <a:srgbClr val="0070C0"/>
                </a:solidFill>
              </a:rPr>
              <a:t>DELETE FROM </a:t>
            </a:r>
            <a:r>
              <a:rPr lang="en-US" sz="1400" dirty="0">
                <a:solidFill>
                  <a:schemeClr val="tx1"/>
                </a:solidFill>
              </a:rPr>
              <a:t>employees</a:t>
            </a:r>
          </a:p>
          <a:p>
            <a:r>
              <a:rPr lang="en-US" sz="1400" dirty="0">
                <a:solidFill>
                  <a:srgbClr val="0070C0"/>
                </a:solidFill>
              </a:rPr>
              <a:t>WHERE </a:t>
            </a:r>
            <a:r>
              <a:rPr lang="en-US" sz="1400" dirty="0">
                <a:solidFill>
                  <a:schemeClr val="tx1"/>
                </a:solidFill>
              </a:rPr>
              <a:t>department = 'HR'</a:t>
            </a:r>
            <a:r>
              <a:rPr lang="en-US" sz="1400" dirty="0">
                <a:solidFill>
                  <a:srgbClr val="0070C0"/>
                </a:solidFill>
              </a:rPr>
              <a:t> AND </a:t>
            </a:r>
            <a:r>
              <a:rPr lang="en-US" sz="1400" dirty="0" err="1">
                <a:solidFill>
                  <a:schemeClr val="tx1"/>
                </a:solidFill>
              </a:rPr>
              <a:t>hire_date</a:t>
            </a:r>
            <a:r>
              <a:rPr lang="en-US" sz="1400" dirty="0">
                <a:solidFill>
                  <a:schemeClr val="tx1"/>
                </a:solidFill>
              </a:rPr>
              <a:t> &lt; '2023-01-01';</a:t>
            </a:r>
          </a:p>
          <a:p>
            <a:endParaRPr lang="en-IN" dirty="0"/>
          </a:p>
        </p:txBody>
      </p:sp>
      <p:cxnSp>
        <p:nvCxnSpPr>
          <p:cNvPr id="11" name="Straight Connector 10">
            <a:extLst>
              <a:ext uri="{FF2B5EF4-FFF2-40B4-BE49-F238E27FC236}">
                <a16:creationId xmlns:a16="http://schemas.microsoft.com/office/drawing/2014/main" id="{D632022A-5993-78F4-A6BF-935D69D27521}"/>
              </a:ext>
            </a:extLst>
          </p:cNvPr>
          <p:cNvCxnSpPr/>
          <p:nvPr/>
        </p:nvCxnSpPr>
        <p:spPr>
          <a:xfrm>
            <a:off x="1097280" y="3608439"/>
            <a:ext cx="4639736"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45CBDC4-980C-5E2F-056F-7630DA43B8AE}"/>
              </a:ext>
            </a:extLst>
          </p:cNvPr>
          <p:cNvCxnSpPr/>
          <p:nvPr/>
        </p:nvCxnSpPr>
        <p:spPr>
          <a:xfrm>
            <a:off x="6515944" y="3608439"/>
            <a:ext cx="46397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3109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58B2-C226-93BB-A173-229F03A777F4}"/>
              </a:ext>
            </a:extLst>
          </p:cNvPr>
          <p:cNvSpPr>
            <a:spLocks noGrp="1"/>
          </p:cNvSpPr>
          <p:nvPr>
            <p:ph type="title"/>
          </p:nvPr>
        </p:nvSpPr>
        <p:spPr/>
        <p:txBody>
          <a:bodyPr>
            <a:normAutofit/>
          </a:bodyPr>
          <a:lstStyle/>
          <a:p>
            <a:r>
              <a:rPr lang="en-IN" sz="4000" dirty="0"/>
              <a:t>Queries which can effect the schema </a:t>
            </a:r>
          </a:p>
        </p:txBody>
      </p:sp>
      <p:sp>
        <p:nvSpPr>
          <p:cNvPr id="5" name="Text Placeholder 4">
            <a:extLst>
              <a:ext uri="{FF2B5EF4-FFF2-40B4-BE49-F238E27FC236}">
                <a16:creationId xmlns:a16="http://schemas.microsoft.com/office/drawing/2014/main" id="{FF1DB39D-A73A-84E5-6F32-81B42509272D}"/>
              </a:ext>
            </a:extLst>
          </p:cNvPr>
          <p:cNvSpPr>
            <a:spLocks noGrp="1"/>
          </p:cNvSpPr>
          <p:nvPr>
            <p:ph type="body" sz="quarter" idx="3"/>
          </p:nvPr>
        </p:nvSpPr>
        <p:spPr>
          <a:ln>
            <a:solidFill>
              <a:srgbClr val="0D0D0D"/>
            </a:solidFill>
          </a:ln>
        </p:spPr>
        <p:txBody>
          <a:bodyPr/>
          <a:lstStyle/>
          <a:p>
            <a:r>
              <a:rPr lang="en-IN" dirty="0"/>
              <a:t>drop</a:t>
            </a:r>
          </a:p>
        </p:txBody>
      </p:sp>
      <p:sp>
        <p:nvSpPr>
          <p:cNvPr id="6" name="Content Placeholder 5">
            <a:extLst>
              <a:ext uri="{FF2B5EF4-FFF2-40B4-BE49-F238E27FC236}">
                <a16:creationId xmlns:a16="http://schemas.microsoft.com/office/drawing/2014/main" id="{B55787A2-779E-DB13-93CE-6BECADF88D84}"/>
              </a:ext>
            </a:extLst>
          </p:cNvPr>
          <p:cNvSpPr>
            <a:spLocks noGrp="1"/>
          </p:cNvSpPr>
          <p:nvPr>
            <p:ph sz="quarter" idx="4"/>
          </p:nvPr>
        </p:nvSpPr>
        <p:spPr>
          <a:ln>
            <a:solidFill>
              <a:srgbClr val="0D0D0D"/>
            </a:solidFill>
          </a:ln>
        </p:spPr>
        <p:txBody>
          <a:bodyPr/>
          <a:lstStyle/>
          <a:p>
            <a:r>
              <a:rPr lang="en-US" dirty="0"/>
              <a:t>The DROP column operation is used to remove an existing column from a table.</a:t>
            </a:r>
          </a:p>
          <a:p>
            <a:r>
              <a:rPr lang="en-US" dirty="0">
                <a:solidFill>
                  <a:srgbClr val="0070C0"/>
                </a:solidFill>
              </a:rPr>
              <a:t>ALTER TABLE </a:t>
            </a:r>
            <a:r>
              <a:rPr lang="en-US" dirty="0"/>
              <a:t>table_name</a:t>
            </a:r>
          </a:p>
          <a:p>
            <a:r>
              <a:rPr lang="en-US" dirty="0">
                <a:solidFill>
                  <a:srgbClr val="0070C0"/>
                </a:solidFill>
              </a:rPr>
              <a:t>DROP COLUMN </a:t>
            </a:r>
            <a:r>
              <a:rPr lang="en-US" dirty="0" err="1"/>
              <a:t>column_name</a:t>
            </a:r>
            <a:r>
              <a:rPr lang="en-US" dirty="0"/>
              <a:t>;</a:t>
            </a:r>
          </a:p>
          <a:p>
            <a:r>
              <a:rPr lang="en-US" dirty="0">
                <a:solidFill>
                  <a:srgbClr val="0070C0"/>
                </a:solidFill>
              </a:rPr>
              <a:t>ALTER TABLE </a:t>
            </a:r>
            <a:r>
              <a:rPr lang="en-US" dirty="0"/>
              <a:t>employees</a:t>
            </a:r>
          </a:p>
          <a:p>
            <a:r>
              <a:rPr lang="en-US" dirty="0">
                <a:solidFill>
                  <a:srgbClr val="0070C0"/>
                </a:solidFill>
              </a:rPr>
              <a:t>DROP COLUMN </a:t>
            </a:r>
            <a:r>
              <a:rPr lang="en-US" dirty="0"/>
              <a:t>email;</a:t>
            </a:r>
          </a:p>
          <a:p>
            <a:endParaRPr lang="en-IN" dirty="0"/>
          </a:p>
        </p:txBody>
      </p:sp>
      <p:sp>
        <p:nvSpPr>
          <p:cNvPr id="7" name="Content Placeholder 3">
            <a:extLst>
              <a:ext uri="{FF2B5EF4-FFF2-40B4-BE49-F238E27FC236}">
                <a16:creationId xmlns:a16="http://schemas.microsoft.com/office/drawing/2014/main" id="{EFC17A04-80A2-E9D7-7D18-CE49CB143011}"/>
              </a:ext>
            </a:extLst>
          </p:cNvPr>
          <p:cNvSpPr txBox="1">
            <a:spLocks/>
          </p:cNvSpPr>
          <p:nvPr/>
        </p:nvSpPr>
        <p:spPr>
          <a:xfrm>
            <a:off x="1097280" y="2057401"/>
            <a:ext cx="4639736" cy="3811694"/>
          </a:xfrm>
          <a:prstGeom prst="rect">
            <a:avLst/>
          </a:prstGeom>
          <a:ln>
            <a:solidFill>
              <a:srgbClr val="0D0D0D"/>
            </a:solidFill>
          </a:ln>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500" b="1" dirty="0">
                <a:solidFill>
                  <a:srgbClr val="00B0F0"/>
                </a:solidFill>
              </a:rPr>
              <a:t>ALTER : </a:t>
            </a:r>
            <a:r>
              <a:rPr lang="en-US" sz="3000" dirty="0">
                <a:solidFill>
                  <a:schemeClr val="tx1"/>
                </a:solidFill>
              </a:rPr>
              <a:t>command used to modify existing database objects such as tables, views, or indexes. It allows you to add, delete, or modify columns, constraints, or indexes in a table, change the table's structure, or rename the table itself. Here are some example</a:t>
            </a:r>
            <a:endParaRPr lang="en-IN" sz="2000" dirty="0">
              <a:solidFill>
                <a:schemeClr val="tx1"/>
              </a:solidFill>
            </a:endParaRPr>
          </a:p>
        </p:txBody>
      </p:sp>
      <p:cxnSp>
        <p:nvCxnSpPr>
          <p:cNvPr id="11" name="Straight Connector 10">
            <a:extLst>
              <a:ext uri="{FF2B5EF4-FFF2-40B4-BE49-F238E27FC236}">
                <a16:creationId xmlns:a16="http://schemas.microsoft.com/office/drawing/2014/main" id="{B5AC3DE8-5389-C9FA-4DD9-2CA12C652F0A}"/>
              </a:ext>
            </a:extLst>
          </p:cNvPr>
          <p:cNvCxnSpPr/>
          <p:nvPr/>
        </p:nvCxnSpPr>
        <p:spPr>
          <a:xfrm>
            <a:off x="6515944" y="3706761"/>
            <a:ext cx="46397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8890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58B2-C226-93BB-A173-229F03A777F4}"/>
              </a:ext>
            </a:extLst>
          </p:cNvPr>
          <p:cNvSpPr>
            <a:spLocks noGrp="1"/>
          </p:cNvSpPr>
          <p:nvPr>
            <p:ph type="title"/>
          </p:nvPr>
        </p:nvSpPr>
        <p:spPr/>
        <p:txBody>
          <a:bodyPr>
            <a:normAutofit/>
          </a:bodyPr>
          <a:lstStyle/>
          <a:p>
            <a:r>
              <a:rPr lang="en-IN" sz="4000" dirty="0"/>
              <a:t>Queries which can effect the schema </a:t>
            </a:r>
          </a:p>
        </p:txBody>
      </p:sp>
      <p:sp>
        <p:nvSpPr>
          <p:cNvPr id="3" name="Text Placeholder 2">
            <a:extLst>
              <a:ext uri="{FF2B5EF4-FFF2-40B4-BE49-F238E27FC236}">
                <a16:creationId xmlns:a16="http://schemas.microsoft.com/office/drawing/2014/main" id="{DA49C3E3-1DA1-21BE-E8EF-66A3D6896F17}"/>
              </a:ext>
            </a:extLst>
          </p:cNvPr>
          <p:cNvSpPr>
            <a:spLocks noGrp="1"/>
          </p:cNvSpPr>
          <p:nvPr>
            <p:ph type="body" idx="1"/>
          </p:nvPr>
        </p:nvSpPr>
        <p:spPr>
          <a:ln>
            <a:solidFill>
              <a:srgbClr val="0D0D0D"/>
            </a:solidFill>
          </a:ln>
        </p:spPr>
        <p:txBody>
          <a:bodyPr/>
          <a:lstStyle/>
          <a:p>
            <a:r>
              <a:rPr lang="en-IN" dirty="0"/>
              <a:t>rename</a:t>
            </a:r>
          </a:p>
        </p:txBody>
      </p:sp>
      <p:sp>
        <p:nvSpPr>
          <p:cNvPr id="4" name="Content Placeholder 3">
            <a:extLst>
              <a:ext uri="{FF2B5EF4-FFF2-40B4-BE49-F238E27FC236}">
                <a16:creationId xmlns:a16="http://schemas.microsoft.com/office/drawing/2014/main" id="{59F39182-2B0E-FBC7-020C-97FB4E63A027}"/>
              </a:ext>
            </a:extLst>
          </p:cNvPr>
          <p:cNvSpPr>
            <a:spLocks noGrp="1"/>
          </p:cNvSpPr>
          <p:nvPr>
            <p:ph sz="half" idx="2"/>
          </p:nvPr>
        </p:nvSpPr>
        <p:spPr>
          <a:ln>
            <a:solidFill>
              <a:srgbClr val="0D0D0D"/>
            </a:solidFill>
          </a:ln>
        </p:spPr>
        <p:txBody>
          <a:bodyPr>
            <a:normAutofit/>
          </a:bodyPr>
          <a:lstStyle/>
          <a:p>
            <a:pPr marL="0" indent="0">
              <a:buNone/>
            </a:pPr>
            <a:r>
              <a:rPr lang="en-US" sz="1800" dirty="0"/>
              <a:t> The RENAME column operation is used to  rename an existing column in a table.</a:t>
            </a:r>
          </a:p>
          <a:p>
            <a:pPr marL="0" indent="0">
              <a:buNone/>
            </a:pPr>
            <a:endParaRPr lang="en-US" sz="1800" dirty="0"/>
          </a:p>
          <a:p>
            <a:pPr marL="0" indent="0">
              <a:buNone/>
            </a:pPr>
            <a:r>
              <a:rPr lang="en-US" sz="1600" dirty="0">
                <a:solidFill>
                  <a:srgbClr val="0070C0"/>
                </a:solidFill>
              </a:rPr>
              <a:t> ALTER TABLE </a:t>
            </a:r>
            <a:r>
              <a:rPr lang="en-US" sz="1600" dirty="0"/>
              <a:t>table_name</a:t>
            </a:r>
          </a:p>
          <a:p>
            <a:pPr marL="0" indent="0">
              <a:buNone/>
            </a:pPr>
            <a:r>
              <a:rPr lang="en-US" sz="1600" dirty="0">
                <a:solidFill>
                  <a:srgbClr val="0070C0"/>
                </a:solidFill>
              </a:rPr>
              <a:t> CHANGE</a:t>
            </a:r>
            <a:r>
              <a:rPr lang="en-US" sz="1600" dirty="0"/>
              <a:t> </a:t>
            </a:r>
            <a:r>
              <a:rPr lang="en-US" sz="1600" dirty="0" err="1"/>
              <a:t>old_column_name</a:t>
            </a:r>
            <a:r>
              <a:rPr lang="en-US" sz="1600" dirty="0"/>
              <a:t> </a:t>
            </a:r>
            <a:r>
              <a:rPr lang="en-US" sz="1600" dirty="0" err="1"/>
              <a:t>new_column_name</a:t>
            </a:r>
            <a:r>
              <a:rPr lang="en-US" sz="1600" dirty="0"/>
              <a:t>  </a:t>
            </a:r>
          </a:p>
          <a:p>
            <a:pPr marL="0" indent="0">
              <a:buNone/>
            </a:pPr>
            <a:r>
              <a:rPr lang="en-US" sz="1600" dirty="0"/>
              <a:t> datatype [constraint];</a:t>
            </a:r>
          </a:p>
        </p:txBody>
      </p:sp>
      <p:sp>
        <p:nvSpPr>
          <p:cNvPr id="5" name="Text Placeholder 4">
            <a:extLst>
              <a:ext uri="{FF2B5EF4-FFF2-40B4-BE49-F238E27FC236}">
                <a16:creationId xmlns:a16="http://schemas.microsoft.com/office/drawing/2014/main" id="{FF1DB39D-A73A-84E5-6F32-81B42509272D}"/>
              </a:ext>
            </a:extLst>
          </p:cNvPr>
          <p:cNvSpPr>
            <a:spLocks noGrp="1"/>
          </p:cNvSpPr>
          <p:nvPr>
            <p:ph type="body" sz="quarter" idx="3"/>
          </p:nvPr>
        </p:nvSpPr>
        <p:spPr>
          <a:ln>
            <a:solidFill>
              <a:srgbClr val="0D0D0D"/>
            </a:solidFill>
          </a:ln>
        </p:spPr>
        <p:txBody>
          <a:bodyPr/>
          <a:lstStyle/>
          <a:p>
            <a:r>
              <a:rPr lang="en-IN" dirty="0"/>
              <a:t>modify</a:t>
            </a:r>
          </a:p>
        </p:txBody>
      </p:sp>
      <p:sp>
        <p:nvSpPr>
          <p:cNvPr id="6" name="Content Placeholder 5">
            <a:extLst>
              <a:ext uri="{FF2B5EF4-FFF2-40B4-BE49-F238E27FC236}">
                <a16:creationId xmlns:a16="http://schemas.microsoft.com/office/drawing/2014/main" id="{B55787A2-779E-DB13-93CE-6BECADF88D84}"/>
              </a:ext>
            </a:extLst>
          </p:cNvPr>
          <p:cNvSpPr>
            <a:spLocks noGrp="1"/>
          </p:cNvSpPr>
          <p:nvPr>
            <p:ph sz="quarter" idx="4"/>
          </p:nvPr>
        </p:nvSpPr>
        <p:spPr>
          <a:ln>
            <a:solidFill>
              <a:srgbClr val="0D0D0D"/>
            </a:solidFill>
          </a:ln>
        </p:spPr>
        <p:txBody>
          <a:bodyPr>
            <a:normAutofit/>
          </a:bodyPr>
          <a:lstStyle/>
          <a:p>
            <a:pPr marL="0" indent="0" algn="l">
              <a:buNone/>
            </a:pPr>
            <a:r>
              <a:rPr lang="en-US" sz="1800" dirty="0"/>
              <a:t> The MODIFY column operation is used to change the data type or constraints of an existing column in a table.</a:t>
            </a:r>
          </a:p>
          <a:p>
            <a:pPr marL="0" indent="0" algn="l">
              <a:buNone/>
            </a:pPr>
            <a:endParaRPr lang="en-US" sz="1800" dirty="0"/>
          </a:p>
          <a:p>
            <a:pPr marL="0" indent="0" algn="l">
              <a:buNone/>
            </a:pPr>
            <a:r>
              <a:rPr lang="en-US" sz="1600" dirty="0">
                <a:solidFill>
                  <a:srgbClr val="0070C0"/>
                </a:solidFill>
              </a:rPr>
              <a:t>ALTER TABLE </a:t>
            </a:r>
            <a:r>
              <a:rPr lang="en-US" sz="1600" dirty="0"/>
              <a:t>table_name</a:t>
            </a:r>
          </a:p>
          <a:p>
            <a:pPr marL="0" indent="0" algn="l">
              <a:buNone/>
            </a:pPr>
            <a:r>
              <a:rPr lang="en-US" sz="1600" dirty="0">
                <a:solidFill>
                  <a:srgbClr val="0070C0"/>
                </a:solidFill>
              </a:rPr>
              <a:t>MODIFY</a:t>
            </a:r>
            <a:r>
              <a:rPr lang="en-US" sz="1600" dirty="0"/>
              <a:t> </a:t>
            </a:r>
            <a:r>
              <a:rPr lang="en-US" sz="1600" dirty="0" err="1"/>
              <a:t>column_name</a:t>
            </a:r>
            <a:r>
              <a:rPr lang="en-US" sz="1600" dirty="0"/>
              <a:t> </a:t>
            </a:r>
            <a:r>
              <a:rPr lang="en-US" sz="1600" dirty="0" err="1"/>
              <a:t>new_datatype</a:t>
            </a:r>
            <a:r>
              <a:rPr lang="en-US" sz="1600" dirty="0"/>
              <a:t> [constraint];</a:t>
            </a:r>
          </a:p>
          <a:p>
            <a:pPr marL="0" indent="0" algn="l">
              <a:buNone/>
            </a:pPr>
            <a:endParaRPr lang="en-IN" sz="1800" dirty="0"/>
          </a:p>
        </p:txBody>
      </p:sp>
      <p:sp>
        <p:nvSpPr>
          <p:cNvPr id="7" name="Content Placeholder 3">
            <a:extLst>
              <a:ext uri="{FF2B5EF4-FFF2-40B4-BE49-F238E27FC236}">
                <a16:creationId xmlns:a16="http://schemas.microsoft.com/office/drawing/2014/main" id="{EFC17A04-80A2-E9D7-7D18-CE49CB143011}"/>
              </a:ext>
            </a:extLst>
          </p:cNvPr>
          <p:cNvSpPr txBox="1">
            <a:spLocks/>
          </p:cNvSpPr>
          <p:nvPr/>
        </p:nvSpPr>
        <p:spPr>
          <a:xfrm>
            <a:off x="1097280" y="2958272"/>
            <a:ext cx="4639736" cy="2910821"/>
          </a:xfrm>
          <a:prstGeom prst="rect">
            <a:avLst/>
          </a:prstGeom>
          <a:ln>
            <a:solidFill>
              <a:srgbClr val="0D0D0D"/>
            </a:solidFill>
          </a:ln>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dirty="0">
                <a:solidFill>
                  <a:srgbClr val="0070C0"/>
                </a:solidFill>
              </a:rPr>
              <a:t>    </a:t>
            </a:r>
          </a:p>
          <a:p>
            <a:endParaRPr lang="en-IN" dirty="0"/>
          </a:p>
        </p:txBody>
      </p:sp>
      <p:cxnSp>
        <p:nvCxnSpPr>
          <p:cNvPr id="9" name="Straight Connector 8">
            <a:extLst>
              <a:ext uri="{FF2B5EF4-FFF2-40B4-BE49-F238E27FC236}">
                <a16:creationId xmlns:a16="http://schemas.microsoft.com/office/drawing/2014/main" id="{733AC236-C075-420C-B497-B13392A4D2D9}"/>
              </a:ext>
            </a:extLst>
          </p:cNvPr>
          <p:cNvCxnSpPr/>
          <p:nvPr/>
        </p:nvCxnSpPr>
        <p:spPr>
          <a:xfrm>
            <a:off x="1097280" y="3913239"/>
            <a:ext cx="4639736"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B5AC3DE8-5389-C9FA-4DD9-2CA12C652F0A}"/>
              </a:ext>
            </a:extLst>
          </p:cNvPr>
          <p:cNvCxnSpPr/>
          <p:nvPr/>
        </p:nvCxnSpPr>
        <p:spPr>
          <a:xfrm>
            <a:off x="6515944" y="3913239"/>
            <a:ext cx="463973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6411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D3935-63EB-EA06-BC9F-A643F53265A8}"/>
              </a:ext>
            </a:extLst>
          </p:cNvPr>
          <p:cNvSpPr>
            <a:spLocks noGrp="1"/>
          </p:cNvSpPr>
          <p:nvPr>
            <p:ph type="title"/>
          </p:nvPr>
        </p:nvSpPr>
        <p:spPr/>
        <p:txBody>
          <a:bodyPr/>
          <a:lstStyle/>
          <a:p>
            <a:r>
              <a:rPr lang="en-IN" dirty="0"/>
              <a:t>Joins in SQL</a:t>
            </a:r>
          </a:p>
        </p:txBody>
      </p:sp>
      <p:sp>
        <p:nvSpPr>
          <p:cNvPr id="3" name="Content Placeholder 2">
            <a:extLst>
              <a:ext uri="{FF2B5EF4-FFF2-40B4-BE49-F238E27FC236}">
                <a16:creationId xmlns:a16="http://schemas.microsoft.com/office/drawing/2014/main" id="{6DB3B668-A7F5-2167-7E13-B6383D1CB0E6}"/>
              </a:ext>
            </a:extLst>
          </p:cNvPr>
          <p:cNvSpPr>
            <a:spLocks noGrp="1"/>
          </p:cNvSpPr>
          <p:nvPr>
            <p:ph idx="1"/>
          </p:nvPr>
        </p:nvSpPr>
        <p:spPr/>
        <p:txBody>
          <a:bodyPr/>
          <a:lstStyle/>
          <a:p>
            <a:r>
              <a:rPr lang="en-IN" dirty="0">
                <a:solidFill>
                  <a:srgbClr val="0070C0"/>
                </a:solidFill>
              </a:rPr>
              <a:t>1. Inner Join: </a:t>
            </a:r>
            <a:r>
              <a:rPr lang="en-US" dirty="0"/>
              <a:t>Returns rows that have matching values in both tables.</a:t>
            </a:r>
          </a:p>
          <a:p>
            <a:endParaRPr lang="en-US" sz="1600" dirty="0">
              <a:solidFill>
                <a:srgbClr val="0070C0"/>
              </a:solidFill>
            </a:endParaRPr>
          </a:p>
          <a:p>
            <a:pPr marL="0" indent="0">
              <a:buNone/>
            </a:pPr>
            <a:r>
              <a:rPr lang="en-US" sz="1800" dirty="0">
                <a:solidFill>
                  <a:srgbClr val="0070C0"/>
                </a:solidFill>
              </a:rPr>
              <a:t>  SELECT </a:t>
            </a:r>
            <a:r>
              <a:rPr lang="en-US" sz="1800" dirty="0">
                <a:solidFill>
                  <a:schemeClr val="tx1"/>
                </a:solidFill>
              </a:rPr>
              <a:t>* </a:t>
            </a:r>
            <a:r>
              <a:rPr lang="en-US" sz="1800" dirty="0">
                <a:solidFill>
                  <a:srgbClr val="0070C0"/>
                </a:solidFill>
              </a:rPr>
              <a:t>FROM </a:t>
            </a:r>
            <a:r>
              <a:rPr lang="en-US" sz="1800" dirty="0">
                <a:solidFill>
                  <a:schemeClr val="tx1"/>
                </a:solidFill>
              </a:rPr>
              <a:t>Student</a:t>
            </a:r>
          </a:p>
          <a:p>
            <a:r>
              <a:rPr lang="en-US" sz="1800" dirty="0">
                <a:solidFill>
                  <a:srgbClr val="0070C0"/>
                </a:solidFill>
              </a:rPr>
              <a:t>INNER JOIN </a:t>
            </a:r>
            <a:r>
              <a:rPr lang="en-US" sz="1800" dirty="0">
                <a:solidFill>
                  <a:schemeClr val="tx1"/>
                </a:solidFill>
              </a:rPr>
              <a:t>Teacher</a:t>
            </a:r>
            <a:r>
              <a:rPr lang="en-US" sz="1800" dirty="0">
                <a:solidFill>
                  <a:srgbClr val="0070C0"/>
                </a:solidFill>
              </a:rPr>
              <a:t> ON </a:t>
            </a:r>
          </a:p>
          <a:p>
            <a:r>
              <a:rPr lang="en-US" sz="1800" dirty="0">
                <a:solidFill>
                  <a:schemeClr val="tx1"/>
                </a:solidFill>
              </a:rPr>
              <a:t>Student.id = Teacher.id;</a:t>
            </a:r>
          </a:p>
          <a:p>
            <a:endParaRPr lang="en-IN" dirty="0">
              <a:solidFill>
                <a:srgbClr val="0070C0"/>
              </a:solidFill>
            </a:endParaRPr>
          </a:p>
        </p:txBody>
      </p:sp>
      <p:graphicFrame>
        <p:nvGraphicFramePr>
          <p:cNvPr id="4" name="Table 3">
            <a:extLst>
              <a:ext uri="{FF2B5EF4-FFF2-40B4-BE49-F238E27FC236}">
                <a16:creationId xmlns:a16="http://schemas.microsoft.com/office/drawing/2014/main" id="{9A376641-145D-4C67-2B12-874E9BD2533F}"/>
              </a:ext>
            </a:extLst>
          </p:cNvPr>
          <p:cNvGraphicFramePr>
            <a:graphicFrameLocks noGrp="1"/>
          </p:cNvGraphicFramePr>
          <p:nvPr>
            <p:extLst>
              <p:ext uri="{D42A27DB-BD31-4B8C-83A1-F6EECF244321}">
                <p14:modId xmlns:p14="http://schemas.microsoft.com/office/powerpoint/2010/main" val="75815861"/>
              </p:ext>
            </p:extLst>
          </p:nvPr>
        </p:nvGraphicFramePr>
        <p:xfrm>
          <a:off x="5262560" y="2861187"/>
          <a:ext cx="5169464" cy="2458067"/>
        </p:xfrm>
        <a:graphic>
          <a:graphicData uri="http://schemas.openxmlformats.org/drawingml/2006/table">
            <a:tbl>
              <a:tblPr>
                <a:tableStyleId>{616DA210-FB5B-4158-B5E0-FEB733F419BA}</a:tableStyleId>
              </a:tblPr>
              <a:tblGrid>
                <a:gridCol w="608172">
                  <a:extLst>
                    <a:ext uri="{9D8B030D-6E8A-4147-A177-3AD203B41FA5}">
                      <a16:colId xmlns:a16="http://schemas.microsoft.com/office/drawing/2014/main" val="841371140"/>
                    </a:ext>
                  </a:extLst>
                </a:gridCol>
                <a:gridCol w="1444409">
                  <a:extLst>
                    <a:ext uri="{9D8B030D-6E8A-4147-A177-3AD203B41FA5}">
                      <a16:colId xmlns:a16="http://schemas.microsoft.com/office/drawing/2014/main" val="374252229"/>
                    </a:ext>
                  </a:extLst>
                </a:gridCol>
                <a:gridCol w="608172">
                  <a:extLst>
                    <a:ext uri="{9D8B030D-6E8A-4147-A177-3AD203B41FA5}">
                      <a16:colId xmlns:a16="http://schemas.microsoft.com/office/drawing/2014/main" val="3722505927"/>
                    </a:ext>
                  </a:extLst>
                </a:gridCol>
                <a:gridCol w="1444409">
                  <a:extLst>
                    <a:ext uri="{9D8B030D-6E8A-4147-A177-3AD203B41FA5}">
                      <a16:colId xmlns:a16="http://schemas.microsoft.com/office/drawing/2014/main" val="4234812560"/>
                    </a:ext>
                  </a:extLst>
                </a:gridCol>
                <a:gridCol w="1064302">
                  <a:extLst>
                    <a:ext uri="{9D8B030D-6E8A-4147-A177-3AD203B41FA5}">
                      <a16:colId xmlns:a16="http://schemas.microsoft.com/office/drawing/2014/main" val="2957898288"/>
                    </a:ext>
                  </a:extLst>
                </a:gridCol>
              </a:tblGrid>
              <a:tr h="437737">
                <a:tc>
                  <a:txBody>
                    <a:bodyPr/>
                    <a:lstStyle/>
                    <a:p>
                      <a:pPr marL="0" algn="l" defTabSz="914400" rtl="0" eaLnBrk="1" fontAlgn="b" latinLnBrk="0" hangingPunct="1"/>
                      <a:r>
                        <a:rPr lang="en-IN" sz="1600" b="1" u="none" strike="noStrike" kern="1200" dirty="0">
                          <a:solidFill>
                            <a:srgbClr val="000000"/>
                          </a:solidFill>
                          <a:effectLst/>
                        </a:rPr>
                        <a:t>id</a:t>
                      </a:r>
                      <a:endParaRPr lang="en-IN" sz="1600" b="1"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rgbClr val="FFFF99"/>
                    </a:solidFill>
                  </a:tcPr>
                </a:tc>
                <a:tc>
                  <a:txBody>
                    <a:bodyPr/>
                    <a:lstStyle/>
                    <a:p>
                      <a:pPr marL="0" algn="l" defTabSz="914400" rtl="0" eaLnBrk="1" fontAlgn="b" latinLnBrk="0" hangingPunct="1"/>
                      <a:r>
                        <a:rPr lang="en-IN" sz="1600" b="1" u="none" strike="noStrike" kern="1200" dirty="0">
                          <a:solidFill>
                            <a:srgbClr val="000000"/>
                          </a:solidFill>
                          <a:effectLst/>
                        </a:rPr>
                        <a:t>name</a:t>
                      </a:r>
                      <a:endParaRPr lang="en-IN" sz="1600" b="1"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rgbClr val="FFFF99"/>
                    </a:solidFill>
                  </a:tcPr>
                </a:tc>
                <a:tc>
                  <a:txBody>
                    <a:bodyPr/>
                    <a:lstStyle/>
                    <a:p>
                      <a:pPr marL="0" algn="l" defTabSz="914400" rtl="0" eaLnBrk="1" fontAlgn="b" latinLnBrk="0" hangingPunct="1"/>
                      <a:r>
                        <a:rPr lang="en-IN" sz="1600" b="1" u="none" strike="noStrike" kern="1200" dirty="0">
                          <a:solidFill>
                            <a:srgbClr val="000000"/>
                          </a:solidFill>
                          <a:effectLst/>
                        </a:rPr>
                        <a:t>id</a:t>
                      </a:r>
                      <a:endParaRPr lang="en-IN" sz="1600" b="1"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rgbClr val="FFFF99"/>
                    </a:solidFill>
                  </a:tcPr>
                </a:tc>
                <a:tc>
                  <a:txBody>
                    <a:bodyPr/>
                    <a:lstStyle/>
                    <a:p>
                      <a:pPr marL="0" algn="l" defTabSz="914400" rtl="0" eaLnBrk="1" fontAlgn="b" latinLnBrk="0" hangingPunct="1"/>
                      <a:r>
                        <a:rPr lang="en-IN" sz="1600" b="1" u="none" strike="noStrike" kern="1200" dirty="0">
                          <a:solidFill>
                            <a:srgbClr val="000000"/>
                          </a:solidFill>
                          <a:effectLst/>
                        </a:rPr>
                        <a:t>name</a:t>
                      </a:r>
                      <a:endParaRPr lang="en-IN" sz="1600" b="1"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rgbClr val="FFFF99"/>
                    </a:solidFill>
                  </a:tcPr>
                </a:tc>
                <a:tc>
                  <a:txBody>
                    <a:bodyPr/>
                    <a:lstStyle/>
                    <a:p>
                      <a:pPr marL="0" algn="l" defTabSz="914400" rtl="0" eaLnBrk="1" fontAlgn="b" latinLnBrk="0" hangingPunct="1"/>
                      <a:r>
                        <a:rPr lang="en-IN" sz="1600" b="1" u="none" strike="noStrike" kern="1200" dirty="0">
                          <a:solidFill>
                            <a:srgbClr val="000000"/>
                          </a:solidFill>
                          <a:effectLst/>
                        </a:rPr>
                        <a:t>s_id</a:t>
                      </a:r>
                      <a:endParaRPr lang="en-IN" sz="1600" b="1"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rgbClr val="FFFF99"/>
                    </a:solidFill>
                  </a:tcPr>
                </a:tc>
                <a:extLst>
                  <a:ext uri="{0D108BD9-81ED-4DB2-BD59-A6C34878D82A}">
                    <a16:rowId xmlns:a16="http://schemas.microsoft.com/office/drawing/2014/main" val="2653893190"/>
                  </a:ext>
                </a:extLst>
              </a:tr>
              <a:tr h="404066">
                <a:tc>
                  <a:txBody>
                    <a:bodyPr/>
                    <a:lstStyle/>
                    <a:p>
                      <a:pPr marL="0" algn="l" defTabSz="914400" rtl="0" eaLnBrk="1" fontAlgn="b" latinLnBrk="0" hangingPunct="1"/>
                      <a:r>
                        <a:rPr lang="en-IN" sz="1400" b="0" u="none" strike="noStrike" kern="1200" dirty="0">
                          <a:solidFill>
                            <a:srgbClr val="000000"/>
                          </a:solidFill>
                          <a:effectLst/>
                        </a:rPr>
                        <a:t>1</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dirty="0">
                          <a:solidFill>
                            <a:srgbClr val="000000"/>
                          </a:solidFill>
                          <a:effectLst/>
                        </a:rPr>
                        <a:t>Amar</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1</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Mrs. Kumar</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1</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517595925"/>
                  </a:ext>
                </a:extLst>
              </a:tr>
              <a:tr h="404066">
                <a:tc>
                  <a:txBody>
                    <a:bodyPr/>
                    <a:lstStyle/>
                    <a:p>
                      <a:pPr marL="0" algn="l" defTabSz="914400" rtl="0" eaLnBrk="1" fontAlgn="b" latinLnBrk="0" hangingPunct="1"/>
                      <a:r>
                        <a:rPr lang="en-IN" sz="1400" b="0" u="none" strike="noStrike" kern="1200" dirty="0">
                          <a:solidFill>
                            <a:srgbClr val="000000"/>
                          </a:solidFill>
                          <a:effectLst/>
                        </a:rPr>
                        <a:t>2</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Priya</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2</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Mr. Rao</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2</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extLst>
                  <a:ext uri="{0D108BD9-81ED-4DB2-BD59-A6C34878D82A}">
                    <a16:rowId xmlns:a16="http://schemas.microsoft.com/office/drawing/2014/main" val="656363115"/>
                  </a:ext>
                </a:extLst>
              </a:tr>
              <a:tr h="404066">
                <a:tc>
                  <a:txBody>
                    <a:bodyPr/>
                    <a:lstStyle/>
                    <a:p>
                      <a:pPr marL="0" algn="l" defTabSz="914400" rtl="0" eaLnBrk="1" fontAlgn="b" latinLnBrk="0" hangingPunct="1"/>
                      <a:r>
                        <a:rPr lang="en-IN" sz="1400" b="0" u="none" strike="noStrike" kern="1200">
                          <a:solidFill>
                            <a:srgbClr val="000000"/>
                          </a:solidFill>
                          <a:effectLst/>
                        </a:rPr>
                        <a:t>3</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dirty="0">
                          <a:solidFill>
                            <a:srgbClr val="000000"/>
                          </a:solidFill>
                          <a:effectLst/>
                        </a:rPr>
                        <a:t>Arun</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dirty="0">
                          <a:solidFill>
                            <a:srgbClr val="000000"/>
                          </a:solidFill>
                          <a:effectLst/>
                        </a:rPr>
                        <a:t>3</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Mrs. Reddy</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3</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1194612759"/>
                  </a:ext>
                </a:extLst>
              </a:tr>
              <a:tr h="404066">
                <a:tc>
                  <a:txBody>
                    <a:bodyPr/>
                    <a:lstStyle/>
                    <a:p>
                      <a:pPr marL="0" algn="l" defTabSz="914400" rtl="0" eaLnBrk="1" fontAlgn="b" latinLnBrk="0" hangingPunct="1"/>
                      <a:r>
                        <a:rPr lang="en-IN" sz="1400" b="0" u="none" strike="noStrike" kern="1200" dirty="0">
                          <a:solidFill>
                            <a:srgbClr val="000000"/>
                          </a:solidFill>
                          <a:effectLst/>
                        </a:rPr>
                        <a:t>4</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Deepa</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4</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Mr. Sharma</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tc>
                  <a:txBody>
                    <a:bodyPr/>
                    <a:lstStyle/>
                    <a:p>
                      <a:pPr marL="0" algn="l" defTabSz="914400" rtl="0" eaLnBrk="1" fontAlgn="b" latinLnBrk="0" hangingPunct="1"/>
                      <a:r>
                        <a:rPr lang="en-IN" sz="1400" b="0" u="none" strike="noStrike" kern="1200" dirty="0">
                          <a:solidFill>
                            <a:srgbClr val="000000"/>
                          </a:solidFill>
                          <a:effectLst/>
                        </a:rPr>
                        <a:t>4</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solidFill>
                      <a:schemeClr val="bg2"/>
                    </a:solidFill>
                  </a:tcPr>
                </a:tc>
                <a:extLst>
                  <a:ext uri="{0D108BD9-81ED-4DB2-BD59-A6C34878D82A}">
                    <a16:rowId xmlns:a16="http://schemas.microsoft.com/office/drawing/2014/main" val="2539672801"/>
                  </a:ext>
                </a:extLst>
              </a:tr>
              <a:tr h="404066">
                <a:tc>
                  <a:txBody>
                    <a:bodyPr/>
                    <a:lstStyle/>
                    <a:p>
                      <a:pPr marL="0" algn="l" defTabSz="914400" rtl="0" eaLnBrk="1" fontAlgn="b" latinLnBrk="0" hangingPunct="1"/>
                      <a:r>
                        <a:rPr lang="en-IN" sz="1400" b="0" u="none" strike="noStrike" kern="1200">
                          <a:solidFill>
                            <a:srgbClr val="000000"/>
                          </a:solidFill>
                          <a:effectLst/>
                        </a:rPr>
                        <a:t>5</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Manjunath</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a:solidFill>
                            <a:srgbClr val="000000"/>
                          </a:solidFill>
                          <a:effectLst/>
                        </a:rPr>
                        <a:t>5</a:t>
                      </a:r>
                      <a:endParaRPr lang="en-IN" sz="1400" b="0" i="0" u="none" strike="noStrike" kern="120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dirty="0">
                          <a:solidFill>
                            <a:srgbClr val="000000"/>
                          </a:solidFill>
                          <a:effectLst/>
                        </a:rPr>
                        <a:t>Mrs. Patil</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algn="l" defTabSz="914400" rtl="0" eaLnBrk="1" fontAlgn="b" latinLnBrk="0" hangingPunct="1"/>
                      <a:r>
                        <a:rPr lang="en-IN" sz="1400" b="0" u="none" strike="noStrike" kern="1200" dirty="0">
                          <a:solidFill>
                            <a:srgbClr val="000000"/>
                          </a:solidFill>
                          <a:effectLst/>
                        </a:rPr>
                        <a:t>5</a:t>
                      </a:r>
                      <a:endParaRPr lang="en-IN" sz="14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extLst>
                  <a:ext uri="{0D108BD9-81ED-4DB2-BD59-A6C34878D82A}">
                    <a16:rowId xmlns:a16="http://schemas.microsoft.com/office/drawing/2014/main" val="717256022"/>
                  </a:ext>
                </a:extLst>
              </a:tr>
            </a:tbl>
          </a:graphicData>
        </a:graphic>
      </p:graphicFrame>
    </p:spTree>
    <p:extLst>
      <p:ext uri="{BB962C8B-B14F-4D97-AF65-F5344CB8AC3E}">
        <p14:creationId xmlns:p14="http://schemas.microsoft.com/office/powerpoint/2010/main" val="1141616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FC24E-0927-61AB-5CCD-230E4E23BD1D}"/>
              </a:ext>
            </a:extLst>
          </p:cNvPr>
          <p:cNvSpPr>
            <a:spLocks noGrp="1"/>
          </p:cNvSpPr>
          <p:nvPr>
            <p:ph type="title"/>
          </p:nvPr>
        </p:nvSpPr>
        <p:spPr/>
        <p:txBody>
          <a:bodyPr/>
          <a:lstStyle/>
          <a:p>
            <a:r>
              <a:rPr lang="en-IN" dirty="0"/>
              <a:t>Joins in SQL</a:t>
            </a:r>
          </a:p>
        </p:txBody>
      </p:sp>
      <p:sp>
        <p:nvSpPr>
          <p:cNvPr id="3" name="Content Placeholder 2">
            <a:extLst>
              <a:ext uri="{FF2B5EF4-FFF2-40B4-BE49-F238E27FC236}">
                <a16:creationId xmlns:a16="http://schemas.microsoft.com/office/drawing/2014/main" id="{8DC5233A-D6B4-707A-876C-368AC49545D3}"/>
              </a:ext>
            </a:extLst>
          </p:cNvPr>
          <p:cNvSpPr>
            <a:spLocks noGrp="1"/>
          </p:cNvSpPr>
          <p:nvPr>
            <p:ph idx="1"/>
          </p:nvPr>
        </p:nvSpPr>
        <p:spPr>
          <a:xfrm>
            <a:off x="1097280" y="2108201"/>
            <a:ext cx="10058400" cy="3987793"/>
          </a:xfrm>
        </p:spPr>
        <p:txBody>
          <a:bodyPr/>
          <a:lstStyle/>
          <a:p>
            <a:r>
              <a:rPr lang="en-IN" dirty="0">
                <a:solidFill>
                  <a:srgbClr val="00B0F0"/>
                </a:solidFill>
              </a:rPr>
              <a:t>2. Left Join : </a:t>
            </a:r>
            <a:r>
              <a:rPr lang="en-US" dirty="0"/>
              <a:t>Returns all rows from the left table and the matched rows from the right table. If no matching rows found, NULL values are returned for the columns from the right table.</a:t>
            </a:r>
          </a:p>
          <a:p>
            <a:endParaRPr lang="en-US" dirty="0"/>
          </a:p>
          <a:p>
            <a:r>
              <a:rPr lang="en-US" dirty="0">
                <a:solidFill>
                  <a:srgbClr val="00B0F0"/>
                </a:solidFill>
              </a:rPr>
              <a:t>SELECT </a:t>
            </a:r>
            <a:r>
              <a:rPr lang="en-US" dirty="0"/>
              <a:t>*</a:t>
            </a:r>
            <a:r>
              <a:rPr lang="en-US" dirty="0">
                <a:solidFill>
                  <a:srgbClr val="00B0F0"/>
                </a:solidFill>
              </a:rPr>
              <a:t> FROM </a:t>
            </a:r>
            <a:r>
              <a:rPr lang="en-US" dirty="0"/>
              <a:t>student        </a:t>
            </a:r>
          </a:p>
          <a:p>
            <a:r>
              <a:rPr lang="en-US" dirty="0">
                <a:solidFill>
                  <a:srgbClr val="00B0F0"/>
                </a:solidFill>
              </a:rPr>
              <a:t>LEFT JOIN</a:t>
            </a:r>
            <a:r>
              <a:rPr lang="en-US" dirty="0"/>
              <a:t> teacher </a:t>
            </a:r>
          </a:p>
          <a:p>
            <a:r>
              <a:rPr lang="en-US" dirty="0">
                <a:solidFill>
                  <a:srgbClr val="00B0F0"/>
                </a:solidFill>
              </a:rPr>
              <a:t>ON</a:t>
            </a:r>
            <a:r>
              <a:rPr lang="en-US" dirty="0"/>
              <a:t> </a:t>
            </a:r>
          </a:p>
          <a:p>
            <a:r>
              <a:rPr lang="en-US" dirty="0"/>
              <a:t>student.id = teacher.id;</a:t>
            </a:r>
          </a:p>
          <a:p>
            <a:endParaRPr lang="en-IN" dirty="0"/>
          </a:p>
        </p:txBody>
      </p:sp>
      <p:graphicFrame>
        <p:nvGraphicFramePr>
          <p:cNvPr id="6" name="Table 5">
            <a:extLst>
              <a:ext uri="{FF2B5EF4-FFF2-40B4-BE49-F238E27FC236}">
                <a16:creationId xmlns:a16="http://schemas.microsoft.com/office/drawing/2014/main" id="{B8E68E2B-3559-16A6-D263-FDDA2841C75D}"/>
              </a:ext>
            </a:extLst>
          </p:cNvPr>
          <p:cNvGraphicFramePr>
            <a:graphicFrameLocks noGrp="1"/>
          </p:cNvGraphicFramePr>
          <p:nvPr>
            <p:extLst>
              <p:ext uri="{D42A27DB-BD31-4B8C-83A1-F6EECF244321}">
                <p14:modId xmlns:p14="http://schemas.microsoft.com/office/powerpoint/2010/main" val="818598151"/>
              </p:ext>
            </p:extLst>
          </p:nvPr>
        </p:nvGraphicFramePr>
        <p:xfrm>
          <a:off x="5928859" y="2959507"/>
          <a:ext cx="5004619" cy="3150339"/>
        </p:xfrm>
        <a:graphic>
          <a:graphicData uri="http://schemas.openxmlformats.org/drawingml/2006/table">
            <a:tbl>
              <a:tblPr>
                <a:tableStyleId>{616DA210-FB5B-4158-B5E0-FEB733F419BA}</a:tableStyleId>
              </a:tblPr>
              <a:tblGrid>
                <a:gridCol w="437562">
                  <a:extLst>
                    <a:ext uri="{9D8B030D-6E8A-4147-A177-3AD203B41FA5}">
                      <a16:colId xmlns:a16="http://schemas.microsoft.com/office/drawing/2014/main" val="2499656849"/>
                    </a:ext>
                  </a:extLst>
                </a:gridCol>
                <a:gridCol w="1449425">
                  <a:extLst>
                    <a:ext uri="{9D8B030D-6E8A-4147-A177-3AD203B41FA5}">
                      <a16:colId xmlns:a16="http://schemas.microsoft.com/office/drawing/2014/main" val="952149643"/>
                    </a:ext>
                  </a:extLst>
                </a:gridCol>
                <a:gridCol w="793082">
                  <a:extLst>
                    <a:ext uri="{9D8B030D-6E8A-4147-A177-3AD203B41FA5}">
                      <a16:colId xmlns:a16="http://schemas.microsoft.com/office/drawing/2014/main" val="580690512"/>
                    </a:ext>
                  </a:extLst>
                </a:gridCol>
                <a:gridCol w="1531468">
                  <a:extLst>
                    <a:ext uri="{9D8B030D-6E8A-4147-A177-3AD203B41FA5}">
                      <a16:colId xmlns:a16="http://schemas.microsoft.com/office/drawing/2014/main" val="2282389030"/>
                    </a:ext>
                  </a:extLst>
                </a:gridCol>
                <a:gridCol w="793082">
                  <a:extLst>
                    <a:ext uri="{9D8B030D-6E8A-4147-A177-3AD203B41FA5}">
                      <a16:colId xmlns:a16="http://schemas.microsoft.com/office/drawing/2014/main" val="2364688989"/>
                    </a:ext>
                  </a:extLst>
                </a:gridCol>
              </a:tblGrid>
              <a:tr h="334299">
                <a:tc>
                  <a:txBody>
                    <a:bodyPr/>
                    <a:lstStyle/>
                    <a:p>
                      <a:pPr algn="l" fontAlgn="b"/>
                      <a:r>
                        <a:rPr lang="en-IN" sz="1600" b="1" u="none" strike="noStrike" dirty="0">
                          <a:solidFill>
                            <a:srgbClr val="000000"/>
                          </a:solidFill>
                          <a:effectLst/>
                        </a:rPr>
                        <a:t>id</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1600" b="1" u="none" strike="noStrike" dirty="0">
                          <a:solidFill>
                            <a:srgbClr val="000000"/>
                          </a:solidFill>
                          <a:effectLst/>
                        </a:rPr>
                        <a:t>name</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1600" b="1" u="none" strike="noStrike" dirty="0">
                          <a:solidFill>
                            <a:srgbClr val="000000"/>
                          </a:solidFill>
                          <a:effectLst/>
                        </a:rPr>
                        <a:t>id</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1600" b="1" u="none" strike="noStrike">
                          <a:solidFill>
                            <a:srgbClr val="000000"/>
                          </a:solidFill>
                          <a:effectLst/>
                        </a:rPr>
                        <a:t>name</a:t>
                      </a:r>
                      <a:endParaRPr lang="en-IN" sz="1600" b="1" i="0" u="none" strike="noStrike">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l" fontAlgn="b"/>
                      <a:r>
                        <a:rPr lang="en-IN" sz="1600" b="1" u="none" strike="noStrike" dirty="0">
                          <a:solidFill>
                            <a:srgbClr val="000000"/>
                          </a:solidFill>
                          <a:effectLst/>
                        </a:rPr>
                        <a:t>s_id</a:t>
                      </a:r>
                      <a:endParaRPr lang="en-IN" sz="16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extLst>
                  <a:ext uri="{0D108BD9-81ED-4DB2-BD59-A6C34878D82A}">
                    <a16:rowId xmlns:a16="http://schemas.microsoft.com/office/drawing/2014/main" val="2738159281"/>
                  </a:ext>
                </a:extLst>
              </a:tr>
              <a:tr h="281604">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Amar</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Mrs. Kumar</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extLst>
                  <a:ext uri="{0D108BD9-81ED-4DB2-BD59-A6C34878D82A}">
                    <a16:rowId xmlns:a16="http://schemas.microsoft.com/office/drawing/2014/main" val="1330405033"/>
                  </a:ext>
                </a:extLst>
              </a:tr>
              <a:tr h="281604">
                <a:tc>
                  <a:txBody>
                    <a:bodyPr/>
                    <a:lstStyle/>
                    <a:p>
                      <a:pPr algn="l" fontAlgn="b"/>
                      <a:r>
                        <a:rPr lang="en-IN" sz="1400" b="0" u="none" strike="noStrike" dirty="0">
                          <a:solidFill>
                            <a:srgbClr val="000000"/>
                          </a:solidFill>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Priya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Mr. Rao</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extLst>
                  <a:ext uri="{0D108BD9-81ED-4DB2-BD59-A6C34878D82A}">
                    <a16:rowId xmlns:a16="http://schemas.microsoft.com/office/drawing/2014/main" val="1837594367"/>
                  </a:ext>
                </a:extLst>
              </a:tr>
              <a:tr h="281604">
                <a:tc>
                  <a:txBody>
                    <a:bodyPr/>
                    <a:lstStyle/>
                    <a:p>
                      <a:pPr algn="l" fontAlgn="b"/>
                      <a:r>
                        <a:rPr lang="en-IN" sz="1400" b="0" u="none" strike="noStrike">
                          <a:solidFill>
                            <a:srgbClr val="000000"/>
                          </a:solidFill>
                          <a:effectLst/>
                        </a:rPr>
                        <a:t>3</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Arun</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a:solidFill>
                            <a:srgbClr val="000000"/>
                          </a:solidFill>
                          <a:effectLst/>
                        </a:rPr>
                        <a:t>3</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Mrs. Reddy</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extLst>
                  <a:ext uri="{0D108BD9-81ED-4DB2-BD59-A6C34878D82A}">
                    <a16:rowId xmlns:a16="http://schemas.microsoft.com/office/drawing/2014/main" val="213444686"/>
                  </a:ext>
                </a:extLst>
              </a:tr>
              <a:tr h="281604">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Deepa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Mr. Sharma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extLst>
                  <a:ext uri="{0D108BD9-81ED-4DB2-BD59-A6C34878D82A}">
                    <a16:rowId xmlns:a16="http://schemas.microsoft.com/office/drawing/2014/main" val="1721507259"/>
                  </a:ext>
                </a:extLst>
              </a:tr>
              <a:tr h="281604">
                <a:tc>
                  <a:txBody>
                    <a:bodyPr/>
                    <a:lstStyle/>
                    <a:p>
                      <a:pPr algn="l" fontAlgn="b"/>
                      <a:r>
                        <a:rPr lang="en-IN" sz="1400" b="0" u="none" strike="noStrike">
                          <a:solidFill>
                            <a:srgbClr val="000000"/>
                          </a:solidFill>
                          <a:effectLst/>
                        </a:rPr>
                        <a:t>5</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Manjunath</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a:solidFill>
                            <a:srgbClr val="000000"/>
                          </a:solidFill>
                          <a:effectLst/>
                        </a:rPr>
                        <a:t>5</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Mrs. Patil</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tc>
                  <a:txBody>
                    <a:bodyPr/>
                    <a:lstStyle/>
                    <a:p>
                      <a:pPr algn="l" fontAlgn="b"/>
                      <a:r>
                        <a:rPr lang="en-IN" sz="1400" b="0" u="none" strike="noStrike" dirty="0">
                          <a:solidFill>
                            <a:srgbClr val="000000"/>
                          </a:solidFill>
                          <a:effectLst/>
                        </a:rPr>
                        <a:t>5</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2">
                        <a:lumMod val="20000"/>
                        <a:lumOff val="80000"/>
                      </a:schemeClr>
                    </a:solidFill>
                  </a:tcPr>
                </a:tc>
                <a:extLst>
                  <a:ext uri="{0D108BD9-81ED-4DB2-BD59-A6C34878D82A}">
                    <a16:rowId xmlns:a16="http://schemas.microsoft.com/office/drawing/2014/main" val="3634834995"/>
                  </a:ext>
                </a:extLst>
              </a:tr>
              <a:tr h="281604">
                <a:tc>
                  <a:txBody>
                    <a:bodyPr/>
                    <a:lstStyle/>
                    <a:p>
                      <a:pPr algn="l" fontAlgn="b"/>
                      <a:r>
                        <a:rPr lang="en-IN" sz="1400" b="0" u="none" strike="noStrike" dirty="0">
                          <a:solidFill>
                            <a:srgbClr val="000000"/>
                          </a:solidFill>
                          <a:effectLst/>
                        </a:rPr>
                        <a:t>6</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Ananya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538829055"/>
                  </a:ext>
                </a:extLst>
              </a:tr>
              <a:tr h="281604">
                <a:tc>
                  <a:txBody>
                    <a:bodyPr/>
                    <a:lstStyle/>
                    <a:p>
                      <a:pPr algn="l" fontAlgn="b"/>
                      <a:r>
                        <a:rPr lang="en-IN" sz="1400" b="0" u="none" strike="noStrike">
                          <a:solidFill>
                            <a:srgbClr val="000000"/>
                          </a:solidFill>
                          <a:effectLst/>
                        </a:rPr>
                        <a:t>7</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Ravi</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2303504392"/>
                  </a:ext>
                </a:extLst>
              </a:tr>
              <a:tr h="281604">
                <a:tc>
                  <a:txBody>
                    <a:bodyPr/>
                    <a:lstStyle/>
                    <a:p>
                      <a:pPr algn="l" fontAlgn="b"/>
                      <a:r>
                        <a:rPr lang="en-IN" sz="1400" b="0" u="none" strike="noStrike" dirty="0">
                          <a:solidFill>
                            <a:srgbClr val="000000"/>
                          </a:solidFill>
                          <a:effectLst/>
                        </a:rPr>
                        <a:t>8</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Divya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142900193"/>
                  </a:ext>
                </a:extLst>
              </a:tr>
              <a:tr h="281604">
                <a:tc>
                  <a:txBody>
                    <a:bodyPr/>
                    <a:lstStyle/>
                    <a:p>
                      <a:pPr algn="l" fontAlgn="b"/>
                      <a:r>
                        <a:rPr lang="en-IN" sz="1400" b="0" u="none" strike="noStrike">
                          <a:solidFill>
                            <a:srgbClr val="000000"/>
                          </a:solidFill>
                          <a:effectLst/>
                        </a:rPr>
                        <a:t>9</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Sanjay</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1588337094"/>
                  </a:ext>
                </a:extLst>
              </a:tr>
              <a:tr h="281604">
                <a:tc>
                  <a:txBody>
                    <a:bodyPr/>
                    <a:lstStyle/>
                    <a:p>
                      <a:pPr algn="l" fontAlgn="b"/>
                      <a:r>
                        <a:rPr lang="en-IN" sz="1400" b="0" u="none" strike="noStrike" dirty="0">
                          <a:solidFill>
                            <a:srgbClr val="000000"/>
                          </a:solidFill>
                          <a:effectLst/>
                        </a:rPr>
                        <a:t>10</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Shwetha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87491171"/>
                  </a:ext>
                </a:extLst>
              </a:tr>
            </a:tbl>
          </a:graphicData>
        </a:graphic>
      </p:graphicFrame>
    </p:spTree>
    <p:extLst>
      <p:ext uri="{BB962C8B-B14F-4D97-AF65-F5344CB8AC3E}">
        <p14:creationId xmlns:p14="http://schemas.microsoft.com/office/powerpoint/2010/main" val="374065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1AA29-341C-AE36-FF1F-6BF8439A5468}"/>
              </a:ext>
            </a:extLst>
          </p:cNvPr>
          <p:cNvSpPr>
            <a:spLocks noGrp="1"/>
          </p:cNvSpPr>
          <p:nvPr>
            <p:ph type="title"/>
          </p:nvPr>
        </p:nvSpPr>
        <p:spPr/>
        <p:txBody>
          <a:bodyPr/>
          <a:lstStyle/>
          <a:p>
            <a:r>
              <a:rPr lang="en-IN" dirty="0"/>
              <a:t>Joins in SQL</a:t>
            </a:r>
          </a:p>
        </p:txBody>
      </p:sp>
      <p:sp>
        <p:nvSpPr>
          <p:cNvPr id="3" name="Content Placeholder 2">
            <a:extLst>
              <a:ext uri="{FF2B5EF4-FFF2-40B4-BE49-F238E27FC236}">
                <a16:creationId xmlns:a16="http://schemas.microsoft.com/office/drawing/2014/main" id="{67918C44-4815-5ADE-0C3F-CDD7082059BA}"/>
              </a:ext>
            </a:extLst>
          </p:cNvPr>
          <p:cNvSpPr>
            <a:spLocks noGrp="1"/>
          </p:cNvSpPr>
          <p:nvPr>
            <p:ph idx="1"/>
          </p:nvPr>
        </p:nvSpPr>
        <p:spPr>
          <a:xfrm>
            <a:off x="1097280" y="2108201"/>
            <a:ext cx="10058400" cy="3889476"/>
          </a:xfrm>
        </p:spPr>
        <p:txBody>
          <a:bodyPr/>
          <a:lstStyle/>
          <a:p>
            <a:r>
              <a:rPr lang="en-IN" dirty="0">
                <a:solidFill>
                  <a:srgbClr val="00B0F0"/>
                </a:solidFill>
              </a:rPr>
              <a:t>3. Right Join : </a:t>
            </a:r>
            <a:r>
              <a:rPr lang="en-US" dirty="0"/>
              <a:t>Returns all rows from the right table and the matched rows from the left table. If no matching rows found, NULL values are returned for the columns from the left table.</a:t>
            </a:r>
          </a:p>
          <a:p>
            <a:endParaRPr lang="en-US" dirty="0"/>
          </a:p>
          <a:p>
            <a:r>
              <a:rPr lang="en-US" dirty="0">
                <a:solidFill>
                  <a:srgbClr val="00B0F0"/>
                </a:solidFill>
              </a:rPr>
              <a:t>SELECT</a:t>
            </a:r>
            <a:r>
              <a:rPr lang="en-US" dirty="0"/>
              <a:t> * </a:t>
            </a:r>
            <a:r>
              <a:rPr lang="en-US" dirty="0">
                <a:solidFill>
                  <a:srgbClr val="00B0F0"/>
                </a:solidFill>
              </a:rPr>
              <a:t>FROM</a:t>
            </a:r>
            <a:r>
              <a:rPr lang="en-US" dirty="0"/>
              <a:t> student        </a:t>
            </a:r>
          </a:p>
          <a:p>
            <a:r>
              <a:rPr lang="en-US" dirty="0">
                <a:solidFill>
                  <a:srgbClr val="00B0F0"/>
                </a:solidFill>
              </a:rPr>
              <a:t>RIGHT JOIN </a:t>
            </a:r>
            <a:r>
              <a:rPr lang="en-US" dirty="0"/>
              <a:t>teacher </a:t>
            </a:r>
          </a:p>
          <a:p>
            <a:r>
              <a:rPr lang="en-US" dirty="0">
                <a:solidFill>
                  <a:srgbClr val="00B0F0"/>
                </a:solidFill>
              </a:rPr>
              <a:t>ON </a:t>
            </a:r>
          </a:p>
          <a:p>
            <a:r>
              <a:rPr lang="en-US" dirty="0"/>
              <a:t>student.id = teacher.id;</a:t>
            </a:r>
          </a:p>
          <a:p>
            <a:endParaRPr lang="en-IN" dirty="0"/>
          </a:p>
        </p:txBody>
      </p:sp>
      <p:graphicFrame>
        <p:nvGraphicFramePr>
          <p:cNvPr id="5" name="Table 4">
            <a:extLst>
              <a:ext uri="{FF2B5EF4-FFF2-40B4-BE49-F238E27FC236}">
                <a16:creationId xmlns:a16="http://schemas.microsoft.com/office/drawing/2014/main" id="{7462EAFA-CBB4-3B22-32FA-8ED3A0CA9384}"/>
              </a:ext>
            </a:extLst>
          </p:cNvPr>
          <p:cNvGraphicFramePr>
            <a:graphicFrameLocks noGrp="1"/>
          </p:cNvGraphicFramePr>
          <p:nvPr>
            <p:extLst>
              <p:ext uri="{D42A27DB-BD31-4B8C-83A1-F6EECF244321}">
                <p14:modId xmlns:p14="http://schemas.microsoft.com/office/powerpoint/2010/main" val="4154046229"/>
              </p:ext>
            </p:extLst>
          </p:nvPr>
        </p:nvGraphicFramePr>
        <p:xfrm>
          <a:off x="5604387" y="2939845"/>
          <a:ext cx="5338916" cy="3053700"/>
        </p:xfrm>
        <a:graphic>
          <a:graphicData uri="http://schemas.openxmlformats.org/drawingml/2006/table">
            <a:tbl>
              <a:tblPr>
                <a:tableStyleId>{616DA210-FB5B-4158-B5E0-FEB733F419BA}</a:tableStyleId>
              </a:tblPr>
              <a:tblGrid>
                <a:gridCol w="860159">
                  <a:extLst>
                    <a:ext uri="{9D8B030D-6E8A-4147-A177-3AD203B41FA5}">
                      <a16:colId xmlns:a16="http://schemas.microsoft.com/office/drawing/2014/main" val="673395596"/>
                    </a:ext>
                  </a:extLst>
                </a:gridCol>
                <a:gridCol w="1572014">
                  <a:extLst>
                    <a:ext uri="{9D8B030D-6E8A-4147-A177-3AD203B41FA5}">
                      <a16:colId xmlns:a16="http://schemas.microsoft.com/office/drawing/2014/main" val="1720285551"/>
                    </a:ext>
                  </a:extLst>
                </a:gridCol>
                <a:gridCol w="474570">
                  <a:extLst>
                    <a:ext uri="{9D8B030D-6E8A-4147-A177-3AD203B41FA5}">
                      <a16:colId xmlns:a16="http://schemas.microsoft.com/office/drawing/2014/main" val="69145178"/>
                    </a:ext>
                  </a:extLst>
                </a:gridCol>
                <a:gridCol w="1749978">
                  <a:extLst>
                    <a:ext uri="{9D8B030D-6E8A-4147-A177-3AD203B41FA5}">
                      <a16:colId xmlns:a16="http://schemas.microsoft.com/office/drawing/2014/main" val="3419137058"/>
                    </a:ext>
                  </a:extLst>
                </a:gridCol>
                <a:gridCol w="682195">
                  <a:extLst>
                    <a:ext uri="{9D8B030D-6E8A-4147-A177-3AD203B41FA5}">
                      <a16:colId xmlns:a16="http://schemas.microsoft.com/office/drawing/2014/main" val="1444018116"/>
                    </a:ext>
                  </a:extLst>
                </a:gridCol>
              </a:tblGrid>
              <a:tr h="304800">
                <a:tc>
                  <a:txBody>
                    <a:bodyPr/>
                    <a:lstStyle/>
                    <a:p>
                      <a:pPr algn="l" fontAlgn="b"/>
                      <a:r>
                        <a:rPr lang="en-IN" sz="1600" b="1" u="none" strike="noStrike" dirty="0">
                          <a:solidFill>
                            <a:srgbClr val="000000"/>
                          </a:solidFill>
                          <a:effectLst/>
                        </a:rPr>
                        <a:t>id</a:t>
                      </a:r>
                      <a:endParaRPr lang="en-IN" sz="1600" b="1" i="0" u="none" strike="noStrike" dirty="0">
                        <a:solidFill>
                          <a:srgbClr val="000000"/>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IN" sz="1600" b="1" u="none" strike="noStrike" dirty="0">
                          <a:solidFill>
                            <a:srgbClr val="000000"/>
                          </a:solidFill>
                          <a:effectLst/>
                        </a:rPr>
                        <a:t>name</a:t>
                      </a:r>
                      <a:endParaRPr lang="en-IN" sz="1600" b="1" i="0" u="none" strike="noStrike" dirty="0">
                        <a:solidFill>
                          <a:srgbClr val="000000"/>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IN" sz="1600" b="1" u="none" strike="noStrike" dirty="0">
                          <a:solidFill>
                            <a:srgbClr val="000000"/>
                          </a:solidFill>
                          <a:effectLst/>
                        </a:rPr>
                        <a:t>id</a:t>
                      </a:r>
                      <a:endParaRPr lang="en-IN" sz="1600" b="1" i="0" u="none" strike="noStrike" dirty="0">
                        <a:solidFill>
                          <a:srgbClr val="000000"/>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IN" sz="1600" b="1" u="none" strike="noStrike" dirty="0">
                          <a:solidFill>
                            <a:srgbClr val="000000"/>
                          </a:solidFill>
                          <a:effectLst/>
                        </a:rPr>
                        <a:t>name</a:t>
                      </a:r>
                      <a:endParaRPr lang="en-IN" sz="1600" b="1" i="0" u="none" strike="noStrike" dirty="0">
                        <a:solidFill>
                          <a:srgbClr val="000000"/>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IN" sz="1600" b="1" u="none" strike="noStrike" dirty="0">
                          <a:solidFill>
                            <a:srgbClr val="000000"/>
                          </a:solidFill>
                          <a:effectLst/>
                        </a:rPr>
                        <a:t>s_id</a:t>
                      </a:r>
                      <a:endParaRPr lang="en-IN" sz="1600" b="1" i="0" u="none" strike="noStrike" dirty="0">
                        <a:solidFill>
                          <a:srgbClr val="000000"/>
                        </a:solidFill>
                        <a:effectLst/>
                        <a:latin typeface="Calibri" panose="020F0502020204030204" pitchFamily="34" charset="0"/>
                      </a:endParaRPr>
                    </a:p>
                  </a:txBody>
                  <a:tcPr marL="7620" marR="7620" marT="7620" marB="0" anchor="b">
                    <a:solidFill>
                      <a:srgbClr val="92D050"/>
                    </a:solidFill>
                  </a:tcPr>
                </a:tc>
                <a:extLst>
                  <a:ext uri="{0D108BD9-81ED-4DB2-BD59-A6C34878D82A}">
                    <a16:rowId xmlns:a16="http://schemas.microsoft.com/office/drawing/2014/main" val="2026903291"/>
                  </a:ext>
                </a:extLst>
              </a:tr>
              <a:tr h="274890">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a:solidFill>
                            <a:srgbClr val="000000"/>
                          </a:solidFill>
                          <a:effectLst/>
                        </a:rPr>
                        <a:t>Amar</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a:solidFill>
                            <a:srgbClr val="000000"/>
                          </a:solidFill>
                          <a:effectLst/>
                        </a:rPr>
                        <a:t>Mrs. Kumar</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a:solidFill>
                            <a:srgbClr val="000000"/>
                          </a:solidFill>
                          <a:effectLst/>
                        </a:rPr>
                        <a:t>1</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1654011141"/>
                  </a:ext>
                </a:extLst>
              </a:tr>
              <a:tr h="274890">
                <a:tc>
                  <a:txBody>
                    <a:bodyPr/>
                    <a:lstStyle/>
                    <a:p>
                      <a:pPr algn="l" fontAlgn="b"/>
                      <a:r>
                        <a:rPr lang="en-IN" sz="1400" b="0" u="none" strike="noStrike" dirty="0">
                          <a:solidFill>
                            <a:srgbClr val="000000"/>
                          </a:solidFill>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Priya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a:solidFill>
                            <a:srgbClr val="000000"/>
                          </a:solidFill>
                          <a:effectLst/>
                        </a:rPr>
                        <a:t>2</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 Rao</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2</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4134607996"/>
                  </a:ext>
                </a:extLst>
              </a:tr>
              <a:tr h="274890">
                <a:tc>
                  <a:txBody>
                    <a:bodyPr/>
                    <a:lstStyle/>
                    <a:p>
                      <a:pPr algn="l" fontAlgn="b"/>
                      <a:r>
                        <a:rPr lang="en-IN" sz="1400" b="0" u="none" strike="noStrike">
                          <a:solidFill>
                            <a:srgbClr val="000000"/>
                          </a:solidFill>
                          <a:effectLst/>
                        </a:rPr>
                        <a:t>3</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Arun</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Mrs. Reddy</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a:solidFill>
                            <a:srgbClr val="000000"/>
                          </a:solidFill>
                          <a:effectLst/>
                        </a:rPr>
                        <a:t>3</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1427903572"/>
                  </a:ext>
                </a:extLst>
              </a:tr>
              <a:tr h="274890">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Deepa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a:solidFill>
                            <a:srgbClr val="000000"/>
                          </a:solidFill>
                          <a:effectLst/>
                        </a:rPr>
                        <a:t>4</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 Sharma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1698935103"/>
                  </a:ext>
                </a:extLst>
              </a:tr>
              <a:tr h="274890">
                <a:tc>
                  <a:txBody>
                    <a:bodyPr/>
                    <a:lstStyle/>
                    <a:p>
                      <a:pPr algn="l" fontAlgn="b"/>
                      <a:r>
                        <a:rPr lang="en-IN" sz="1400" b="0" u="none" strike="noStrike">
                          <a:solidFill>
                            <a:srgbClr val="000000"/>
                          </a:solidFill>
                          <a:effectLst/>
                        </a:rPr>
                        <a:t>5</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dirty="0">
                          <a:solidFill>
                            <a:srgbClr val="000000"/>
                          </a:solidFill>
                          <a:effectLst/>
                        </a:rPr>
                        <a:t>Manjunath</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tx2">
                        <a:lumMod val="10000"/>
                        <a:lumOff val="90000"/>
                      </a:schemeClr>
                    </a:solidFill>
                  </a:tcPr>
                </a:tc>
                <a:tc>
                  <a:txBody>
                    <a:bodyPr/>
                    <a:lstStyle/>
                    <a:p>
                      <a:pPr algn="l" fontAlgn="b"/>
                      <a:r>
                        <a:rPr lang="en-IN" sz="1400" b="0" u="none" strike="noStrike">
                          <a:solidFill>
                            <a:srgbClr val="000000"/>
                          </a:solidFill>
                          <a:effectLst/>
                        </a:rPr>
                        <a:t>5</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Mrs. Patil</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a:solidFill>
                            <a:srgbClr val="000000"/>
                          </a:solidFill>
                          <a:effectLst/>
                        </a:rPr>
                        <a:t>5</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4257746100"/>
                  </a:ext>
                </a:extLst>
              </a:tr>
              <a:tr h="274890">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11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Ms. Singh</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1</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860671784"/>
                  </a:ext>
                </a:extLst>
              </a:tr>
              <a:tr h="274890">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a:solidFill>
                            <a:srgbClr val="000000"/>
                          </a:solidFill>
                          <a:effectLst/>
                        </a:rPr>
                        <a:t>12</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 Desai</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a:solidFill>
                            <a:srgbClr val="000000"/>
                          </a:solidFill>
                          <a:effectLst/>
                        </a:rPr>
                        <a:t>2</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498392607"/>
                  </a:ext>
                </a:extLst>
              </a:tr>
              <a:tr h="274890">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13</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Mrs. Menon</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3</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3404615352"/>
                  </a:ext>
                </a:extLst>
              </a:tr>
              <a:tr h="274890">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a:solidFill>
                            <a:srgbClr val="000000"/>
                          </a:solidFill>
                          <a:effectLst/>
                        </a:rPr>
                        <a:t>NULL</a:t>
                      </a:r>
                      <a:endParaRPr lang="en-IN" sz="1400" b="0" i="0" u="none" strike="noStrike">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a:solidFill>
                            <a:srgbClr val="000000"/>
                          </a:solidFill>
                          <a:effectLst/>
                        </a:rPr>
                        <a:t>14</a:t>
                      </a:r>
                      <a:endParaRPr lang="en-IN" sz="1400" b="0" i="0" u="none" strike="noStrike">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 Prasad</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4</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1868005571"/>
                  </a:ext>
                </a:extLst>
              </a:tr>
              <a:tr h="274890">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NULL</a:t>
                      </a:r>
                      <a:endParaRPr lang="en-IN" sz="1400" b="0" i="0" u="none" strike="noStrike" dirty="0">
                        <a:solidFill>
                          <a:srgbClr val="000000"/>
                        </a:solidFill>
                        <a:effectLst/>
                        <a:latin typeface="Calibri" panose="020F0502020204030204" pitchFamily="34" charset="0"/>
                      </a:endParaRPr>
                    </a:p>
                  </a:txBody>
                  <a:tcPr marL="7620" marR="7620" marT="7620" marB="0" anchor="b">
                    <a:noFill/>
                  </a:tcPr>
                </a:tc>
                <a:tc>
                  <a:txBody>
                    <a:bodyPr/>
                    <a:lstStyle/>
                    <a:p>
                      <a:pPr algn="l" fontAlgn="b"/>
                      <a:r>
                        <a:rPr lang="en-IN" sz="1400" b="0" u="none" strike="noStrike" dirty="0">
                          <a:solidFill>
                            <a:srgbClr val="000000"/>
                          </a:solidFill>
                          <a:effectLst/>
                        </a:rPr>
                        <a:t>15</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Mrs. Gupta</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tc>
                  <a:txBody>
                    <a:bodyPr/>
                    <a:lstStyle/>
                    <a:p>
                      <a:pPr algn="l" fontAlgn="b"/>
                      <a:r>
                        <a:rPr lang="en-IN" sz="1400" b="0" u="none" strike="noStrike" dirty="0">
                          <a:solidFill>
                            <a:srgbClr val="000000"/>
                          </a:solidFill>
                          <a:effectLst/>
                        </a:rPr>
                        <a:t>5</a:t>
                      </a:r>
                      <a:endParaRPr lang="en-IN" sz="1400" b="0" i="0" u="none" strike="noStrike" dirty="0">
                        <a:solidFill>
                          <a:srgbClr val="000000"/>
                        </a:solidFill>
                        <a:effectLst/>
                        <a:latin typeface="Calibri" panose="020F0502020204030204" pitchFamily="34" charset="0"/>
                      </a:endParaRPr>
                    </a:p>
                  </a:txBody>
                  <a:tcPr marL="7620" marR="7620" marT="7620" marB="0" anchor="b">
                    <a:solidFill>
                      <a:schemeClr val="accent6">
                        <a:lumMod val="40000"/>
                        <a:lumOff val="60000"/>
                      </a:schemeClr>
                    </a:solidFill>
                  </a:tcPr>
                </a:tc>
                <a:extLst>
                  <a:ext uri="{0D108BD9-81ED-4DB2-BD59-A6C34878D82A}">
                    <a16:rowId xmlns:a16="http://schemas.microsoft.com/office/drawing/2014/main" val="3602162353"/>
                  </a:ext>
                </a:extLst>
              </a:tr>
            </a:tbl>
          </a:graphicData>
        </a:graphic>
      </p:graphicFrame>
    </p:spTree>
    <p:extLst>
      <p:ext uri="{BB962C8B-B14F-4D97-AF65-F5344CB8AC3E}">
        <p14:creationId xmlns:p14="http://schemas.microsoft.com/office/powerpoint/2010/main" val="3566041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1CB38-8537-9EAC-2B88-0BD9285DBD19}"/>
              </a:ext>
            </a:extLst>
          </p:cNvPr>
          <p:cNvSpPr>
            <a:spLocks noGrp="1"/>
          </p:cNvSpPr>
          <p:nvPr>
            <p:ph type="title"/>
          </p:nvPr>
        </p:nvSpPr>
        <p:spPr/>
        <p:txBody>
          <a:bodyPr/>
          <a:lstStyle/>
          <a:p>
            <a:r>
              <a:rPr lang="en-IN" dirty="0"/>
              <a:t>Joins in SQL</a:t>
            </a:r>
          </a:p>
        </p:txBody>
      </p:sp>
      <p:sp>
        <p:nvSpPr>
          <p:cNvPr id="3" name="Content Placeholder 2">
            <a:extLst>
              <a:ext uri="{FF2B5EF4-FFF2-40B4-BE49-F238E27FC236}">
                <a16:creationId xmlns:a16="http://schemas.microsoft.com/office/drawing/2014/main" id="{38A727F5-84F3-8550-F597-0A00E21F57EE}"/>
              </a:ext>
            </a:extLst>
          </p:cNvPr>
          <p:cNvSpPr>
            <a:spLocks noGrp="1"/>
          </p:cNvSpPr>
          <p:nvPr>
            <p:ph idx="1"/>
          </p:nvPr>
        </p:nvSpPr>
        <p:spPr>
          <a:xfrm>
            <a:off x="1097280" y="1897626"/>
            <a:ext cx="10058400" cy="4503173"/>
          </a:xfrm>
          <a:ln>
            <a:solidFill>
              <a:srgbClr val="0D0D0D"/>
            </a:solidFill>
          </a:ln>
        </p:spPr>
        <p:txBody>
          <a:bodyPr>
            <a:normAutofit fontScale="92500" lnSpcReduction="20000"/>
          </a:bodyPr>
          <a:lstStyle/>
          <a:p>
            <a:r>
              <a:rPr lang="en-IN" dirty="0">
                <a:solidFill>
                  <a:srgbClr val="00B0F0"/>
                </a:solidFill>
              </a:rPr>
              <a:t>4. Full Join : </a:t>
            </a:r>
            <a:r>
              <a:rPr lang="en-US" sz="1600" dirty="0"/>
              <a:t>FULL JOIN ensures that all rows from </a:t>
            </a:r>
          </a:p>
          <a:p>
            <a:r>
              <a:rPr lang="en-US" sz="1600" dirty="0"/>
              <a:t>both tables are included in the result set, regardless </a:t>
            </a:r>
          </a:p>
          <a:p>
            <a:r>
              <a:rPr lang="en-US" sz="1600" dirty="0"/>
              <a:t>of whether there is a matching row in the other table.</a:t>
            </a:r>
          </a:p>
          <a:p>
            <a:r>
              <a:rPr lang="en-US" sz="1600" dirty="0"/>
              <a:t>it combines the functionality of LEFT JOIN and RIGHT </a:t>
            </a:r>
          </a:p>
          <a:p>
            <a:r>
              <a:rPr lang="en-US" sz="1600" dirty="0"/>
              <a:t>JOIN, providing a comprehensive view of the data f</a:t>
            </a:r>
          </a:p>
          <a:p>
            <a:r>
              <a:rPr lang="en-US" sz="1600" dirty="0"/>
              <a:t>rom both tables.</a:t>
            </a:r>
          </a:p>
          <a:p>
            <a:r>
              <a:rPr lang="en-US" sz="1800" dirty="0">
                <a:solidFill>
                  <a:srgbClr val="00B0F0"/>
                </a:solidFill>
              </a:rPr>
              <a:t>SELECT </a:t>
            </a:r>
            <a:r>
              <a:rPr lang="en-US" sz="1800" dirty="0">
                <a:solidFill>
                  <a:schemeClr val="tx1"/>
                </a:solidFill>
              </a:rPr>
              <a:t>*</a:t>
            </a:r>
            <a:r>
              <a:rPr lang="en-US" sz="1800" dirty="0">
                <a:solidFill>
                  <a:srgbClr val="00B0F0"/>
                </a:solidFill>
              </a:rPr>
              <a:t> FROM </a:t>
            </a:r>
            <a:r>
              <a:rPr lang="en-US" sz="1800" dirty="0">
                <a:solidFill>
                  <a:schemeClr val="tx1"/>
                </a:solidFill>
              </a:rPr>
              <a:t>student </a:t>
            </a:r>
            <a:r>
              <a:rPr lang="en-US" sz="1800" dirty="0">
                <a:solidFill>
                  <a:srgbClr val="00B0F0"/>
                </a:solidFill>
              </a:rPr>
              <a:t>LEFT JOIN </a:t>
            </a:r>
            <a:r>
              <a:rPr lang="en-US" sz="1800" dirty="0">
                <a:solidFill>
                  <a:schemeClr val="tx1"/>
                </a:solidFill>
              </a:rPr>
              <a:t>teacher </a:t>
            </a:r>
          </a:p>
          <a:p>
            <a:r>
              <a:rPr lang="en-US" sz="1800" dirty="0">
                <a:solidFill>
                  <a:srgbClr val="00B0F0"/>
                </a:solidFill>
              </a:rPr>
              <a:t>ON </a:t>
            </a:r>
            <a:r>
              <a:rPr lang="en-US" sz="1800" dirty="0">
                <a:solidFill>
                  <a:schemeClr val="tx1"/>
                </a:solidFill>
              </a:rPr>
              <a:t>student.id = teacher.id </a:t>
            </a:r>
          </a:p>
          <a:p>
            <a:r>
              <a:rPr lang="en-US" sz="1800" dirty="0">
                <a:solidFill>
                  <a:srgbClr val="00B0F0"/>
                </a:solidFill>
              </a:rPr>
              <a:t>UNION </a:t>
            </a:r>
          </a:p>
          <a:p>
            <a:r>
              <a:rPr lang="en-US" sz="1800" dirty="0">
                <a:solidFill>
                  <a:srgbClr val="00B0F0"/>
                </a:solidFill>
              </a:rPr>
              <a:t>SELECT </a:t>
            </a:r>
            <a:r>
              <a:rPr lang="en-US" sz="1800" dirty="0">
                <a:solidFill>
                  <a:schemeClr val="tx1"/>
                </a:solidFill>
              </a:rPr>
              <a:t>* </a:t>
            </a:r>
            <a:r>
              <a:rPr lang="en-US" sz="1800" dirty="0">
                <a:solidFill>
                  <a:srgbClr val="00B0F0"/>
                </a:solidFill>
              </a:rPr>
              <a:t>FROM </a:t>
            </a:r>
            <a:r>
              <a:rPr lang="en-US" sz="1800" dirty="0">
                <a:solidFill>
                  <a:schemeClr val="tx1"/>
                </a:solidFill>
              </a:rPr>
              <a:t>student</a:t>
            </a:r>
            <a:r>
              <a:rPr lang="en-US" sz="1800" dirty="0">
                <a:solidFill>
                  <a:srgbClr val="00B0F0"/>
                </a:solidFill>
              </a:rPr>
              <a:t> RIGHT JOIN </a:t>
            </a:r>
            <a:r>
              <a:rPr lang="en-US" sz="1800" dirty="0">
                <a:solidFill>
                  <a:schemeClr val="tx1"/>
                </a:solidFill>
              </a:rPr>
              <a:t>teacher </a:t>
            </a:r>
          </a:p>
          <a:p>
            <a:r>
              <a:rPr lang="en-US" sz="1800" dirty="0">
                <a:solidFill>
                  <a:srgbClr val="00B0F0"/>
                </a:solidFill>
              </a:rPr>
              <a:t>ON </a:t>
            </a:r>
            <a:r>
              <a:rPr lang="en-US" sz="1800" dirty="0">
                <a:solidFill>
                  <a:schemeClr val="tx1"/>
                </a:solidFill>
              </a:rPr>
              <a:t>student.id = teacher.id;</a:t>
            </a:r>
            <a:endParaRPr lang="en-IN" sz="1800" dirty="0">
              <a:solidFill>
                <a:schemeClr val="tx1"/>
              </a:solidFill>
            </a:endParaRPr>
          </a:p>
        </p:txBody>
      </p:sp>
      <p:graphicFrame>
        <p:nvGraphicFramePr>
          <p:cNvPr id="4" name="Table 3">
            <a:extLst>
              <a:ext uri="{FF2B5EF4-FFF2-40B4-BE49-F238E27FC236}">
                <a16:creationId xmlns:a16="http://schemas.microsoft.com/office/drawing/2014/main" id="{EF289277-3FA1-A34C-05B6-79832C771D82}"/>
              </a:ext>
            </a:extLst>
          </p:cNvPr>
          <p:cNvGraphicFramePr>
            <a:graphicFrameLocks noGrp="1"/>
          </p:cNvGraphicFramePr>
          <p:nvPr>
            <p:extLst>
              <p:ext uri="{D42A27DB-BD31-4B8C-83A1-F6EECF244321}">
                <p14:modId xmlns:p14="http://schemas.microsoft.com/office/powerpoint/2010/main" val="3004752157"/>
              </p:ext>
            </p:extLst>
          </p:nvPr>
        </p:nvGraphicFramePr>
        <p:xfrm>
          <a:off x="6272982" y="1897627"/>
          <a:ext cx="4882700" cy="4503169"/>
        </p:xfrm>
        <a:graphic>
          <a:graphicData uri="http://schemas.openxmlformats.org/drawingml/2006/table">
            <a:tbl>
              <a:tblPr>
                <a:tableStyleId>{616DA210-FB5B-4158-B5E0-FEB733F419BA}</a:tableStyleId>
              </a:tblPr>
              <a:tblGrid>
                <a:gridCol w="711549">
                  <a:extLst>
                    <a:ext uri="{9D8B030D-6E8A-4147-A177-3AD203B41FA5}">
                      <a16:colId xmlns:a16="http://schemas.microsoft.com/office/drawing/2014/main" val="963742230"/>
                    </a:ext>
                  </a:extLst>
                </a:gridCol>
                <a:gridCol w="1300418">
                  <a:extLst>
                    <a:ext uri="{9D8B030D-6E8A-4147-A177-3AD203B41FA5}">
                      <a16:colId xmlns:a16="http://schemas.microsoft.com/office/drawing/2014/main" val="3120155710"/>
                    </a:ext>
                  </a:extLst>
                </a:gridCol>
                <a:gridCol w="711549">
                  <a:extLst>
                    <a:ext uri="{9D8B030D-6E8A-4147-A177-3AD203B41FA5}">
                      <a16:colId xmlns:a16="http://schemas.microsoft.com/office/drawing/2014/main" val="2579832387"/>
                    </a:ext>
                  </a:extLst>
                </a:gridCol>
                <a:gridCol w="1447635">
                  <a:extLst>
                    <a:ext uri="{9D8B030D-6E8A-4147-A177-3AD203B41FA5}">
                      <a16:colId xmlns:a16="http://schemas.microsoft.com/office/drawing/2014/main" val="1045374673"/>
                    </a:ext>
                  </a:extLst>
                </a:gridCol>
                <a:gridCol w="711549">
                  <a:extLst>
                    <a:ext uri="{9D8B030D-6E8A-4147-A177-3AD203B41FA5}">
                      <a16:colId xmlns:a16="http://schemas.microsoft.com/office/drawing/2014/main" val="1134120443"/>
                    </a:ext>
                  </a:extLst>
                </a:gridCol>
              </a:tblGrid>
              <a:tr h="335719">
                <a:tc>
                  <a:txBody>
                    <a:bodyPr/>
                    <a:lstStyle/>
                    <a:p>
                      <a:pPr marL="0" algn="l" defTabSz="914400" rtl="0" eaLnBrk="1" fontAlgn="b" latinLnBrk="0" hangingPunct="1"/>
                      <a:r>
                        <a:rPr lang="en-IN" sz="1600" b="1" u="none" strike="noStrike" kern="1200" dirty="0">
                          <a:solidFill>
                            <a:srgbClr val="000000"/>
                          </a:solidFill>
                          <a:effectLst/>
                          <a:latin typeface="+mn-lt"/>
                          <a:ea typeface="+mn-ea"/>
                          <a:cs typeface="+mn-cs"/>
                        </a:rPr>
                        <a:t>id</a:t>
                      </a:r>
                    </a:p>
                  </a:txBody>
                  <a:tcPr marL="7620" marR="7620" marT="7620" marB="0" anchor="b">
                    <a:solidFill>
                      <a:srgbClr val="92D050"/>
                    </a:solidFill>
                  </a:tcPr>
                </a:tc>
                <a:tc>
                  <a:txBody>
                    <a:bodyPr/>
                    <a:lstStyle/>
                    <a:p>
                      <a:pPr marL="0" algn="l" defTabSz="914400" rtl="0" eaLnBrk="1" fontAlgn="b" latinLnBrk="0" hangingPunct="1"/>
                      <a:r>
                        <a:rPr lang="en-IN" sz="1600" b="1" u="none" strike="noStrike" kern="1200" dirty="0">
                          <a:solidFill>
                            <a:srgbClr val="000000"/>
                          </a:solidFill>
                          <a:effectLst/>
                          <a:latin typeface="+mn-lt"/>
                          <a:ea typeface="+mn-ea"/>
                          <a:cs typeface="+mn-cs"/>
                        </a:rPr>
                        <a:t>name</a:t>
                      </a:r>
                    </a:p>
                  </a:txBody>
                  <a:tcPr marL="7620" marR="7620" marT="7620" marB="0" anchor="b">
                    <a:solidFill>
                      <a:srgbClr val="92D050"/>
                    </a:solidFill>
                  </a:tcPr>
                </a:tc>
                <a:tc>
                  <a:txBody>
                    <a:bodyPr/>
                    <a:lstStyle/>
                    <a:p>
                      <a:pPr marL="0" algn="l" defTabSz="914400" rtl="0" eaLnBrk="1" fontAlgn="b" latinLnBrk="0" hangingPunct="1"/>
                      <a:r>
                        <a:rPr lang="en-IN" sz="1600" b="1" u="none" strike="noStrike" kern="1200" dirty="0">
                          <a:solidFill>
                            <a:srgbClr val="000000"/>
                          </a:solidFill>
                          <a:effectLst/>
                          <a:latin typeface="+mn-lt"/>
                          <a:ea typeface="+mn-ea"/>
                          <a:cs typeface="+mn-cs"/>
                        </a:rPr>
                        <a:t>id</a:t>
                      </a:r>
                    </a:p>
                  </a:txBody>
                  <a:tcPr marL="7620" marR="7620" marT="7620" marB="0" anchor="b">
                    <a:solidFill>
                      <a:srgbClr val="92D050"/>
                    </a:solidFill>
                  </a:tcPr>
                </a:tc>
                <a:tc>
                  <a:txBody>
                    <a:bodyPr/>
                    <a:lstStyle/>
                    <a:p>
                      <a:pPr marL="0" algn="l" defTabSz="914400" rtl="0" eaLnBrk="1" fontAlgn="b" latinLnBrk="0" hangingPunct="1"/>
                      <a:r>
                        <a:rPr lang="en-IN" sz="1600" b="1" u="none" strike="noStrike" kern="1200" dirty="0">
                          <a:solidFill>
                            <a:srgbClr val="000000"/>
                          </a:solidFill>
                          <a:effectLst/>
                          <a:latin typeface="+mn-lt"/>
                          <a:ea typeface="+mn-ea"/>
                          <a:cs typeface="+mn-cs"/>
                        </a:rPr>
                        <a:t>name</a:t>
                      </a:r>
                    </a:p>
                  </a:txBody>
                  <a:tcPr marL="7620" marR="7620" marT="7620" marB="0" anchor="b">
                    <a:solidFill>
                      <a:srgbClr val="92D050"/>
                    </a:solidFill>
                  </a:tcPr>
                </a:tc>
                <a:tc>
                  <a:txBody>
                    <a:bodyPr/>
                    <a:lstStyle/>
                    <a:p>
                      <a:pPr marL="0" algn="l" defTabSz="914400" rtl="0" eaLnBrk="1" fontAlgn="b" latinLnBrk="0" hangingPunct="1"/>
                      <a:r>
                        <a:rPr lang="en-IN" sz="1600" b="1" u="none" strike="noStrike" kern="1200" dirty="0">
                          <a:solidFill>
                            <a:srgbClr val="000000"/>
                          </a:solidFill>
                          <a:effectLst/>
                          <a:latin typeface="+mn-lt"/>
                          <a:ea typeface="+mn-ea"/>
                          <a:cs typeface="+mn-cs"/>
                        </a:rPr>
                        <a:t>s_id</a:t>
                      </a:r>
                    </a:p>
                  </a:txBody>
                  <a:tcPr marL="7620" marR="7620" marT="7620" marB="0" anchor="b">
                    <a:solidFill>
                      <a:srgbClr val="92D050"/>
                    </a:solidFill>
                  </a:tcPr>
                </a:tc>
                <a:extLst>
                  <a:ext uri="{0D108BD9-81ED-4DB2-BD59-A6C34878D82A}">
                    <a16:rowId xmlns:a16="http://schemas.microsoft.com/office/drawing/2014/main" val="3798352562"/>
                  </a:ext>
                </a:extLst>
              </a:tr>
              <a:tr h="277830">
                <a:tc>
                  <a:txBody>
                    <a:bodyPr/>
                    <a:lstStyle/>
                    <a:p>
                      <a:pPr algn="l"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Amar</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Mrs. Kumar</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796922540"/>
                  </a:ext>
                </a:extLst>
              </a:tr>
              <a:tr h="277830">
                <a:tc>
                  <a:txBody>
                    <a:bodyPr/>
                    <a:lstStyle/>
                    <a:p>
                      <a:pPr algn="l" fontAlgn="b"/>
                      <a:r>
                        <a:rPr lang="en-IN" sz="1100" b="0" u="none" strike="noStrike">
                          <a:solidFill>
                            <a:srgbClr val="000000"/>
                          </a:solidFill>
                          <a:effectLst/>
                        </a:rPr>
                        <a:t>2</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Priya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Mr. Rao</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2</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20420906"/>
                  </a:ext>
                </a:extLst>
              </a:tr>
              <a:tr h="277830">
                <a:tc>
                  <a:txBody>
                    <a:bodyPr/>
                    <a:lstStyle/>
                    <a:p>
                      <a:pPr algn="l" fontAlgn="b"/>
                      <a:r>
                        <a:rPr lang="en-IN" sz="1100" b="0" u="none" strike="noStrike">
                          <a:solidFill>
                            <a:srgbClr val="000000"/>
                          </a:solidFill>
                          <a:effectLst/>
                        </a:rPr>
                        <a:t>3</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Arun</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Mrs. Reddy</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116122775"/>
                  </a:ext>
                </a:extLst>
              </a:tr>
              <a:tr h="277830">
                <a:tc>
                  <a:txBody>
                    <a:bodyPr/>
                    <a:lstStyle/>
                    <a:p>
                      <a:pPr algn="l" fontAlgn="b"/>
                      <a:r>
                        <a:rPr lang="en-IN" sz="1100" b="0" u="none" strike="noStrike">
                          <a:solidFill>
                            <a:srgbClr val="000000"/>
                          </a:solidFill>
                          <a:effectLst/>
                        </a:rPr>
                        <a:t>4</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Deepa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4</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Mr. Sharma</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208534079"/>
                  </a:ext>
                </a:extLst>
              </a:tr>
              <a:tr h="277830">
                <a:tc>
                  <a:txBody>
                    <a:bodyPr/>
                    <a:lstStyle/>
                    <a:p>
                      <a:pPr algn="l"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Manjunath</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Mrs. Patil</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427717597"/>
                  </a:ext>
                </a:extLst>
              </a:tr>
              <a:tr h="277830">
                <a:tc>
                  <a:txBody>
                    <a:bodyPr/>
                    <a:lstStyle/>
                    <a:p>
                      <a:pPr algn="l" fontAlgn="b"/>
                      <a:r>
                        <a:rPr lang="en-IN" sz="1100" b="0" u="none" strike="noStrike">
                          <a:solidFill>
                            <a:srgbClr val="000000"/>
                          </a:solidFill>
                          <a:effectLst/>
                        </a:rPr>
                        <a:t>6</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Ananya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NULL</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34568694"/>
                  </a:ext>
                </a:extLst>
              </a:tr>
              <a:tr h="277830">
                <a:tc>
                  <a:txBody>
                    <a:bodyPr/>
                    <a:lstStyle/>
                    <a:p>
                      <a:pPr algn="l" fontAlgn="b"/>
                      <a:r>
                        <a:rPr lang="en-IN" sz="1100" b="0" u="none" strike="noStrike">
                          <a:solidFill>
                            <a:srgbClr val="000000"/>
                          </a:solidFill>
                          <a:effectLst/>
                        </a:rPr>
                        <a:t>7</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Ravi</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24888103"/>
                  </a:ext>
                </a:extLst>
              </a:tr>
              <a:tr h="277830">
                <a:tc>
                  <a:txBody>
                    <a:bodyPr/>
                    <a:lstStyle/>
                    <a:p>
                      <a:pPr algn="l" fontAlgn="b"/>
                      <a:r>
                        <a:rPr lang="en-IN" sz="1100" b="0" u="none" strike="noStrike">
                          <a:solidFill>
                            <a:srgbClr val="000000"/>
                          </a:solidFill>
                          <a:effectLst/>
                        </a:rPr>
                        <a:t>8</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Divya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9947036"/>
                  </a:ext>
                </a:extLst>
              </a:tr>
              <a:tr h="277830">
                <a:tc>
                  <a:txBody>
                    <a:bodyPr/>
                    <a:lstStyle/>
                    <a:p>
                      <a:pPr algn="l" fontAlgn="b"/>
                      <a:r>
                        <a:rPr lang="en-IN" sz="1100" b="0" u="none" strike="noStrike">
                          <a:solidFill>
                            <a:srgbClr val="000000"/>
                          </a:solidFill>
                          <a:effectLst/>
                        </a:rPr>
                        <a:t>9</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Sanjay</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69034726"/>
                  </a:ext>
                </a:extLst>
              </a:tr>
              <a:tr h="277830">
                <a:tc>
                  <a:txBody>
                    <a:bodyPr/>
                    <a:lstStyle/>
                    <a:p>
                      <a:pPr algn="l" fontAlgn="b"/>
                      <a:r>
                        <a:rPr lang="en-IN" sz="1100" b="0" u="none" strike="noStrike">
                          <a:solidFill>
                            <a:srgbClr val="000000"/>
                          </a:solidFill>
                          <a:effectLst/>
                        </a:rPr>
                        <a:t>10</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dirty="0">
                          <a:solidFill>
                            <a:srgbClr val="000000"/>
                          </a:solidFill>
                          <a:effectLst/>
                        </a:rPr>
                        <a:t>Shwetha</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1">
                        <a:lumMod val="20000"/>
                        <a:lumOff val="80000"/>
                      </a:schemeClr>
                    </a:solidFill>
                  </a:tcPr>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5425467"/>
                  </a:ext>
                </a:extLst>
              </a:tr>
              <a:tr h="277830">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dirty="0">
                          <a:solidFill>
                            <a:srgbClr val="000000"/>
                          </a:solidFill>
                          <a:effectLst/>
                        </a:rPr>
                        <a:t>11</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Ms. Singh</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2896257373"/>
                  </a:ext>
                </a:extLst>
              </a:tr>
              <a:tr h="277830">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12</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Mr. Desai</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2</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4041347591"/>
                  </a:ext>
                </a:extLst>
              </a:tr>
              <a:tr h="277830">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13</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Mrs. Menon</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3</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300714331"/>
                  </a:ext>
                </a:extLst>
              </a:tr>
              <a:tr h="277830">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14</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Mr. Prasad</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4</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3871622378"/>
                  </a:ext>
                </a:extLst>
              </a:tr>
              <a:tr h="277830">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NULL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b="0" u="none" strike="noStrike">
                          <a:solidFill>
                            <a:srgbClr val="000000"/>
                          </a:solidFill>
                          <a:effectLst/>
                        </a:rPr>
                        <a:t>15</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a:solidFill>
                            <a:srgbClr val="000000"/>
                          </a:solidFill>
                          <a:effectLst/>
                        </a:rPr>
                        <a:t>Mrs. Gupta</a:t>
                      </a:r>
                      <a:endParaRPr lang="en-IN" sz="1100" b="0" i="0" u="none" strike="noStrike">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tc>
                  <a:txBody>
                    <a:bodyPr/>
                    <a:lstStyle/>
                    <a:p>
                      <a:pPr algn="l" fontAlgn="b"/>
                      <a:r>
                        <a:rPr lang="en-IN" sz="1100" b="0" u="none" strike="noStrike" dirty="0">
                          <a:solidFill>
                            <a:srgbClr val="000000"/>
                          </a:solidFill>
                          <a:effectLst/>
                        </a:rPr>
                        <a:t>5</a:t>
                      </a:r>
                      <a:endParaRPr lang="en-IN"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40000"/>
                        <a:lumOff val="60000"/>
                      </a:schemeClr>
                    </a:solidFill>
                  </a:tcPr>
                </a:tc>
                <a:extLst>
                  <a:ext uri="{0D108BD9-81ED-4DB2-BD59-A6C34878D82A}">
                    <a16:rowId xmlns:a16="http://schemas.microsoft.com/office/drawing/2014/main" val="113261320"/>
                  </a:ext>
                </a:extLst>
              </a:tr>
            </a:tbl>
          </a:graphicData>
        </a:graphic>
      </p:graphicFrame>
      <p:cxnSp>
        <p:nvCxnSpPr>
          <p:cNvPr id="10" name="Straight Connector 9">
            <a:extLst>
              <a:ext uri="{FF2B5EF4-FFF2-40B4-BE49-F238E27FC236}">
                <a16:creationId xmlns:a16="http://schemas.microsoft.com/office/drawing/2014/main" id="{1CA5B6FF-9518-5120-1176-928CC1704A21}"/>
              </a:ext>
            </a:extLst>
          </p:cNvPr>
          <p:cNvCxnSpPr/>
          <p:nvPr/>
        </p:nvCxnSpPr>
        <p:spPr>
          <a:xfrm flipH="1">
            <a:off x="1097282" y="4168878"/>
            <a:ext cx="51757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1125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Open book with pen on desk">
            <a:extLst>
              <a:ext uri="{FF2B5EF4-FFF2-40B4-BE49-F238E27FC236}">
                <a16:creationId xmlns:a16="http://schemas.microsoft.com/office/drawing/2014/main" id="{7B5CB8E7-EBE0-15A5-FA41-8CDB40E21229}"/>
              </a:ext>
            </a:extLst>
          </p:cNvPr>
          <p:cNvPicPr>
            <a:picLocks noChangeAspect="1"/>
          </p:cNvPicPr>
          <p:nvPr/>
        </p:nvPicPr>
        <p:blipFill>
          <a:blip r:embed="rId2"/>
          <a:stretch>
            <a:fillRect/>
          </a:stretch>
        </p:blipFill>
        <p:spPr>
          <a:xfrm>
            <a:off x="0" y="0"/>
            <a:ext cx="12192000" cy="6410632"/>
          </a:xfrm>
          <a:prstGeom prst="rect">
            <a:avLst/>
          </a:prstGeom>
        </p:spPr>
      </p:pic>
      <p:sp>
        <p:nvSpPr>
          <p:cNvPr id="4" name="TextBox 3">
            <a:extLst>
              <a:ext uri="{FF2B5EF4-FFF2-40B4-BE49-F238E27FC236}">
                <a16:creationId xmlns:a16="http://schemas.microsoft.com/office/drawing/2014/main" id="{A2AD05B0-FA23-3960-3F5B-CC1F95524D56}"/>
              </a:ext>
            </a:extLst>
          </p:cNvPr>
          <p:cNvSpPr txBox="1"/>
          <p:nvPr/>
        </p:nvSpPr>
        <p:spPr>
          <a:xfrm>
            <a:off x="4267200" y="3294990"/>
            <a:ext cx="9404555" cy="2215991"/>
          </a:xfrm>
          <a:prstGeom prst="rect">
            <a:avLst/>
          </a:prstGeom>
          <a:noFill/>
          <a:scene3d>
            <a:camera prst="perspectiveContrastingRightFacing"/>
            <a:lightRig rig="threePt" dir="t"/>
          </a:scene3d>
        </p:spPr>
        <p:txBody>
          <a:bodyPr wrap="square" rtlCol="0">
            <a:spAutoFit/>
          </a:bodyPr>
          <a:lstStyle/>
          <a:p>
            <a:r>
              <a:rPr lang="en-IN" sz="13800" b="1" dirty="0">
                <a:solidFill>
                  <a:schemeClr val="accent1">
                    <a:lumMod val="75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293279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5D2B-ED06-21CB-2FE8-AE6164B2A941}"/>
              </a:ext>
            </a:extLst>
          </p:cNvPr>
          <p:cNvSpPr>
            <a:spLocks noGrp="1"/>
          </p:cNvSpPr>
          <p:nvPr>
            <p:ph type="title"/>
          </p:nvPr>
        </p:nvSpPr>
        <p:spPr/>
        <p:txBody>
          <a:bodyPr>
            <a:noAutofit/>
          </a:bodyPr>
          <a:lstStyle/>
          <a:p>
            <a:pPr algn="just"/>
            <a:r>
              <a:rPr lang="en-US" sz="2000" b="1" u="sng" dirty="0">
                <a:solidFill>
                  <a:srgbClr val="002060"/>
                </a:solidFill>
              </a:rPr>
              <a:t>Creating a database </a:t>
            </a:r>
            <a:r>
              <a:rPr lang="en-US" sz="2000" b="1" dirty="0">
                <a:solidFill>
                  <a:srgbClr val="002060"/>
                </a:solidFill>
              </a:rPr>
              <a:t>: </a:t>
            </a:r>
            <a:r>
              <a:rPr lang="en-US" sz="1800" dirty="0">
                <a:solidFill>
                  <a:schemeClr val="tx1"/>
                </a:solidFill>
              </a:rPr>
              <a:t>A college database is a centralized system storing student, faculty, and administrative data. It tracks academic records, course information, and facilitates administrative tasks like admissions and financial management. This comprehensive tool enhances operational efficiency and supports decision-making processes within the institution.</a:t>
            </a:r>
            <a:endParaRPr lang="en-IN" sz="1800" dirty="0">
              <a:solidFill>
                <a:schemeClr val="tx1"/>
              </a:solidFill>
            </a:endParaRPr>
          </a:p>
        </p:txBody>
      </p:sp>
      <p:pic>
        <p:nvPicPr>
          <p:cNvPr id="5" name="Content Placeholder 4" descr="Coffee cup and books">
            <a:extLst>
              <a:ext uri="{FF2B5EF4-FFF2-40B4-BE49-F238E27FC236}">
                <a16:creationId xmlns:a16="http://schemas.microsoft.com/office/drawing/2014/main" id="{64A90B03-D40F-80CA-1F5E-CB7C5BFA57FE}"/>
              </a:ext>
            </a:extLst>
          </p:cNvPr>
          <p:cNvPicPr>
            <a:picLocks noGrp="1" noChangeAspect="1"/>
          </p:cNvPicPr>
          <p:nvPr>
            <p:ph idx="1"/>
          </p:nvPr>
        </p:nvPicPr>
        <p:blipFill>
          <a:blip r:embed="rId2"/>
          <a:stretch>
            <a:fillRect/>
          </a:stretch>
        </p:blipFill>
        <p:spPr>
          <a:xfrm>
            <a:off x="1097280" y="2098368"/>
            <a:ext cx="10058400" cy="3760788"/>
          </a:xfrm>
        </p:spPr>
      </p:pic>
      <p:sp>
        <p:nvSpPr>
          <p:cNvPr id="6" name="TextBox 5">
            <a:extLst>
              <a:ext uri="{FF2B5EF4-FFF2-40B4-BE49-F238E27FC236}">
                <a16:creationId xmlns:a16="http://schemas.microsoft.com/office/drawing/2014/main" id="{B996DD46-9486-7931-1C79-7E59DFFF6ED6}"/>
              </a:ext>
            </a:extLst>
          </p:cNvPr>
          <p:cNvSpPr txBox="1"/>
          <p:nvPr/>
        </p:nvSpPr>
        <p:spPr>
          <a:xfrm>
            <a:off x="1036319" y="2782669"/>
            <a:ext cx="4273099" cy="400110"/>
          </a:xfrm>
          <a:prstGeom prst="rect">
            <a:avLst/>
          </a:prstGeom>
          <a:solidFill>
            <a:schemeClr val="bg1"/>
          </a:solidFill>
        </p:spPr>
        <p:txBody>
          <a:bodyPr wrap="square" rtlCol="0">
            <a:spAutoFit/>
          </a:bodyPr>
          <a:lstStyle/>
          <a:p>
            <a:r>
              <a:rPr lang="en-US" dirty="0">
                <a:solidFill>
                  <a:srgbClr val="00B0F0"/>
                </a:solidFill>
              </a:rPr>
              <a:t>CREATE DATABASE IF NOT EXISTS </a:t>
            </a:r>
            <a:r>
              <a:rPr lang="en-US" dirty="0"/>
              <a:t>College </a:t>
            </a:r>
            <a:r>
              <a:rPr lang="en-US" sz="2000" dirty="0"/>
              <a:t>;</a:t>
            </a:r>
            <a:endParaRPr lang="en-IN" dirty="0"/>
          </a:p>
        </p:txBody>
      </p:sp>
      <p:sp>
        <p:nvSpPr>
          <p:cNvPr id="3" name="TextBox 2">
            <a:extLst>
              <a:ext uri="{FF2B5EF4-FFF2-40B4-BE49-F238E27FC236}">
                <a16:creationId xmlns:a16="http://schemas.microsoft.com/office/drawing/2014/main" id="{64A7518C-88C9-357A-7220-D69DD2D8A009}"/>
              </a:ext>
            </a:extLst>
          </p:cNvPr>
          <p:cNvSpPr txBox="1"/>
          <p:nvPr/>
        </p:nvSpPr>
        <p:spPr>
          <a:xfrm>
            <a:off x="1036321" y="3429000"/>
            <a:ext cx="1480738" cy="461665"/>
          </a:xfrm>
          <a:prstGeom prst="rect">
            <a:avLst/>
          </a:prstGeom>
          <a:solidFill>
            <a:schemeClr val="bg1"/>
          </a:solidFill>
        </p:spPr>
        <p:txBody>
          <a:bodyPr wrap="square" rtlCol="0">
            <a:spAutoFit/>
          </a:bodyPr>
          <a:lstStyle/>
          <a:p>
            <a:r>
              <a:rPr lang="en-US" dirty="0">
                <a:solidFill>
                  <a:srgbClr val="00B0F0"/>
                </a:solidFill>
              </a:rPr>
              <a:t>USE </a:t>
            </a:r>
            <a:r>
              <a:rPr lang="en-US" dirty="0"/>
              <a:t>College </a:t>
            </a:r>
            <a:r>
              <a:rPr lang="en-US" sz="2400" dirty="0"/>
              <a:t>;</a:t>
            </a:r>
            <a:endParaRPr lang="en-IN" dirty="0"/>
          </a:p>
        </p:txBody>
      </p:sp>
    </p:spTree>
    <p:extLst>
      <p:ext uri="{BB962C8B-B14F-4D97-AF65-F5344CB8AC3E}">
        <p14:creationId xmlns:p14="http://schemas.microsoft.com/office/powerpoint/2010/main" val="61289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righ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88B4327-EB7D-9981-77BC-FAC78A305A00}"/>
              </a:ext>
            </a:extLst>
          </p:cNvPr>
          <p:cNvSpPr>
            <a:spLocks noGrp="1"/>
          </p:cNvSpPr>
          <p:nvPr>
            <p:ph sz="quarter" idx="4"/>
          </p:nvPr>
        </p:nvSpPr>
        <p:spPr>
          <a:xfrm>
            <a:off x="6233652" y="2715022"/>
            <a:ext cx="4861068" cy="2910821"/>
          </a:xfrm>
          <a:solidFill>
            <a:srgbClr val="FFFFFF"/>
          </a:solidFill>
        </p:spPr>
        <p:txBody>
          <a:bodyPr/>
          <a:lstStyle/>
          <a:p>
            <a:pPr marL="0" indent="0">
              <a:buNone/>
            </a:pPr>
            <a:r>
              <a:rPr lang="en-US" dirty="0">
                <a:solidFill>
                  <a:srgbClr val="00B0F0"/>
                </a:solidFill>
              </a:rPr>
              <a:t>DESC </a:t>
            </a:r>
            <a:r>
              <a:rPr lang="en-US" dirty="0">
                <a:solidFill>
                  <a:schemeClr val="tx1"/>
                </a:solidFill>
              </a:rPr>
              <a:t>Student </a:t>
            </a:r>
            <a:r>
              <a:rPr lang="en-US" sz="2000" dirty="0">
                <a:solidFill>
                  <a:schemeClr val="tx1"/>
                </a:solidFill>
              </a:rPr>
              <a:t>;</a:t>
            </a:r>
            <a:endParaRPr lang="en-US" dirty="0">
              <a:solidFill>
                <a:schemeClr val="tx1"/>
              </a:solidFill>
            </a:endParaRPr>
          </a:p>
          <a:p>
            <a:endParaRPr lang="en-IN" dirty="0"/>
          </a:p>
        </p:txBody>
      </p:sp>
      <p:sp>
        <p:nvSpPr>
          <p:cNvPr id="2" name="Title 1">
            <a:extLst>
              <a:ext uri="{FF2B5EF4-FFF2-40B4-BE49-F238E27FC236}">
                <a16:creationId xmlns:a16="http://schemas.microsoft.com/office/drawing/2014/main" id="{450F227E-D512-0C2A-E1C3-DBDD918010E6}"/>
              </a:ext>
            </a:extLst>
          </p:cNvPr>
          <p:cNvSpPr>
            <a:spLocks noGrp="1"/>
          </p:cNvSpPr>
          <p:nvPr>
            <p:ph type="title"/>
          </p:nvPr>
        </p:nvSpPr>
        <p:spPr>
          <a:xfrm>
            <a:off x="1097280" y="383458"/>
            <a:ext cx="10058400" cy="1509350"/>
          </a:xfrm>
          <a:noFill/>
        </p:spPr>
        <p:txBody>
          <a:bodyPr>
            <a:noAutofit/>
          </a:bodyPr>
          <a:lstStyle/>
          <a:p>
            <a:r>
              <a:rPr lang="en-US" sz="1800" dirty="0">
                <a:solidFill>
                  <a:schemeClr val="accent3">
                    <a:lumMod val="50000"/>
                  </a:schemeClr>
                </a:solidFill>
              </a:rPr>
              <a:t>Creating a "student" table in a college database allows for systematic storage of student information like personal details, academic records, and enrollment status. It serves as a central repository for managing student data, facilitating administrative tasks such as enrollment, academic advising, and tracking student progress.</a:t>
            </a:r>
            <a:endParaRPr lang="en-IN" sz="1800" dirty="0">
              <a:solidFill>
                <a:schemeClr val="accent3">
                  <a:lumMod val="50000"/>
                </a:schemeClr>
              </a:solidFill>
            </a:endParaRPr>
          </a:p>
        </p:txBody>
      </p:sp>
      <p:sp>
        <p:nvSpPr>
          <p:cNvPr id="3" name="Text Placeholder 2">
            <a:extLst>
              <a:ext uri="{FF2B5EF4-FFF2-40B4-BE49-F238E27FC236}">
                <a16:creationId xmlns:a16="http://schemas.microsoft.com/office/drawing/2014/main" id="{48EF3885-9071-12EF-19B4-0E6D56EE9817}"/>
              </a:ext>
            </a:extLst>
          </p:cNvPr>
          <p:cNvSpPr>
            <a:spLocks noGrp="1"/>
          </p:cNvSpPr>
          <p:nvPr>
            <p:ph type="body" idx="1"/>
          </p:nvPr>
        </p:nvSpPr>
        <p:spPr/>
        <p:txBody>
          <a:bodyPr/>
          <a:lstStyle/>
          <a:p>
            <a:r>
              <a:rPr lang="en-US" dirty="0"/>
              <a:t>Query to create table:</a:t>
            </a:r>
            <a:endParaRPr lang="en-IN" dirty="0"/>
          </a:p>
        </p:txBody>
      </p:sp>
      <p:graphicFrame>
        <p:nvGraphicFramePr>
          <p:cNvPr id="9" name="Content Placeholder 8">
            <a:extLst>
              <a:ext uri="{FF2B5EF4-FFF2-40B4-BE49-F238E27FC236}">
                <a16:creationId xmlns:a16="http://schemas.microsoft.com/office/drawing/2014/main" id="{63C60E92-8418-6CC8-99E8-857E9015F5FF}"/>
              </a:ext>
            </a:extLst>
          </p:cNvPr>
          <p:cNvGraphicFramePr>
            <a:graphicFrameLocks noGrp="1"/>
          </p:cNvGraphicFramePr>
          <p:nvPr>
            <p:ph sz="half" idx="2"/>
            <p:extLst>
              <p:ext uri="{D42A27DB-BD31-4B8C-83A1-F6EECF244321}">
                <p14:modId xmlns:p14="http://schemas.microsoft.com/office/powerpoint/2010/main" val="2307078905"/>
              </p:ext>
            </p:extLst>
          </p:nvPr>
        </p:nvGraphicFramePr>
        <p:xfrm>
          <a:off x="6515944" y="3195486"/>
          <a:ext cx="4319202" cy="2104104"/>
        </p:xfrm>
        <a:graphic>
          <a:graphicData uri="http://schemas.openxmlformats.org/drawingml/2006/table">
            <a:tbl>
              <a:tblPr/>
              <a:tblGrid>
                <a:gridCol w="867052">
                  <a:extLst>
                    <a:ext uri="{9D8B030D-6E8A-4147-A177-3AD203B41FA5}">
                      <a16:colId xmlns:a16="http://schemas.microsoft.com/office/drawing/2014/main" val="3389579650"/>
                    </a:ext>
                  </a:extLst>
                </a:gridCol>
                <a:gridCol w="1027617">
                  <a:extLst>
                    <a:ext uri="{9D8B030D-6E8A-4147-A177-3AD203B41FA5}">
                      <a16:colId xmlns:a16="http://schemas.microsoft.com/office/drawing/2014/main" val="2336108043"/>
                    </a:ext>
                  </a:extLst>
                </a:gridCol>
                <a:gridCol w="513808">
                  <a:extLst>
                    <a:ext uri="{9D8B030D-6E8A-4147-A177-3AD203B41FA5}">
                      <a16:colId xmlns:a16="http://schemas.microsoft.com/office/drawing/2014/main" val="2380157084"/>
                    </a:ext>
                  </a:extLst>
                </a:gridCol>
                <a:gridCol w="433526">
                  <a:extLst>
                    <a:ext uri="{9D8B030D-6E8A-4147-A177-3AD203B41FA5}">
                      <a16:colId xmlns:a16="http://schemas.microsoft.com/office/drawing/2014/main" val="1895800850"/>
                    </a:ext>
                  </a:extLst>
                </a:gridCol>
                <a:gridCol w="834939">
                  <a:extLst>
                    <a:ext uri="{9D8B030D-6E8A-4147-A177-3AD203B41FA5}">
                      <a16:colId xmlns:a16="http://schemas.microsoft.com/office/drawing/2014/main" val="1963228110"/>
                    </a:ext>
                  </a:extLst>
                </a:gridCol>
                <a:gridCol w="642260">
                  <a:extLst>
                    <a:ext uri="{9D8B030D-6E8A-4147-A177-3AD203B41FA5}">
                      <a16:colId xmlns:a16="http://schemas.microsoft.com/office/drawing/2014/main" val="3401023227"/>
                    </a:ext>
                  </a:extLst>
                </a:gridCol>
              </a:tblGrid>
              <a:tr h="362778">
                <a:tc>
                  <a:txBody>
                    <a:bodyPr/>
                    <a:lstStyle/>
                    <a:p>
                      <a:pPr algn="l" fontAlgn="b"/>
                      <a:r>
                        <a:rPr lang="en-IN" sz="1600" b="1" i="0" u="none" strike="noStrike" dirty="0">
                          <a:solidFill>
                            <a:srgbClr val="000000"/>
                          </a:solidFill>
                          <a:effectLst/>
                          <a:latin typeface="Calibri" panose="020F0502020204030204" pitchFamily="34" charset="0"/>
                        </a:rPr>
                        <a:t>FIELD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600" b="1" i="0" u="none" strike="noStrike" dirty="0">
                          <a:solidFill>
                            <a:srgbClr val="000000"/>
                          </a:solidFill>
                          <a:effectLst/>
                          <a:latin typeface="Calibri" panose="020F0502020204030204" pitchFamily="34" charset="0"/>
                        </a:rPr>
                        <a:t>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rgbClr val="000000"/>
                          </a:solidFill>
                          <a:effectLst/>
                          <a:latin typeface="Calibri" panose="020F0502020204030204" pitchFamily="34" charset="0"/>
                        </a:rPr>
                        <a:t>KEY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rgbClr val="000000"/>
                          </a:solidFill>
                          <a:effectLst/>
                          <a:latin typeface="Calibri" panose="020F0502020204030204" pitchFamily="34" charset="0"/>
                        </a:rPr>
                        <a:t>DEFAULT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600" b="1" i="0" u="none" strike="noStrike" dirty="0">
                          <a:solidFill>
                            <a:srgbClr val="000000"/>
                          </a:solidFill>
                          <a:effectLst/>
                          <a:latin typeface="Calibri" panose="020F0502020204030204" pitchFamily="34" charset="0"/>
                        </a:rPr>
                        <a:t>EXTRA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3441105"/>
                  </a:ext>
                </a:extLst>
              </a:tr>
              <a:tr h="290221">
                <a:tc>
                  <a:txBody>
                    <a:bodyPr/>
                    <a:lstStyle/>
                    <a:p>
                      <a:pPr algn="l" fontAlgn="b"/>
                      <a:r>
                        <a:rPr lang="en-IN" sz="1200" b="1" i="0" u="none" strike="noStrike" dirty="0" err="1">
                          <a:solidFill>
                            <a:srgbClr val="000000"/>
                          </a:solidFill>
                          <a:effectLst/>
                          <a:latin typeface="Calibri" panose="020F0502020204030204" pitchFamily="34" charset="0"/>
                        </a:rPr>
                        <a:t>Std_ID</a:t>
                      </a:r>
                      <a:endParaRPr lang="en-IN" sz="12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INT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PRI</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5176327"/>
                  </a:ext>
                </a:extLst>
              </a:tr>
              <a:tr h="290221">
                <a:tc>
                  <a:txBody>
                    <a:bodyPr/>
                    <a:lstStyle/>
                    <a:p>
                      <a:pPr algn="l" fontAlgn="b"/>
                      <a:r>
                        <a:rPr lang="en-IN" sz="1200" b="1" i="0" u="none" strike="noStrike" dirty="0">
                          <a:solidFill>
                            <a:srgbClr val="000000"/>
                          </a:solidFill>
                          <a:effectLst/>
                          <a:latin typeface="Calibri" panose="020F0502020204030204" pitchFamily="34" charset="0"/>
                        </a:rPr>
                        <a:t>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VARCHAR(150)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607233"/>
                  </a:ext>
                </a:extLst>
              </a:tr>
              <a:tr h="290221">
                <a:tc>
                  <a:txBody>
                    <a:bodyPr/>
                    <a:lstStyle/>
                    <a:p>
                      <a:pPr algn="l" fontAlgn="b"/>
                      <a:r>
                        <a:rPr lang="en-IN" sz="1200" b="1" i="0" u="none" strike="noStrike" dirty="0">
                          <a:solidFill>
                            <a:srgbClr val="000000"/>
                          </a:solidFill>
                          <a:effectLst/>
                          <a:latin typeface="Calibri" panose="020F0502020204030204" pitchFamily="34" charset="0"/>
                        </a:rPr>
                        <a:t>D_O_B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6608223"/>
                  </a:ext>
                </a:extLst>
              </a:tr>
              <a:tr h="290221">
                <a:tc>
                  <a:txBody>
                    <a:bodyPr/>
                    <a:lstStyle/>
                    <a:p>
                      <a:pPr algn="l" fontAlgn="b"/>
                      <a:r>
                        <a:rPr lang="en-IN" sz="1200" b="1" i="0" u="none" strike="noStrike" dirty="0">
                          <a:solidFill>
                            <a:srgbClr val="000000"/>
                          </a:solidFill>
                          <a:effectLst/>
                          <a:latin typeface="Calibri" panose="020F0502020204030204" pitchFamily="34" charset="0"/>
                        </a:rPr>
                        <a:t>Address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VARCHAR(200)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3817489"/>
                  </a:ext>
                </a:extLst>
              </a:tr>
              <a:tr h="290221">
                <a:tc>
                  <a:txBody>
                    <a:bodyPr/>
                    <a:lstStyle/>
                    <a:p>
                      <a:pPr algn="l" fontAlgn="b"/>
                      <a:r>
                        <a:rPr lang="en-IN" sz="1200" b="1" i="0" u="none" strike="noStrike" dirty="0" err="1">
                          <a:solidFill>
                            <a:srgbClr val="000000"/>
                          </a:solidFill>
                          <a:effectLst/>
                          <a:latin typeface="Calibri" panose="020F0502020204030204" pitchFamily="34" charset="0"/>
                        </a:rPr>
                        <a:t>Phone_NO</a:t>
                      </a:r>
                      <a:endParaRPr lang="en-IN" sz="12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VARCHAR(15)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329519"/>
                  </a:ext>
                </a:extLst>
              </a:tr>
              <a:tr h="290221">
                <a:tc>
                  <a:txBody>
                    <a:bodyPr/>
                    <a:lstStyle/>
                    <a:p>
                      <a:pPr algn="l" fontAlgn="b"/>
                      <a:r>
                        <a:rPr lang="en-IN" sz="1200" b="1" i="0" u="none" strike="noStrike" dirty="0" err="1">
                          <a:solidFill>
                            <a:srgbClr val="000000"/>
                          </a:solidFill>
                          <a:effectLst/>
                          <a:latin typeface="Calibri" panose="020F0502020204030204" pitchFamily="34" charset="0"/>
                        </a:rPr>
                        <a:t>Email_ID</a:t>
                      </a:r>
                      <a:endParaRPr lang="en-IN" sz="1200" b="1" i="0" u="none" strike="noStrike" dirty="0">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200" b="1" i="0" u="none" strike="noStrike" dirty="0">
                          <a:solidFill>
                            <a:srgbClr val="000000"/>
                          </a:solidFill>
                          <a:effectLst/>
                          <a:latin typeface="Calibri" panose="020F0502020204030204" pitchFamily="34" charset="0"/>
                        </a:rPr>
                        <a:t>VARCHAR(30)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YES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NULL</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1200" b="1" i="0" u="none" strike="noStrike" dirty="0">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3678013"/>
                  </a:ext>
                </a:extLst>
              </a:tr>
            </a:tbl>
          </a:graphicData>
        </a:graphic>
      </p:graphicFrame>
      <p:sp>
        <p:nvSpPr>
          <p:cNvPr id="5" name="Text Placeholder 4">
            <a:extLst>
              <a:ext uri="{FF2B5EF4-FFF2-40B4-BE49-F238E27FC236}">
                <a16:creationId xmlns:a16="http://schemas.microsoft.com/office/drawing/2014/main" id="{18082623-54EA-ABED-84D3-1BA0D6C7E731}"/>
              </a:ext>
            </a:extLst>
          </p:cNvPr>
          <p:cNvSpPr>
            <a:spLocks noGrp="1"/>
          </p:cNvSpPr>
          <p:nvPr>
            <p:ph type="body" sz="quarter" idx="3"/>
          </p:nvPr>
        </p:nvSpPr>
        <p:spPr/>
        <p:txBody>
          <a:bodyPr/>
          <a:lstStyle/>
          <a:p>
            <a:r>
              <a:rPr lang="en-US" dirty="0"/>
              <a:t>Query to describe the table</a:t>
            </a:r>
            <a:endParaRPr lang="en-IN" dirty="0"/>
          </a:p>
        </p:txBody>
      </p:sp>
      <p:sp>
        <p:nvSpPr>
          <p:cNvPr id="7" name="Rectangle 6">
            <a:extLst>
              <a:ext uri="{FF2B5EF4-FFF2-40B4-BE49-F238E27FC236}">
                <a16:creationId xmlns:a16="http://schemas.microsoft.com/office/drawing/2014/main" id="{DF785C21-F714-5EF6-695F-1C30EE2A4D32}"/>
              </a:ext>
            </a:extLst>
          </p:cNvPr>
          <p:cNvSpPr/>
          <p:nvPr/>
        </p:nvSpPr>
        <p:spPr>
          <a:xfrm>
            <a:off x="1036319" y="2715022"/>
            <a:ext cx="4568067" cy="2910821"/>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234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87500">
              <a:srgbClr val="F3B369"/>
            </a:gs>
            <a:gs pos="75000">
              <a:srgbClr val="EAA85B"/>
            </a:gs>
            <a:gs pos="50000">
              <a:srgbClr val="D8913F"/>
            </a:gs>
            <a:gs pos="0">
              <a:schemeClr val="accent2">
                <a:lumMod val="67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9E28FB0-874F-60CD-010D-6B449E2ABC8B}"/>
              </a:ext>
            </a:extLst>
          </p:cNvPr>
          <p:cNvSpPr txBox="1"/>
          <p:nvPr/>
        </p:nvSpPr>
        <p:spPr>
          <a:xfrm>
            <a:off x="904568" y="304800"/>
            <a:ext cx="9891251" cy="6032421"/>
          </a:xfrm>
          <a:prstGeom prst="rect">
            <a:avLst/>
          </a:prstGeom>
          <a:noFill/>
        </p:spPr>
        <p:txBody>
          <a:bodyPr wrap="square" rtlCol="0">
            <a:spAutoFit/>
          </a:bodyPr>
          <a:lstStyle/>
          <a:p>
            <a:pPr marL="285750" indent="-285750" algn="just">
              <a:buFont typeface="Wingdings" panose="05000000000000000000" pitchFamily="2" charset="2"/>
              <a:buChar char="q"/>
            </a:pPr>
            <a:r>
              <a:rPr lang="en-US" sz="2000" b="1" dirty="0">
                <a:solidFill>
                  <a:schemeClr val="tx1">
                    <a:lumMod val="95000"/>
                    <a:lumOff val="5000"/>
                  </a:schemeClr>
                </a:solidFill>
              </a:rPr>
              <a:t>Teacher Table:</a:t>
            </a:r>
          </a:p>
          <a:p>
            <a:pPr marL="285750" indent="-285750" algn="just">
              <a:buFont typeface="Wingdings" panose="05000000000000000000" pitchFamily="2" charset="2"/>
              <a:buChar char="q"/>
            </a:pPr>
            <a:r>
              <a:rPr lang="en-US" sz="1600" b="1" dirty="0">
                <a:solidFill>
                  <a:schemeClr val="tx1">
                    <a:lumMod val="95000"/>
                    <a:lumOff val="5000"/>
                  </a:schemeClr>
                </a:solidFill>
              </a:rPr>
              <a:t>Creating a "teacher" table enables the systematic storage of information about faculty members, including their personal details, contact information, and teaching assignments. This table serves as a central resource for managing faculty data, facilitating tasks such as course assignment, scheduling, and communication between faculty and administration.</a:t>
            </a:r>
          </a:p>
          <a:p>
            <a:pPr marL="285750" indent="-285750" algn="just">
              <a:buFont typeface="Wingdings" panose="05000000000000000000" pitchFamily="2" charset="2"/>
              <a:buChar char="q"/>
            </a:pPr>
            <a:endParaRPr lang="en-US" sz="1600" b="1" dirty="0">
              <a:solidFill>
                <a:schemeClr val="tx1">
                  <a:lumMod val="95000"/>
                  <a:lumOff val="5000"/>
                </a:schemeClr>
              </a:solidFill>
            </a:endParaRPr>
          </a:p>
          <a:p>
            <a:pPr marL="285750" indent="-285750" algn="just">
              <a:buFont typeface="Wingdings" panose="05000000000000000000" pitchFamily="2" charset="2"/>
              <a:buChar char="q"/>
            </a:pPr>
            <a:r>
              <a:rPr lang="en-US" sz="2000" b="1" dirty="0">
                <a:solidFill>
                  <a:schemeClr val="tx1">
                    <a:lumMod val="95000"/>
                    <a:lumOff val="5000"/>
                  </a:schemeClr>
                </a:solidFill>
              </a:rPr>
              <a:t>Courses Table:</a:t>
            </a:r>
          </a:p>
          <a:p>
            <a:pPr marL="285750" indent="-285750" algn="just">
              <a:buFont typeface="Wingdings" panose="05000000000000000000" pitchFamily="2" charset="2"/>
              <a:buChar char="q"/>
            </a:pPr>
            <a:r>
              <a:rPr lang="en-US" sz="1600" b="1" dirty="0">
                <a:solidFill>
                  <a:schemeClr val="tx1">
                    <a:lumMod val="95000"/>
                    <a:lumOff val="5000"/>
                  </a:schemeClr>
                </a:solidFill>
              </a:rPr>
              <a:t>The creation of a "courses" table allows for the organized storage of information about the courses offered by the college, including details such as course code, title, description, and credit hours. This table serves as a foundation for managing course information, facilitating tasks such as course registration, academic planning, and curriculum management.</a:t>
            </a:r>
          </a:p>
          <a:p>
            <a:pPr marL="285750" indent="-285750" algn="just">
              <a:buFont typeface="Wingdings" panose="05000000000000000000" pitchFamily="2" charset="2"/>
              <a:buChar char="q"/>
            </a:pPr>
            <a:endParaRPr lang="en-US" sz="1600" b="1" dirty="0">
              <a:solidFill>
                <a:schemeClr val="tx1">
                  <a:lumMod val="95000"/>
                  <a:lumOff val="5000"/>
                </a:schemeClr>
              </a:solidFill>
            </a:endParaRPr>
          </a:p>
          <a:p>
            <a:pPr marL="285750" indent="-285750" algn="just">
              <a:buFont typeface="Wingdings" panose="05000000000000000000" pitchFamily="2" charset="2"/>
              <a:buChar char="q"/>
            </a:pPr>
            <a:r>
              <a:rPr lang="en-US" sz="2000" b="1" dirty="0">
                <a:solidFill>
                  <a:schemeClr val="tx1">
                    <a:lumMod val="95000"/>
                    <a:lumOff val="5000"/>
                  </a:schemeClr>
                </a:solidFill>
              </a:rPr>
              <a:t>Department Table:</a:t>
            </a:r>
          </a:p>
          <a:p>
            <a:pPr marL="285750" indent="-285750" algn="just">
              <a:buFont typeface="Wingdings" panose="05000000000000000000" pitchFamily="2" charset="2"/>
              <a:buChar char="q"/>
            </a:pPr>
            <a:r>
              <a:rPr lang="en-US" sz="1600" b="1" dirty="0">
                <a:solidFill>
                  <a:schemeClr val="tx1">
                    <a:lumMod val="95000"/>
                    <a:lumOff val="5000"/>
                  </a:schemeClr>
                </a:solidFill>
              </a:rPr>
              <a:t>Establishing a "department" table facilitates the structured storage of information about the various academic departments within the college, including department names, descriptions, and administrative contacts. This table serves as a centralized repository for managing departmental data, enabling tasks such as departmental organization, resource allocation, and reporting.</a:t>
            </a:r>
          </a:p>
          <a:p>
            <a:pPr marL="285750" indent="-285750" algn="just">
              <a:buFont typeface="Wingdings" panose="05000000000000000000" pitchFamily="2" charset="2"/>
              <a:buChar char="q"/>
            </a:pPr>
            <a:endParaRPr lang="en-US" b="1" dirty="0">
              <a:solidFill>
                <a:schemeClr val="tx1">
                  <a:lumMod val="95000"/>
                  <a:lumOff val="5000"/>
                </a:schemeClr>
              </a:solidFill>
            </a:endParaRPr>
          </a:p>
          <a:p>
            <a:pPr marL="285750" indent="-285750" algn="just">
              <a:buFont typeface="Wingdings" panose="05000000000000000000" pitchFamily="2" charset="2"/>
              <a:buChar char="q"/>
            </a:pPr>
            <a:r>
              <a:rPr lang="en-US" sz="2000" b="1" dirty="0">
                <a:solidFill>
                  <a:schemeClr val="tx1">
                    <a:lumMod val="95000"/>
                    <a:lumOff val="5000"/>
                  </a:schemeClr>
                </a:solidFill>
              </a:rPr>
              <a:t>Enrollment Table:</a:t>
            </a:r>
          </a:p>
          <a:p>
            <a:pPr marL="285750" indent="-285750" algn="just">
              <a:buFont typeface="Wingdings" panose="05000000000000000000" pitchFamily="2" charset="2"/>
              <a:buChar char="q"/>
            </a:pPr>
            <a:r>
              <a:rPr lang="en-US" sz="1600" b="1" dirty="0">
                <a:solidFill>
                  <a:schemeClr val="tx1">
                    <a:lumMod val="95000"/>
                    <a:lumOff val="5000"/>
                  </a:schemeClr>
                </a:solidFill>
              </a:rPr>
              <a:t>Creating an "enrollment" table enables the systematic recording of student enrollment in courses, including details such as student IDs, course IDs, enrollment dates, and grades. This table serves as a key component for managing enrollment data, facilitating tasks such as course registration, academic advising, and tracking student progress throughout their academic journey.</a:t>
            </a:r>
            <a:endParaRPr lang="en-IN" sz="1600" b="1" dirty="0">
              <a:solidFill>
                <a:schemeClr val="tx1">
                  <a:lumMod val="95000"/>
                  <a:lumOff val="5000"/>
                </a:schemeClr>
              </a:solidFill>
            </a:endParaRPr>
          </a:p>
        </p:txBody>
      </p:sp>
    </p:spTree>
    <p:extLst>
      <p:ext uri="{BB962C8B-B14F-4D97-AF65-F5344CB8AC3E}">
        <p14:creationId xmlns:p14="http://schemas.microsoft.com/office/powerpoint/2010/main" val="2282860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5F41042-2855-057F-29C8-2950FB2FAD3B}"/>
              </a:ext>
            </a:extLst>
          </p:cNvPr>
          <p:cNvPicPr>
            <a:picLocks noChangeAspect="1"/>
          </p:cNvPicPr>
          <p:nvPr/>
        </p:nvPicPr>
        <p:blipFill>
          <a:blip r:embed="rId2"/>
          <a:stretch>
            <a:fillRect/>
          </a:stretch>
        </p:blipFill>
        <p:spPr>
          <a:xfrm>
            <a:off x="1995948" y="0"/>
            <a:ext cx="8465573" cy="6390968"/>
          </a:xfrm>
          <a:prstGeom prst="rect">
            <a:avLst/>
          </a:prstGeom>
        </p:spPr>
      </p:pic>
      <p:sp>
        <p:nvSpPr>
          <p:cNvPr id="13" name="TextBox 12">
            <a:extLst>
              <a:ext uri="{FF2B5EF4-FFF2-40B4-BE49-F238E27FC236}">
                <a16:creationId xmlns:a16="http://schemas.microsoft.com/office/drawing/2014/main" id="{A3EFE8DD-2E09-12CA-CA01-12179099D374}"/>
              </a:ext>
            </a:extLst>
          </p:cNvPr>
          <p:cNvSpPr txBox="1"/>
          <p:nvPr/>
        </p:nvSpPr>
        <p:spPr>
          <a:xfrm>
            <a:off x="565354" y="0"/>
            <a:ext cx="2861187" cy="830997"/>
          </a:xfrm>
          <a:prstGeom prst="rect">
            <a:avLst/>
          </a:prstGeom>
          <a:solidFill>
            <a:srgbClr val="8199E7"/>
          </a:solidFill>
        </p:spPr>
        <p:txBody>
          <a:bodyPr wrap="square" rtlCol="0">
            <a:spAutoFit/>
          </a:bodyPr>
          <a:lstStyle/>
          <a:p>
            <a:r>
              <a:rPr lang="en-IN" sz="2400" b="1" dirty="0">
                <a:solidFill>
                  <a:srgbClr val="002060"/>
                </a:solidFill>
                <a:latin typeface="Bodoni MT Black" panose="02070A03080606020203" pitchFamily="18" charset="0"/>
              </a:rPr>
              <a:t>ER – Diagram of College Database</a:t>
            </a:r>
          </a:p>
        </p:txBody>
      </p:sp>
    </p:spTree>
    <p:extLst>
      <p:ext uri="{BB962C8B-B14F-4D97-AF65-F5344CB8AC3E}">
        <p14:creationId xmlns:p14="http://schemas.microsoft.com/office/powerpoint/2010/main" val="426349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tgtEl>
                                      </p:cBhvr>
                                    </p:animEffect>
                                    <p:animScale>
                                      <p:cBhvr>
                                        <p:cTn id="7"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401EB26-3FC9-8CBB-9A26-21DEAE42DCBB}"/>
              </a:ext>
            </a:extLst>
          </p:cNvPr>
          <p:cNvPicPr>
            <a:picLocks noGrp="1" noChangeAspect="1"/>
          </p:cNvPicPr>
          <p:nvPr>
            <p:ph idx="1"/>
          </p:nvPr>
        </p:nvPicPr>
        <p:blipFill>
          <a:blip r:embed="rId3"/>
          <a:stretch>
            <a:fillRect/>
          </a:stretch>
        </p:blipFill>
        <p:spPr>
          <a:xfrm>
            <a:off x="4943454" y="2556613"/>
            <a:ext cx="6963411" cy="3753374"/>
          </a:xfrm>
          <a:solidFill>
            <a:srgbClr val="FFFFFF"/>
          </a:solidFill>
        </p:spPr>
      </p:pic>
      <p:sp>
        <p:nvSpPr>
          <p:cNvPr id="2" name="Title 1">
            <a:extLst>
              <a:ext uri="{FF2B5EF4-FFF2-40B4-BE49-F238E27FC236}">
                <a16:creationId xmlns:a16="http://schemas.microsoft.com/office/drawing/2014/main" id="{94E0E060-5D9C-EA45-4567-94ED84AC4E99}"/>
              </a:ext>
            </a:extLst>
          </p:cNvPr>
          <p:cNvSpPr>
            <a:spLocks noGrp="1"/>
          </p:cNvSpPr>
          <p:nvPr>
            <p:ph type="title"/>
          </p:nvPr>
        </p:nvSpPr>
        <p:spPr>
          <a:xfrm>
            <a:off x="265471" y="548012"/>
            <a:ext cx="4007193" cy="863015"/>
          </a:xfrm>
          <a:solidFill>
            <a:schemeClr val="bg1"/>
          </a:solidFill>
          <a:ln w="57150">
            <a:solidFill>
              <a:schemeClr val="accent5">
                <a:lumMod val="60000"/>
                <a:lumOff val="40000"/>
              </a:schemeClr>
            </a:solidFill>
          </a:ln>
        </p:spPr>
        <p:txBody>
          <a:bodyPr>
            <a:noAutofit/>
          </a:bodyPr>
          <a:lstStyle/>
          <a:p>
            <a:r>
              <a:rPr lang="en-US" sz="2600" dirty="0">
                <a:solidFill>
                  <a:schemeClr val="tx1"/>
                </a:solidFill>
              </a:rPr>
              <a:t>Query to Insert values into Student table</a:t>
            </a:r>
            <a:endParaRPr lang="en-IN" sz="2600" dirty="0">
              <a:solidFill>
                <a:schemeClr val="tx1"/>
              </a:solidFill>
            </a:endParaRPr>
          </a:p>
        </p:txBody>
      </p:sp>
      <p:sp>
        <p:nvSpPr>
          <p:cNvPr id="4" name="Text Placeholder 3">
            <a:extLst>
              <a:ext uri="{FF2B5EF4-FFF2-40B4-BE49-F238E27FC236}">
                <a16:creationId xmlns:a16="http://schemas.microsoft.com/office/drawing/2014/main" id="{686628C5-D762-42F5-34AF-25772507A38C}"/>
              </a:ext>
            </a:extLst>
          </p:cNvPr>
          <p:cNvSpPr>
            <a:spLocks noGrp="1"/>
          </p:cNvSpPr>
          <p:nvPr>
            <p:ph type="body" sz="half" idx="2"/>
          </p:nvPr>
        </p:nvSpPr>
        <p:spPr>
          <a:xfrm>
            <a:off x="265471" y="1868130"/>
            <a:ext cx="4149213" cy="4286865"/>
          </a:xfrm>
          <a:solidFill>
            <a:srgbClr val="FFFFFF"/>
          </a:solidFill>
          <a:ln w="57150">
            <a:solidFill>
              <a:schemeClr val="accent5">
                <a:lumMod val="60000"/>
                <a:lumOff val="40000"/>
              </a:schemeClr>
            </a:solidFill>
          </a:ln>
        </p:spPr>
        <p:txBody>
          <a:bodyPr>
            <a:normAutofit fontScale="92500"/>
          </a:bodyPr>
          <a:lstStyle/>
          <a:p>
            <a:pPr>
              <a:spcBef>
                <a:spcPts val="0"/>
              </a:spcBef>
              <a:spcAft>
                <a:spcPts val="0"/>
              </a:spcAft>
            </a:pPr>
            <a:r>
              <a:rPr lang="en-US" b="1" dirty="0">
                <a:solidFill>
                  <a:srgbClr val="00B0F0"/>
                </a:solidFill>
              </a:rPr>
              <a:t>INSERT INTO </a:t>
            </a:r>
            <a:r>
              <a:rPr lang="en-US" sz="1600" b="1" dirty="0">
                <a:solidFill>
                  <a:schemeClr val="tx1"/>
                </a:solidFill>
              </a:rPr>
              <a:t>Student </a:t>
            </a:r>
          </a:p>
          <a:p>
            <a:pPr>
              <a:spcBef>
                <a:spcPts val="0"/>
              </a:spcBef>
              <a:spcAft>
                <a:spcPts val="0"/>
              </a:spcAft>
            </a:pPr>
            <a:r>
              <a:rPr lang="en-US" sz="1600" b="1" dirty="0">
                <a:solidFill>
                  <a:schemeClr val="tx1"/>
                </a:solidFill>
              </a:rPr>
              <a:t>( Std_ID, Name, D_O_B, Address, Phone_NO, Email_ID ) </a:t>
            </a:r>
          </a:p>
          <a:p>
            <a:pPr>
              <a:spcBef>
                <a:spcPts val="0"/>
              </a:spcBef>
              <a:spcAft>
                <a:spcPts val="0"/>
              </a:spcAft>
            </a:pPr>
            <a:r>
              <a:rPr lang="en-US" b="1" dirty="0">
                <a:solidFill>
                  <a:srgbClr val="00B0F0"/>
                </a:solidFill>
              </a:rPr>
              <a:t>VALUES</a:t>
            </a:r>
          </a:p>
          <a:p>
            <a:pPr>
              <a:spcBef>
                <a:spcPts val="0"/>
              </a:spcBef>
              <a:spcAft>
                <a:spcPts val="0"/>
              </a:spcAft>
            </a:pPr>
            <a:r>
              <a:rPr lang="en-US" sz="1600" b="1" dirty="0">
                <a:solidFill>
                  <a:schemeClr val="tx1"/>
                </a:solidFill>
              </a:rPr>
              <a:t>(1, 'Aarav Kumar', '2000-01-05', '123 Street, City', '9876543210', 'aarav@example.com’),</a:t>
            </a:r>
          </a:p>
          <a:p>
            <a:pPr>
              <a:spcBef>
                <a:spcPts val="600"/>
              </a:spcBef>
              <a:spcAft>
                <a:spcPts val="0"/>
              </a:spcAft>
            </a:pPr>
            <a:r>
              <a:rPr lang="en-IN" sz="1600" b="1" dirty="0">
                <a:solidFill>
                  <a:schemeClr val="tx1"/>
                </a:solidFill>
              </a:rPr>
              <a:t>(2, '</a:t>
            </a:r>
            <a:r>
              <a:rPr lang="en-IN" sz="1600" b="1" dirty="0" err="1">
                <a:solidFill>
                  <a:schemeClr val="tx1"/>
                </a:solidFill>
              </a:rPr>
              <a:t>Aaradhya</a:t>
            </a:r>
            <a:r>
              <a:rPr lang="en-IN" sz="1600" b="1" dirty="0">
                <a:solidFill>
                  <a:schemeClr val="tx1"/>
                </a:solidFill>
              </a:rPr>
              <a:t> Patel', '1999-03-12', '456 Lane, Town', '9876543211', 'aaradhya@example.com’),</a:t>
            </a:r>
          </a:p>
          <a:p>
            <a:pPr>
              <a:spcBef>
                <a:spcPts val="600"/>
              </a:spcBef>
              <a:spcAft>
                <a:spcPts val="0"/>
              </a:spcAft>
            </a:pPr>
            <a:r>
              <a:rPr lang="en-IN" sz="1600" b="1" dirty="0">
                <a:solidFill>
                  <a:schemeClr val="tx1"/>
                </a:solidFill>
              </a:rPr>
              <a:t>(3, '</a:t>
            </a:r>
            <a:r>
              <a:rPr lang="en-IN" sz="1600" b="1" dirty="0" err="1">
                <a:solidFill>
                  <a:schemeClr val="tx1"/>
                </a:solidFill>
              </a:rPr>
              <a:t>Advait</a:t>
            </a:r>
            <a:r>
              <a:rPr lang="en-IN" sz="1600" b="1" dirty="0">
                <a:solidFill>
                  <a:schemeClr val="tx1"/>
                </a:solidFill>
              </a:rPr>
              <a:t> Singh', '2001-07-20', '789 Road, Village', '9876543212', 'advait@example.com’),</a:t>
            </a:r>
          </a:p>
          <a:p>
            <a:pPr>
              <a:spcBef>
                <a:spcPts val="600"/>
              </a:spcBef>
              <a:spcAft>
                <a:spcPts val="0"/>
              </a:spcAft>
            </a:pPr>
            <a:r>
              <a:rPr lang="en-IN" sz="1600" b="1" dirty="0">
                <a:solidFill>
                  <a:schemeClr val="tx1"/>
                </a:solidFill>
              </a:rPr>
              <a:t>(4, 'Akhil Sharma', '1998-11-15', '101 Avenue, City', '9876543213', 'akhil@example.com’),</a:t>
            </a:r>
          </a:p>
          <a:p>
            <a:pPr>
              <a:spcBef>
                <a:spcPts val="600"/>
              </a:spcBef>
              <a:spcAft>
                <a:spcPts val="0"/>
              </a:spcAft>
            </a:pPr>
            <a:r>
              <a:rPr lang="en-IN" sz="1600" b="1" dirty="0">
                <a:solidFill>
                  <a:schemeClr val="tx1"/>
                </a:solidFill>
              </a:rPr>
              <a:t>(5, 'Ananya Reddy', '2000-09-30', '202 Street, Town', '9876543214', 'ananya@example.com</a:t>
            </a:r>
            <a:r>
              <a:rPr lang="en-IN" b="1" dirty="0">
                <a:solidFill>
                  <a:schemeClr val="tx1"/>
                </a:solidFill>
              </a:rPr>
              <a:t>’</a:t>
            </a:r>
            <a:r>
              <a:rPr lang="en-IN" sz="1600" b="1" dirty="0">
                <a:solidFill>
                  <a:schemeClr val="tx1"/>
                </a:solidFill>
              </a:rPr>
              <a:t>)</a:t>
            </a:r>
            <a:r>
              <a:rPr lang="en-IN" sz="2000" b="1" dirty="0">
                <a:solidFill>
                  <a:schemeClr val="tx1"/>
                </a:solidFill>
              </a:rPr>
              <a:t>;</a:t>
            </a:r>
            <a:endParaRPr lang="en-IN" sz="1600" b="1" dirty="0">
              <a:solidFill>
                <a:schemeClr val="tx1"/>
              </a:solidFill>
            </a:endParaRPr>
          </a:p>
        </p:txBody>
      </p:sp>
      <p:sp>
        <p:nvSpPr>
          <p:cNvPr id="10" name="TextBox 9">
            <a:extLst>
              <a:ext uri="{FF2B5EF4-FFF2-40B4-BE49-F238E27FC236}">
                <a16:creationId xmlns:a16="http://schemas.microsoft.com/office/drawing/2014/main" id="{860A679F-0F37-B70E-8538-754AB8EB9DBB}"/>
              </a:ext>
            </a:extLst>
          </p:cNvPr>
          <p:cNvSpPr txBox="1"/>
          <p:nvPr/>
        </p:nvSpPr>
        <p:spPr>
          <a:xfrm>
            <a:off x="4650657" y="548013"/>
            <a:ext cx="3765756" cy="867930"/>
          </a:xfrm>
          <a:prstGeom prst="rect">
            <a:avLst/>
          </a:prstGeom>
          <a:solidFill>
            <a:schemeClr val="tx1"/>
          </a:solidFill>
        </p:spPr>
        <p:txBody>
          <a:bodyPr wrap="square" rtlCol="0">
            <a:spAutoFit/>
          </a:bodyPr>
          <a:lstStyle/>
          <a:p>
            <a:pPr>
              <a:lnSpc>
                <a:spcPct val="90000"/>
              </a:lnSpc>
              <a:spcBef>
                <a:spcPct val="0"/>
              </a:spcBef>
            </a:pPr>
            <a:r>
              <a:rPr lang="en-US" sz="2800" spc="-50" dirty="0">
                <a:solidFill>
                  <a:schemeClr val="bg1">
                    <a:lumMod val="95000"/>
                  </a:schemeClr>
                </a:solidFill>
                <a:latin typeface="+mj-lt"/>
                <a:ea typeface="+mj-ea"/>
                <a:cs typeface="+mj-cs"/>
              </a:rPr>
              <a:t>To view the Data from Student Table </a:t>
            </a:r>
            <a:endParaRPr lang="en-IN" sz="2800" spc="-50" dirty="0">
              <a:solidFill>
                <a:schemeClr val="bg1">
                  <a:lumMod val="95000"/>
                </a:schemeClr>
              </a:solidFill>
              <a:latin typeface="+mj-lt"/>
              <a:ea typeface="+mj-ea"/>
              <a:cs typeface="+mj-cs"/>
            </a:endParaRPr>
          </a:p>
        </p:txBody>
      </p:sp>
      <p:sp>
        <p:nvSpPr>
          <p:cNvPr id="3" name="TextBox 2">
            <a:extLst>
              <a:ext uri="{FF2B5EF4-FFF2-40B4-BE49-F238E27FC236}">
                <a16:creationId xmlns:a16="http://schemas.microsoft.com/office/drawing/2014/main" id="{B7D2E90E-7CF9-D3E3-2E71-5AB01CC3E578}"/>
              </a:ext>
            </a:extLst>
          </p:cNvPr>
          <p:cNvSpPr txBox="1"/>
          <p:nvPr/>
        </p:nvSpPr>
        <p:spPr>
          <a:xfrm>
            <a:off x="4650657" y="1837649"/>
            <a:ext cx="3519947" cy="400110"/>
          </a:xfrm>
          <a:prstGeom prst="rect">
            <a:avLst/>
          </a:prstGeom>
          <a:solidFill>
            <a:schemeClr val="tx1"/>
          </a:solidFill>
        </p:spPr>
        <p:txBody>
          <a:bodyPr wrap="square" rtlCol="0">
            <a:spAutoFit/>
          </a:bodyPr>
          <a:lstStyle/>
          <a:p>
            <a:r>
              <a:rPr lang="en-US" dirty="0">
                <a:solidFill>
                  <a:srgbClr val="00B0F0"/>
                </a:solidFill>
              </a:rPr>
              <a:t>SELECT</a:t>
            </a:r>
            <a:r>
              <a:rPr lang="en-US" dirty="0"/>
              <a:t> </a:t>
            </a:r>
            <a:r>
              <a:rPr lang="en-US" dirty="0">
                <a:solidFill>
                  <a:schemeClr val="bg1">
                    <a:lumMod val="95000"/>
                  </a:schemeClr>
                </a:solidFill>
              </a:rPr>
              <a:t>* Student </a:t>
            </a:r>
            <a:r>
              <a:rPr lang="en-US" sz="2000" dirty="0">
                <a:solidFill>
                  <a:schemeClr val="bg1">
                    <a:lumMod val="95000"/>
                  </a:schemeClr>
                </a:solidFill>
              </a:rPr>
              <a:t>;</a:t>
            </a:r>
            <a:endParaRPr lang="en-IN" dirty="0">
              <a:solidFill>
                <a:schemeClr val="bg1">
                  <a:lumMod val="95000"/>
                </a:schemeClr>
              </a:solidFill>
            </a:endParaRPr>
          </a:p>
        </p:txBody>
      </p:sp>
    </p:spTree>
    <p:extLst>
      <p:ext uri="{BB962C8B-B14F-4D97-AF65-F5344CB8AC3E}">
        <p14:creationId xmlns:p14="http://schemas.microsoft.com/office/powerpoint/2010/main" val="197735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5884D2-9043-9A5F-742A-6263A389134F}"/>
              </a:ext>
            </a:extLst>
          </p:cNvPr>
          <p:cNvSpPr>
            <a:spLocks noGrp="1"/>
          </p:cNvSpPr>
          <p:nvPr>
            <p:ph type="title"/>
          </p:nvPr>
        </p:nvSpPr>
        <p:spPr>
          <a:xfrm>
            <a:off x="1097280" y="286604"/>
            <a:ext cx="10058400" cy="1198068"/>
          </a:xfrm>
        </p:spPr>
        <p:txBody>
          <a:bodyPr/>
          <a:lstStyle/>
          <a:p>
            <a:r>
              <a:rPr lang="en-US" dirty="0"/>
              <a:t>Constraints </a:t>
            </a:r>
            <a:endParaRPr lang="en-IN" dirty="0"/>
          </a:p>
        </p:txBody>
      </p:sp>
      <p:sp>
        <p:nvSpPr>
          <p:cNvPr id="6" name="Content Placeholder 5">
            <a:extLst>
              <a:ext uri="{FF2B5EF4-FFF2-40B4-BE49-F238E27FC236}">
                <a16:creationId xmlns:a16="http://schemas.microsoft.com/office/drawing/2014/main" id="{4FC9E45B-9727-005B-08B9-9443F79DF1FF}"/>
              </a:ext>
            </a:extLst>
          </p:cNvPr>
          <p:cNvSpPr>
            <a:spLocks noGrp="1"/>
          </p:cNvSpPr>
          <p:nvPr>
            <p:ph sz="half" idx="1"/>
          </p:nvPr>
        </p:nvSpPr>
        <p:spPr>
          <a:xfrm>
            <a:off x="1097280" y="2120900"/>
            <a:ext cx="4644000" cy="3748193"/>
          </a:xfrm>
        </p:spPr>
        <p:txBody>
          <a:bodyPr>
            <a:normAutofit fontScale="40000" lnSpcReduction="20000"/>
          </a:bodyPr>
          <a:lstStyle/>
          <a:p>
            <a:pPr marL="0" indent="0">
              <a:buNone/>
            </a:pPr>
            <a:r>
              <a:rPr lang="en-US" sz="3600" b="1" dirty="0">
                <a:solidFill>
                  <a:schemeClr val="tx1"/>
                </a:solidFill>
                <a:latin typeface="+mj-lt"/>
              </a:rPr>
              <a:t>Primary Key : </a:t>
            </a:r>
          </a:p>
          <a:p>
            <a:pPr marL="514350" indent="-514350" algn="l">
              <a:buClr>
                <a:srgbClr val="0D0D0D"/>
              </a:buClr>
              <a:buFont typeface="+mj-lt"/>
              <a:buAutoNum type="romanLcPeriod"/>
            </a:pPr>
            <a:r>
              <a:rPr lang="en-US" sz="2200" b="1" dirty="0">
                <a:solidFill>
                  <a:schemeClr val="tx1"/>
                </a:solidFill>
                <a:latin typeface="Bookman Old Style" panose="02050604050505020204" pitchFamily="18" charset="0"/>
              </a:rPr>
              <a:t>A primary key is a field or a combination of fields in a table that uniquely identifies each record in that table.</a:t>
            </a:r>
          </a:p>
          <a:p>
            <a:pPr marL="514350" indent="-514350" algn="l">
              <a:buClr>
                <a:srgbClr val="0D0D0D"/>
              </a:buClr>
              <a:buFont typeface="+mj-lt"/>
              <a:buAutoNum type="romanLcPeriod"/>
            </a:pPr>
            <a:r>
              <a:rPr lang="en-US" sz="2200" b="1" dirty="0">
                <a:solidFill>
                  <a:schemeClr val="tx1"/>
                </a:solidFill>
                <a:latin typeface="Bookman Old Style" panose="02050604050505020204" pitchFamily="18" charset="0"/>
              </a:rPr>
              <a:t>It must contain unique values and cannot have NULL values.</a:t>
            </a:r>
          </a:p>
          <a:p>
            <a:pPr marL="514350" indent="-514350" algn="l">
              <a:buClr>
                <a:srgbClr val="0D0D0D"/>
              </a:buClr>
              <a:buFont typeface="+mj-lt"/>
              <a:buAutoNum type="romanLcPeriod"/>
            </a:pPr>
            <a:r>
              <a:rPr lang="en-US" sz="2200" b="1" dirty="0">
                <a:solidFill>
                  <a:schemeClr val="tx1"/>
                </a:solidFill>
                <a:latin typeface="Bookman Old Style" panose="02050604050505020204" pitchFamily="18" charset="0"/>
              </a:rPr>
              <a:t>There can be only one primary key in a table.</a:t>
            </a:r>
          </a:p>
          <a:p>
            <a:pPr marL="514350" indent="-514350" algn="l">
              <a:buClr>
                <a:srgbClr val="0D0D0D"/>
              </a:buClr>
              <a:buFont typeface="+mj-lt"/>
              <a:buAutoNum type="romanLcPeriod"/>
            </a:pPr>
            <a:r>
              <a:rPr lang="en-US" sz="2200" b="1" dirty="0">
                <a:solidFill>
                  <a:schemeClr val="tx1"/>
                </a:solidFill>
                <a:latin typeface="Bookman Old Style" panose="02050604050505020204" pitchFamily="18" charset="0"/>
              </a:rPr>
              <a:t>Primary keys are typically used as the basis for relationships with other tables (foreign keys).</a:t>
            </a:r>
          </a:p>
          <a:p>
            <a:pPr marL="514350" indent="-514350" algn="l">
              <a:buClr>
                <a:srgbClr val="0D0D0D"/>
              </a:buClr>
              <a:buFont typeface="+mj-lt"/>
              <a:buAutoNum type="romanLcPeriod"/>
            </a:pPr>
            <a:r>
              <a:rPr lang="en-US" sz="2200" b="1" dirty="0">
                <a:solidFill>
                  <a:schemeClr val="tx1"/>
                </a:solidFill>
                <a:latin typeface="Bookman Old Style" panose="02050604050505020204" pitchFamily="18" charset="0"/>
              </a:rPr>
              <a:t>Examples of primary keys could be a unique identification number for a person (like a social security number), a unique product code, or an auto-incrementing ID field.</a:t>
            </a:r>
            <a:endParaRPr lang="en-IN" sz="2000" dirty="0"/>
          </a:p>
        </p:txBody>
      </p:sp>
      <p:sp>
        <p:nvSpPr>
          <p:cNvPr id="7" name="Content Placeholder 6">
            <a:extLst>
              <a:ext uri="{FF2B5EF4-FFF2-40B4-BE49-F238E27FC236}">
                <a16:creationId xmlns:a16="http://schemas.microsoft.com/office/drawing/2014/main" id="{AA906AE0-C62E-F8AE-9968-9E3839667459}"/>
              </a:ext>
            </a:extLst>
          </p:cNvPr>
          <p:cNvSpPr>
            <a:spLocks noGrp="1"/>
          </p:cNvSpPr>
          <p:nvPr>
            <p:ph sz="half" idx="2"/>
          </p:nvPr>
        </p:nvSpPr>
        <p:spPr/>
        <p:txBody>
          <a:bodyPr>
            <a:normAutofit fontScale="40000" lnSpcReduction="20000"/>
          </a:bodyPr>
          <a:lstStyle/>
          <a:p>
            <a:pPr marL="0" indent="0">
              <a:buNone/>
            </a:pPr>
            <a:r>
              <a:rPr lang="en-US" sz="3600" b="1" dirty="0">
                <a:solidFill>
                  <a:schemeClr val="tx1"/>
                </a:solidFill>
                <a:latin typeface="+mj-lt"/>
              </a:rPr>
              <a:t>Foreign Key :</a:t>
            </a:r>
          </a:p>
          <a:p>
            <a:pPr marL="514350" indent="-514350">
              <a:buClr>
                <a:srgbClr val="0D0D0D"/>
              </a:buClr>
              <a:buFont typeface="+mj-lt"/>
              <a:buAutoNum type="romanLcPeriod"/>
            </a:pPr>
            <a:r>
              <a:rPr lang="en-US" sz="2500" b="1" dirty="0">
                <a:solidFill>
                  <a:schemeClr val="tx1"/>
                </a:solidFill>
                <a:latin typeface="Bookman Old Style" panose="02050604050505020204" pitchFamily="18" charset="0"/>
              </a:rPr>
              <a:t>A foreign key is a column or a set of columns in a table that references the primary key or a unique key in another table.</a:t>
            </a:r>
          </a:p>
          <a:p>
            <a:pPr marL="514350" indent="-514350">
              <a:buClr>
                <a:srgbClr val="0D0D0D"/>
              </a:buClr>
              <a:buFont typeface="+mj-lt"/>
              <a:buAutoNum type="romanLcPeriod"/>
            </a:pPr>
            <a:r>
              <a:rPr lang="en-US" sz="2500" b="1" dirty="0">
                <a:solidFill>
                  <a:schemeClr val="tx1"/>
                </a:solidFill>
                <a:latin typeface="Bookman Old Style" panose="02050604050505020204" pitchFamily="18" charset="0"/>
              </a:rPr>
              <a:t>It establishes a link or relationship between two tables by referencing the primary key of one table from within another table.</a:t>
            </a:r>
          </a:p>
          <a:p>
            <a:pPr marL="514350" indent="-514350">
              <a:buClr>
                <a:srgbClr val="0D0D0D"/>
              </a:buClr>
              <a:buFont typeface="+mj-lt"/>
              <a:buAutoNum type="romanLcPeriod"/>
            </a:pPr>
            <a:r>
              <a:rPr lang="en-US" sz="2500" b="1" dirty="0">
                <a:solidFill>
                  <a:schemeClr val="tx1"/>
                </a:solidFill>
                <a:latin typeface="Bookman Old Style" panose="02050604050505020204" pitchFamily="18" charset="0"/>
              </a:rPr>
              <a:t>Foreign keys help enforce referential integrity in a database, ensuring that relationships between tables remain consistent.</a:t>
            </a:r>
          </a:p>
          <a:p>
            <a:pPr marL="514350" indent="-514350">
              <a:buClr>
                <a:srgbClr val="0D0D0D"/>
              </a:buClr>
              <a:buFont typeface="+mj-lt"/>
              <a:buAutoNum type="romanLcPeriod"/>
            </a:pPr>
            <a:r>
              <a:rPr lang="en-US" sz="2500" b="1" dirty="0">
                <a:solidFill>
                  <a:schemeClr val="tx1"/>
                </a:solidFill>
                <a:latin typeface="Bookman Old Style" panose="02050604050505020204" pitchFamily="18" charset="0"/>
              </a:rPr>
              <a:t>Unlike primary keys, foreign keys can have NULL values, allowing optional relationships between tables.</a:t>
            </a:r>
          </a:p>
          <a:p>
            <a:pPr marL="514350" indent="-514350">
              <a:buClr>
                <a:srgbClr val="0D0D0D"/>
              </a:buClr>
              <a:buFont typeface="+mj-lt"/>
              <a:buAutoNum type="romanLcPeriod"/>
            </a:pPr>
            <a:r>
              <a:rPr lang="en-US" sz="2500" b="1" dirty="0">
                <a:solidFill>
                  <a:schemeClr val="tx1"/>
                </a:solidFill>
                <a:latin typeface="Bookman Old Style" panose="02050604050505020204" pitchFamily="18" charset="0"/>
              </a:rPr>
              <a:t>An example of a foreign key could be a "</a:t>
            </a:r>
            <a:r>
              <a:rPr lang="en-US" sz="2500" b="1" dirty="0" err="1">
                <a:solidFill>
                  <a:schemeClr val="tx1"/>
                </a:solidFill>
                <a:latin typeface="Bookman Old Style" panose="02050604050505020204" pitchFamily="18" charset="0"/>
              </a:rPr>
              <a:t>customer_id</a:t>
            </a:r>
            <a:r>
              <a:rPr lang="en-US" sz="2500" b="1" dirty="0">
                <a:solidFill>
                  <a:schemeClr val="tx1"/>
                </a:solidFill>
                <a:latin typeface="Bookman Old Style" panose="02050604050505020204" pitchFamily="18" charset="0"/>
              </a:rPr>
              <a:t>" column in an "orders" table that references the "</a:t>
            </a:r>
            <a:r>
              <a:rPr lang="en-US" sz="2500" b="1" dirty="0" err="1">
                <a:solidFill>
                  <a:schemeClr val="tx1"/>
                </a:solidFill>
                <a:latin typeface="Bookman Old Style" panose="02050604050505020204" pitchFamily="18" charset="0"/>
              </a:rPr>
              <a:t>customer_id</a:t>
            </a:r>
            <a:r>
              <a:rPr lang="en-US" sz="2500" b="1" dirty="0">
                <a:solidFill>
                  <a:schemeClr val="tx1"/>
                </a:solidFill>
                <a:latin typeface="Bookman Old Style" panose="02050604050505020204" pitchFamily="18" charset="0"/>
              </a:rPr>
              <a:t>" primary key column in a "customers" table.</a:t>
            </a:r>
          </a:p>
        </p:txBody>
      </p:sp>
    </p:spTree>
    <p:extLst>
      <p:ext uri="{BB962C8B-B14F-4D97-AF65-F5344CB8AC3E}">
        <p14:creationId xmlns:p14="http://schemas.microsoft.com/office/powerpoint/2010/main" val="145780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Constraints </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302385612"/>
              </p:ext>
            </p:extLst>
          </p:nvPr>
        </p:nvGraphicFramePr>
        <p:xfrm>
          <a:off x="0" y="2216879"/>
          <a:ext cx="12192002" cy="4317448"/>
        </p:xfrm>
        <a:graphic>
          <a:graphicData uri="http://schemas.openxmlformats.org/drawingml/2006/table">
            <a:tbl>
              <a:tblPr firstRow="1" bandRow="1">
                <a:noFill/>
                <a:tableStyleId>{3B4B98B0-60AC-42C2-AFA5-B58CD77FA1E5}</a:tableStyleId>
              </a:tblPr>
              <a:tblGrid>
                <a:gridCol w="3048001">
                  <a:extLst>
                    <a:ext uri="{9D8B030D-6E8A-4147-A177-3AD203B41FA5}">
                      <a16:colId xmlns:a16="http://schemas.microsoft.com/office/drawing/2014/main" val="2981917977"/>
                    </a:ext>
                  </a:extLst>
                </a:gridCol>
                <a:gridCol w="3048001">
                  <a:extLst>
                    <a:ext uri="{9D8B030D-6E8A-4147-A177-3AD203B41FA5}">
                      <a16:colId xmlns:a16="http://schemas.microsoft.com/office/drawing/2014/main" val="945233394"/>
                    </a:ext>
                  </a:extLst>
                </a:gridCol>
                <a:gridCol w="2907157">
                  <a:extLst>
                    <a:ext uri="{9D8B030D-6E8A-4147-A177-3AD203B41FA5}">
                      <a16:colId xmlns:a16="http://schemas.microsoft.com/office/drawing/2014/main" val="2572263168"/>
                    </a:ext>
                  </a:extLst>
                </a:gridCol>
                <a:gridCol w="3188843">
                  <a:extLst>
                    <a:ext uri="{9D8B030D-6E8A-4147-A177-3AD203B41FA5}">
                      <a16:colId xmlns:a16="http://schemas.microsoft.com/office/drawing/2014/main" val="1765783061"/>
                    </a:ext>
                  </a:extLst>
                </a:gridCol>
              </a:tblGrid>
              <a:tr h="613018">
                <a:tc>
                  <a:txBody>
                    <a:bodyPr/>
                    <a:lstStyle/>
                    <a:p>
                      <a:r>
                        <a:rPr lang="en-US" sz="2400" b="0" cap="all" spc="150" dirty="0">
                          <a:solidFill>
                            <a:schemeClr val="lt1"/>
                          </a:solidFill>
                        </a:rPr>
                        <a:t>NOT NULL</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UNIQUE</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Default</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CHECK</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not null constraint ensures that a column does not accept NULL values. It mandates that every row in the table must have a value for that column, preventing the insertion of rows with missing data in that specific column.</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unique constraint ensures that the values in the specified column(s) are unique across all records in the table. Unlike a primary key, a unique constraint allows NULL values, but only one NULL value per column</a:t>
                      </a:r>
                      <a:endParaRPr lang="en-US" sz="105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default constraint specifies a default value for a column if no value is explicitly provided during an insert operation. It ensures that if a value is not supplied for the column, the default value is used instead.</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check constraint limits the values that can be placed in a column. It specifies a condition that each row must satisfy for the data to be valid. If the condition evaluates to false, the data insertion or update operation is rejected.</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err="1">
                          <a:solidFill>
                            <a:schemeClr val="tx1"/>
                          </a:solidFill>
                          <a:effectLst/>
                          <a:latin typeface="+mn-lt"/>
                          <a:ea typeface="+mn-ea"/>
                          <a:cs typeface="+mn-cs"/>
                        </a:rPr>
                        <a:t>table_name</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column1 datatype </a:t>
                      </a:r>
                      <a:r>
                        <a:rPr lang="en-US" sz="1200" b="0" i="0" kern="1200" dirty="0">
                          <a:solidFill>
                            <a:srgbClr val="00B0F0"/>
                          </a:solidFill>
                          <a:effectLst/>
                          <a:latin typeface="+mn-lt"/>
                          <a:ea typeface="+mn-ea"/>
                          <a:cs typeface="+mn-cs"/>
                        </a:rPr>
                        <a:t>NOT NULL</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column2 datatype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err="1">
                          <a:solidFill>
                            <a:schemeClr val="tx1"/>
                          </a:solidFill>
                          <a:effectLst/>
                          <a:latin typeface="+mn-lt"/>
                          <a:ea typeface="+mn-ea"/>
                          <a:cs typeface="+mn-cs"/>
                        </a:rPr>
                        <a:t>table_name</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column1 datatype</a:t>
                      </a:r>
                      <a:r>
                        <a:rPr lang="en-US" sz="1200" b="0" i="0" kern="1200" dirty="0">
                          <a:solidFill>
                            <a:srgbClr val="00B0F0"/>
                          </a:solidFill>
                          <a:effectLst/>
                          <a:latin typeface="+mn-lt"/>
                          <a:ea typeface="+mn-ea"/>
                          <a:cs typeface="+mn-cs"/>
                        </a:rPr>
                        <a:t> UNIQUE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column2 datatype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err="1">
                          <a:solidFill>
                            <a:schemeClr val="tx1"/>
                          </a:solidFill>
                          <a:effectLst/>
                          <a:latin typeface="+mn-lt"/>
                          <a:ea typeface="+mn-ea"/>
                          <a:cs typeface="+mn-cs"/>
                        </a:rPr>
                        <a:t>table_name</a:t>
                      </a:r>
                      <a:r>
                        <a:rPr lang="en-US" sz="1200" b="0" i="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column1 datatype </a:t>
                      </a:r>
                      <a:r>
                        <a:rPr lang="en-US" sz="1200" b="0" i="0" kern="1200" dirty="0">
                          <a:solidFill>
                            <a:srgbClr val="00B0F0"/>
                          </a:solidFill>
                          <a:effectLst/>
                          <a:latin typeface="+mn-lt"/>
                          <a:ea typeface="+mn-ea"/>
                          <a:cs typeface="+mn-cs"/>
                        </a:rPr>
                        <a:t>DEFAULT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default_value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column2 datatype;);</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err="1">
                          <a:solidFill>
                            <a:schemeClr val="tx1"/>
                          </a:solidFill>
                          <a:effectLst/>
                          <a:latin typeface="+mn-lt"/>
                          <a:ea typeface="+mn-ea"/>
                          <a:cs typeface="+mn-cs"/>
                        </a:rPr>
                        <a:t>table_name</a:t>
                      </a:r>
                      <a:r>
                        <a:rPr lang="en-US" sz="1200" b="0" i="0" kern="1200" dirty="0">
                          <a:solidFill>
                            <a:schemeClr val="tx1"/>
                          </a:solidFill>
                          <a:effectLst/>
                          <a:latin typeface="+mn-lt"/>
                          <a:ea typeface="+mn-ea"/>
                          <a:cs typeface="+mn-cs"/>
                        </a:rPr>
                        <a:t> ( column1 datatype, column2 datatype, ... </a:t>
                      </a:r>
                      <a:r>
                        <a:rPr lang="en-US" sz="1200" b="0" i="0" kern="1200" dirty="0">
                          <a:solidFill>
                            <a:srgbClr val="00B0F0"/>
                          </a:solidFill>
                          <a:effectLst/>
                          <a:latin typeface="+mn-lt"/>
                          <a:ea typeface="+mn-ea"/>
                          <a:cs typeface="+mn-cs"/>
                        </a:rPr>
                        <a:t>CHECK</a:t>
                      </a:r>
                      <a:r>
                        <a:rPr lang="en-US" sz="1200" b="0" i="0" kern="1200" dirty="0">
                          <a:solidFill>
                            <a:schemeClr val="tx1"/>
                          </a:solidFill>
                          <a:effectLst/>
                          <a:latin typeface="+mn-lt"/>
                          <a:ea typeface="+mn-ea"/>
                          <a:cs typeface="+mn-cs"/>
                        </a:rPr>
                        <a:t> (condition) );</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a:solidFill>
                            <a:schemeClr val="tx1"/>
                          </a:solidFill>
                          <a:effectLst/>
                          <a:latin typeface="+mn-lt"/>
                          <a:ea typeface="+mn-ea"/>
                          <a:cs typeface="+mn-cs"/>
                        </a:rPr>
                        <a:t>customers ( </a:t>
                      </a:r>
                      <a:r>
                        <a:rPr lang="en-US" sz="1200" b="0" i="0" kern="1200" dirty="0" err="1">
                          <a:solidFill>
                            <a:schemeClr val="tx1"/>
                          </a:solidFill>
                          <a:effectLst/>
                          <a:latin typeface="+mn-lt"/>
                          <a:ea typeface="+mn-ea"/>
                          <a:cs typeface="+mn-cs"/>
                        </a:rPr>
                        <a:t>customer_id</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INT NOT NULL</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customer_name</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VARCHAR(50), </a:t>
                      </a:r>
                      <a:r>
                        <a:rPr lang="en-US" sz="1200" b="0" i="0" kern="1200" dirty="0">
                          <a:solidFill>
                            <a:schemeClr val="tx1"/>
                          </a:solidFill>
                          <a:effectLst/>
                          <a:latin typeface="+mn-lt"/>
                          <a:ea typeface="+mn-ea"/>
                          <a:cs typeface="+mn-cs"/>
                        </a:rPr>
                        <a:t>...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a:solidFill>
                            <a:schemeClr val="tx1"/>
                          </a:solidFill>
                          <a:effectLst/>
                          <a:latin typeface="+mn-lt"/>
                          <a:ea typeface="+mn-ea"/>
                          <a:cs typeface="+mn-cs"/>
                        </a:rPr>
                        <a:t>employees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employee_id</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INT UNIQUE</a:t>
                      </a: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employee_name</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VARCHAR(50),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a:solidFill>
                            <a:schemeClr val="tx1"/>
                          </a:solidFill>
                          <a:effectLst/>
                          <a:latin typeface="+mn-lt"/>
                          <a:ea typeface="+mn-ea"/>
                          <a:cs typeface="+mn-cs"/>
                        </a:rPr>
                        <a:t>employees ( </a:t>
                      </a:r>
                      <a:r>
                        <a:rPr lang="en-US" sz="1200" b="0" i="0" kern="1200" dirty="0" err="1">
                          <a:solidFill>
                            <a:schemeClr val="tx1"/>
                          </a:solidFill>
                          <a:effectLst/>
                          <a:latin typeface="+mn-lt"/>
                          <a:ea typeface="+mn-ea"/>
                          <a:cs typeface="+mn-cs"/>
                        </a:rPr>
                        <a:t>employee_id</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INT PRIMARY KEY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employee_name</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VARCHAR(50), </a:t>
                      </a:r>
                      <a:r>
                        <a:rPr lang="en-US" sz="1200" b="0" i="0" kern="1200" dirty="0" err="1">
                          <a:solidFill>
                            <a:schemeClr val="tx1"/>
                          </a:solidFill>
                          <a:effectLst/>
                          <a:latin typeface="+mn-lt"/>
                          <a:ea typeface="+mn-ea"/>
                          <a:cs typeface="+mn-cs"/>
                        </a:rPr>
                        <a:t>hire_date</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DATE DEFAULT CURRENT_DATE);</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rgbClr val="00B0F0"/>
                          </a:solidFill>
                          <a:effectLst/>
                          <a:latin typeface="+mn-lt"/>
                          <a:ea typeface="+mn-ea"/>
                          <a:cs typeface="+mn-cs"/>
                        </a:rPr>
                        <a:t>CREATE TABLE </a:t>
                      </a:r>
                      <a:r>
                        <a:rPr lang="en-US" sz="1200" b="0" i="0" kern="1200" dirty="0">
                          <a:solidFill>
                            <a:schemeClr val="tx1"/>
                          </a:solidFill>
                          <a:effectLst/>
                          <a:latin typeface="+mn-lt"/>
                          <a:ea typeface="+mn-ea"/>
                          <a:cs typeface="+mn-cs"/>
                        </a:rPr>
                        <a:t>products ( </a:t>
                      </a:r>
                      <a:r>
                        <a:rPr lang="en-US" sz="1200" b="0" i="0" kern="1200" dirty="0" err="1">
                          <a:solidFill>
                            <a:schemeClr val="tx1"/>
                          </a:solidFill>
                          <a:effectLst/>
                          <a:latin typeface="+mn-lt"/>
                          <a:ea typeface="+mn-ea"/>
                          <a:cs typeface="+mn-cs"/>
                        </a:rPr>
                        <a:t>product_id</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INT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product_name</a:t>
                      </a:r>
                      <a:r>
                        <a:rPr lang="en-US" sz="1200" b="0" i="0" kern="1200" dirty="0">
                          <a:solidFill>
                            <a:schemeClr val="tx1"/>
                          </a:solidFill>
                          <a:effectLst/>
                          <a:latin typeface="+mn-lt"/>
                          <a:ea typeface="+mn-ea"/>
                          <a:cs typeface="+mn-cs"/>
                        </a:rPr>
                        <a:t> </a:t>
                      </a:r>
                      <a:r>
                        <a:rPr lang="en-US" sz="1200" b="0" i="0" kern="1200" dirty="0">
                          <a:solidFill>
                            <a:srgbClr val="00B0F0"/>
                          </a:solidFill>
                          <a:effectLst/>
                          <a:latin typeface="+mn-lt"/>
                          <a:ea typeface="+mn-ea"/>
                          <a:cs typeface="+mn-cs"/>
                        </a:rPr>
                        <a:t>VARCHAR(50), </a:t>
                      </a:r>
                      <a:r>
                        <a:rPr lang="en-US" sz="1200" b="0" i="0" kern="1200" dirty="0">
                          <a:solidFill>
                            <a:schemeClr val="tx1"/>
                          </a:solidFill>
                          <a:effectLst/>
                          <a:latin typeface="+mn-lt"/>
                          <a:ea typeface="+mn-ea"/>
                          <a:cs typeface="+mn-cs"/>
                        </a:rPr>
                        <a:t>price </a:t>
                      </a:r>
                      <a:r>
                        <a:rPr lang="en-US" sz="1200" b="0" i="0" kern="1200" dirty="0">
                          <a:solidFill>
                            <a:srgbClr val="00B0F0"/>
                          </a:solidFill>
                          <a:effectLst/>
                          <a:latin typeface="+mn-lt"/>
                          <a:ea typeface="+mn-ea"/>
                          <a:cs typeface="+mn-cs"/>
                        </a:rPr>
                        <a:t>DECIMAL</a:t>
                      </a:r>
                      <a:r>
                        <a:rPr lang="en-US" sz="1200" b="0" i="0" kern="1200" dirty="0">
                          <a:solidFill>
                            <a:schemeClr val="tx1"/>
                          </a:solidFill>
                          <a:effectLst/>
                          <a:latin typeface="+mn-lt"/>
                          <a:ea typeface="+mn-ea"/>
                          <a:cs typeface="+mn-cs"/>
                        </a:rPr>
                        <a:t>(10,2), </a:t>
                      </a:r>
                      <a:r>
                        <a:rPr lang="en-US" sz="1200" b="0" i="0" kern="1200" dirty="0">
                          <a:solidFill>
                            <a:srgbClr val="00B0F0"/>
                          </a:solidFill>
                          <a:effectLst/>
                          <a:latin typeface="+mn-lt"/>
                          <a:ea typeface="+mn-ea"/>
                          <a:cs typeface="+mn-cs"/>
                        </a:rPr>
                        <a:t>CHECK</a:t>
                      </a:r>
                      <a:r>
                        <a:rPr lang="en-US" sz="1200" b="0" i="0" kern="1200" dirty="0">
                          <a:solidFill>
                            <a:schemeClr val="tx1"/>
                          </a:solidFill>
                          <a:effectLst/>
                          <a:latin typeface="+mn-lt"/>
                          <a:ea typeface="+mn-ea"/>
                          <a:cs typeface="+mn-cs"/>
                        </a:rPr>
                        <a:t> (price &gt; 0) );</a:t>
                      </a: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Clauses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194922007"/>
              </p:ext>
            </p:extLst>
          </p:nvPr>
        </p:nvGraphicFramePr>
        <p:xfrm>
          <a:off x="-5" y="2177550"/>
          <a:ext cx="12192006" cy="4308708"/>
        </p:xfrm>
        <a:graphic>
          <a:graphicData uri="http://schemas.openxmlformats.org/drawingml/2006/table">
            <a:tbl>
              <a:tblPr firstRow="1" bandRow="1">
                <a:noFill/>
                <a:tableStyleId>{3B4B98B0-60AC-42C2-AFA5-B58CD77FA1E5}</a:tableStyleId>
              </a:tblPr>
              <a:tblGrid>
                <a:gridCol w="1543670">
                  <a:extLst>
                    <a:ext uri="{9D8B030D-6E8A-4147-A177-3AD203B41FA5}">
                      <a16:colId xmlns:a16="http://schemas.microsoft.com/office/drawing/2014/main" val="2981917977"/>
                    </a:ext>
                  </a:extLst>
                </a:gridCol>
                <a:gridCol w="1288025">
                  <a:extLst>
                    <a:ext uri="{9D8B030D-6E8A-4147-A177-3AD203B41FA5}">
                      <a16:colId xmlns:a16="http://schemas.microsoft.com/office/drawing/2014/main" val="3861483297"/>
                    </a:ext>
                  </a:extLst>
                </a:gridCol>
                <a:gridCol w="1356852">
                  <a:extLst>
                    <a:ext uri="{9D8B030D-6E8A-4147-A177-3AD203B41FA5}">
                      <a16:colId xmlns:a16="http://schemas.microsoft.com/office/drawing/2014/main" val="945233394"/>
                    </a:ext>
                  </a:extLst>
                </a:gridCol>
                <a:gridCol w="1862731">
                  <a:extLst>
                    <a:ext uri="{9D8B030D-6E8A-4147-A177-3AD203B41FA5}">
                      <a16:colId xmlns:a16="http://schemas.microsoft.com/office/drawing/2014/main" val="1287830084"/>
                    </a:ext>
                  </a:extLst>
                </a:gridCol>
                <a:gridCol w="1580274">
                  <a:extLst>
                    <a:ext uri="{9D8B030D-6E8A-4147-A177-3AD203B41FA5}">
                      <a16:colId xmlns:a16="http://schemas.microsoft.com/office/drawing/2014/main" val="2572263168"/>
                    </a:ext>
                  </a:extLst>
                </a:gridCol>
                <a:gridCol w="1512452">
                  <a:extLst>
                    <a:ext uri="{9D8B030D-6E8A-4147-A177-3AD203B41FA5}">
                      <a16:colId xmlns:a16="http://schemas.microsoft.com/office/drawing/2014/main" val="452584680"/>
                    </a:ext>
                  </a:extLst>
                </a:gridCol>
                <a:gridCol w="1399907">
                  <a:extLst>
                    <a:ext uri="{9D8B030D-6E8A-4147-A177-3AD203B41FA5}">
                      <a16:colId xmlns:a16="http://schemas.microsoft.com/office/drawing/2014/main" val="1484324314"/>
                    </a:ext>
                  </a:extLst>
                </a:gridCol>
                <a:gridCol w="1648095">
                  <a:extLst>
                    <a:ext uri="{9D8B030D-6E8A-4147-A177-3AD203B41FA5}">
                      <a16:colId xmlns:a16="http://schemas.microsoft.com/office/drawing/2014/main" val="1417982929"/>
                    </a:ext>
                  </a:extLst>
                </a:gridCol>
              </a:tblGrid>
              <a:tr h="555675">
                <a:tc>
                  <a:txBody>
                    <a:bodyPr/>
                    <a:lstStyle/>
                    <a:p>
                      <a:r>
                        <a:rPr lang="en-US" sz="1800" b="1" i="0" kern="1200" dirty="0">
                          <a:solidFill>
                            <a:schemeClr val="tx1"/>
                          </a:solidFill>
                          <a:effectLst/>
                          <a:latin typeface="+mn-lt"/>
                          <a:ea typeface="+mn-ea"/>
                          <a:cs typeface="+mn-cs"/>
                        </a:rPr>
                        <a:t>SELECT</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dirty="0">
                          <a:solidFill>
                            <a:schemeClr val="tx1"/>
                          </a:solidFill>
                          <a:effectLst/>
                          <a:latin typeface="+mn-lt"/>
                          <a:ea typeface="+mn-ea"/>
                          <a:cs typeface="+mn-cs"/>
                        </a:rPr>
                        <a:t>FROM</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dirty="0">
                          <a:solidFill>
                            <a:schemeClr val="tx1"/>
                          </a:solidFill>
                          <a:effectLst/>
                          <a:latin typeface="+mn-lt"/>
                          <a:ea typeface="+mn-ea"/>
                          <a:cs typeface="+mn-cs"/>
                        </a:rPr>
                        <a:t>WHERE</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marL="0" algn="l" defTabSz="914400" rtl="0" eaLnBrk="1" latinLnBrk="0" hangingPunct="1"/>
                      <a:r>
                        <a:rPr lang="en-US" sz="1800" b="1" i="0" kern="1200" dirty="0">
                          <a:solidFill>
                            <a:schemeClr val="tx1"/>
                          </a:solidFill>
                          <a:effectLst/>
                          <a:latin typeface="+mn-lt"/>
                          <a:ea typeface="+mn-ea"/>
                          <a:cs typeface="+mn-cs"/>
                        </a:rPr>
                        <a:t>GROUP BY </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dirty="0">
                          <a:solidFill>
                            <a:schemeClr val="tx1"/>
                          </a:solidFill>
                          <a:effectLst/>
                          <a:latin typeface="+mn-lt"/>
                          <a:ea typeface="+mn-ea"/>
                          <a:cs typeface="+mn-cs"/>
                        </a:rPr>
                        <a:t>HAVING</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a:solidFill>
                            <a:schemeClr val="tx1"/>
                          </a:solidFill>
                          <a:effectLst/>
                          <a:latin typeface="+mn-lt"/>
                          <a:ea typeface="+mn-ea"/>
                          <a:cs typeface="+mn-cs"/>
                        </a:rPr>
                        <a:t>ORDER BY</a:t>
                      </a:r>
                      <a:endParaRPr lang="en-IN"/>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a:solidFill>
                            <a:schemeClr val="tx1"/>
                          </a:solidFill>
                          <a:effectLst/>
                          <a:latin typeface="+mn-lt"/>
                          <a:ea typeface="+mn-ea"/>
                          <a:cs typeface="+mn-cs"/>
                        </a:rPr>
                        <a:t>LIMIT</a:t>
                      </a:r>
                      <a:endParaRPr lang="en-IN"/>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1800" b="1" i="0" kern="1200" dirty="0">
                          <a:solidFill>
                            <a:schemeClr val="tx1"/>
                          </a:solidFill>
                          <a:effectLst/>
                          <a:latin typeface="+mn-lt"/>
                          <a:ea typeface="+mn-ea"/>
                          <a:cs typeface="+mn-cs"/>
                        </a:rPr>
                        <a:t>OFFSET</a:t>
                      </a:r>
                      <a:endParaRPr lang="en-US" sz="2400" b="0" cap="all" spc="150" dirty="0">
                        <a:solidFill>
                          <a:schemeClr val="lt1"/>
                        </a:solidFill>
                      </a:endParaRP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17309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Specifies the columns to be retrieved from one or more tables in a query result set.</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Specifies the table(s) from which to retrieve data in a query.</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Filters the rows returned by a query based on specified conditions.</a:t>
                      </a:r>
                      <a:endParaRPr lang="en-US" sz="1400" b="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Groups rows that have the same values into summary rows, typically for use with aggregate functions like SUM, COUNT, AVG, etc.</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Filters group rows based on specified conditions in a GROUP BY clause.</a:t>
                      </a:r>
                      <a:endParaRPr lang="en-US" sz="1800" b="0" cap="all" spc="150" dirty="0">
                        <a:solidFill>
                          <a:schemeClr val="l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b="0" i="0" kern="1200" dirty="0">
                          <a:solidFill>
                            <a:schemeClr val="tx1"/>
                          </a:solidFill>
                          <a:effectLst/>
                          <a:latin typeface="+mn-lt"/>
                          <a:ea typeface="+mn-ea"/>
                          <a:cs typeface="+mn-cs"/>
                        </a:rPr>
                        <a:t>Sorts the result set of a query by specified columns either in ascending or descending order.</a:t>
                      </a:r>
                      <a:endParaRPr lang="en-IN" dirty="0"/>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b="0" i="0" kern="1200" dirty="0">
                          <a:solidFill>
                            <a:schemeClr val="tx1"/>
                          </a:solidFill>
                          <a:effectLst/>
                          <a:latin typeface="+mn-lt"/>
                          <a:ea typeface="+mn-ea"/>
                          <a:cs typeface="+mn-cs"/>
                        </a:rPr>
                        <a:t>Specifies the maximum number of rows to return in the result set.</a:t>
                      </a:r>
                      <a:endParaRPr lang="en-IN" dirty="0"/>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chemeClr val="tx1"/>
                          </a:solidFill>
                          <a:effectLst/>
                          <a:latin typeface="+mn-lt"/>
                          <a:ea typeface="+mn-ea"/>
                          <a:cs typeface="+mn-cs"/>
                        </a:rPr>
                        <a:t>Specifies the number of rows to skip before starting to return rows from the result set.</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936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column2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 </a:t>
                      </a:r>
                      <a:r>
                        <a:rPr lang="en-US" sz="1400" b="0" i="0" kern="1200" dirty="0">
                          <a:solidFill>
                            <a:srgbClr val="00B0F0"/>
                          </a:solidFill>
                          <a:effectLst/>
                          <a:latin typeface="+mn-lt"/>
                          <a:ea typeface="+mn-ea"/>
                          <a:cs typeface="+mn-cs"/>
                        </a:rPr>
                        <a:t>WHERE</a:t>
                      </a:r>
                      <a:r>
                        <a:rPr lang="en-US" sz="1400" b="0" i="0" kern="1200" dirty="0">
                          <a:solidFill>
                            <a:schemeClr val="tx1"/>
                          </a:solidFill>
                          <a:effectLst/>
                          <a:latin typeface="+mn-lt"/>
                          <a:ea typeface="+mn-ea"/>
                          <a:cs typeface="+mn-cs"/>
                        </a:rPr>
                        <a:t> condition;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a:t>
                      </a:r>
                      <a:r>
                        <a:rPr lang="en-US" sz="1400" b="0" i="0" kern="1200" dirty="0">
                          <a:solidFill>
                            <a:srgbClr val="00B0F0"/>
                          </a:solidFill>
                          <a:effectLst/>
                          <a:latin typeface="+mn-lt"/>
                          <a:ea typeface="+mn-ea"/>
                          <a:cs typeface="+mn-cs"/>
                        </a:rPr>
                        <a:t>COUNT</a:t>
                      </a:r>
                      <a:r>
                        <a:rPr lang="en-US" sz="1400" b="0" i="0" kern="1200" dirty="0">
                          <a:solidFill>
                            <a:schemeClr val="tx1"/>
                          </a:solidFill>
                          <a:effectLst/>
                          <a:latin typeface="+mn-lt"/>
                          <a:ea typeface="+mn-ea"/>
                          <a:cs typeface="+mn-cs"/>
                        </a:rPr>
                        <a:t>(*)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 </a:t>
                      </a:r>
                      <a:r>
                        <a:rPr lang="en-US" sz="1400" b="0" i="0" kern="1200" dirty="0">
                          <a:solidFill>
                            <a:srgbClr val="00B0F0"/>
                          </a:solidFill>
                          <a:effectLst/>
                          <a:latin typeface="+mn-lt"/>
                          <a:ea typeface="+mn-ea"/>
                          <a:cs typeface="+mn-cs"/>
                        </a:rPr>
                        <a:t>GROUP BY </a:t>
                      </a:r>
                      <a:r>
                        <a:rPr lang="en-US" sz="1400" b="0" i="0" kern="1200" dirty="0">
                          <a:solidFill>
                            <a:schemeClr val="tx1"/>
                          </a:solidFill>
                          <a:effectLst/>
                          <a:latin typeface="+mn-lt"/>
                          <a:ea typeface="+mn-ea"/>
                          <a:cs typeface="+mn-cs"/>
                        </a:rPr>
                        <a:t>column1;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a:t>
                      </a:r>
                      <a:r>
                        <a:rPr lang="en-US" sz="1400" b="0" i="0" kern="1200" dirty="0">
                          <a:solidFill>
                            <a:srgbClr val="00B0F0"/>
                          </a:solidFill>
                          <a:effectLst/>
                          <a:latin typeface="+mn-lt"/>
                          <a:ea typeface="+mn-ea"/>
                          <a:cs typeface="+mn-cs"/>
                        </a:rPr>
                        <a:t>COUNT</a:t>
                      </a:r>
                      <a:r>
                        <a:rPr lang="en-US" sz="1400" b="0" i="0" kern="1200" dirty="0">
                          <a:solidFill>
                            <a:schemeClr val="tx1"/>
                          </a:solidFill>
                          <a:effectLst/>
                          <a:latin typeface="+mn-lt"/>
                          <a:ea typeface="+mn-ea"/>
                          <a:cs typeface="+mn-cs"/>
                        </a:rPr>
                        <a:t>(*) FROM table_name </a:t>
                      </a:r>
                      <a:r>
                        <a:rPr lang="en-US" sz="1400" b="0" i="0" kern="1200" dirty="0">
                          <a:solidFill>
                            <a:srgbClr val="00B0F0"/>
                          </a:solidFill>
                          <a:effectLst/>
                          <a:latin typeface="+mn-lt"/>
                          <a:ea typeface="+mn-ea"/>
                          <a:cs typeface="+mn-cs"/>
                        </a:rPr>
                        <a:t>GROUP BY</a:t>
                      </a:r>
                      <a:r>
                        <a:rPr lang="en-US" sz="1400" b="0" i="0" kern="1200" dirty="0">
                          <a:solidFill>
                            <a:schemeClr val="tx1"/>
                          </a:solidFill>
                          <a:effectLst/>
                          <a:latin typeface="+mn-lt"/>
                          <a:ea typeface="+mn-ea"/>
                          <a:cs typeface="+mn-cs"/>
                        </a:rPr>
                        <a:t> column1 </a:t>
                      </a:r>
                      <a:r>
                        <a:rPr lang="en-US" sz="1400" b="0" i="0" kern="1200" dirty="0">
                          <a:solidFill>
                            <a:srgbClr val="00B0F0"/>
                          </a:solidFill>
                          <a:effectLst/>
                          <a:latin typeface="+mn-lt"/>
                          <a:ea typeface="+mn-ea"/>
                          <a:cs typeface="+mn-cs"/>
                        </a:rPr>
                        <a:t>HAVING</a:t>
                      </a:r>
                      <a:r>
                        <a:rPr lang="en-US" sz="1400" b="0" i="0" kern="1200" dirty="0">
                          <a:solidFill>
                            <a:schemeClr val="tx1"/>
                          </a:solidFill>
                          <a:effectLst/>
                          <a:latin typeface="+mn-lt"/>
                          <a:ea typeface="+mn-ea"/>
                          <a:cs typeface="+mn-cs"/>
                        </a:rPr>
                        <a:t> </a:t>
                      </a:r>
                      <a:r>
                        <a:rPr lang="en-US" sz="1400" b="0" i="0" kern="1200" dirty="0">
                          <a:solidFill>
                            <a:srgbClr val="00B0F0"/>
                          </a:solidFill>
                          <a:effectLst/>
                          <a:latin typeface="+mn-lt"/>
                          <a:ea typeface="+mn-ea"/>
                          <a:cs typeface="+mn-cs"/>
                        </a:rPr>
                        <a:t>COUNT</a:t>
                      </a:r>
                      <a:r>
                        <a:rPr lang="en-US" sz="1400" b="0" i="0" kern="1200" dirty="0">
                          <a:solidFill>
                            <a:schemeClr val="tx1"/>
                          </a:solidFill>
                          <a:effectLst/>
                          <a:latin typeface="+mn-lt"/>
                          <a:ea typeface="+mn-ea"/>
                          <a:cs typeface="+mn-cs"/>
                        </a:rPr>
                        <a:t>(*) &gt; 1;</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column2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 </a:t>
                      </a:r>
                      <a:r>
                        <a:rPr lang="en-US" sz="1400" b="0" i="0" kern="1200" dirty="0">
                          <a:solidFill>
                            <a:srgbClr val="00B0F0"/>
                          </a:solidFill>
                          <a:effectLst/>
                          <a:latin typeface="+mn-lt"/>
                          <a:ea typeface="+mn-ea"/>
                          <a:cs typeface="+mn-cs"/>
                        </a:rPr>
                        <a:t>ORDER BY </a:t>
                      </a:r>
                      <a:r>
                        <a:rPr lang="en-US" sz="1400" b="0" i="0" kern="1200" dirty="0">
                          <a:solidFill>
                            <a:schemeClr val="tx1"/>
                          </a:solidFill>
                          <a:effectLst/>
                          <a:latin typeface="+mn-lt"/>
                          <a:ea typeface="+mn-ea"/>
                          <a:cs typeface="+mn-cs"/>
                        </a:rPr>
                        <a:t>column1 </a:t>
                      </a:r>
                      <a:r>
                        <a:rPr lang="en-US" sz="1400" b="0" i="0" kern="1200" dirty="0">
                          <a:solidFill>
                            <a:srgbClr val="00B0F0"/>
                          </a:solidFill>
                          <a:effectLst/>
                          <a:latin typeface="+mn-lt"/>
                          <a:ea typeface="+mn-ea"/>
                          <a:cs typeface="+mn-cs"/>
                        </a:rPr>
                        <a:t>ASC</a:t>
                      </a:r>
                      <a:r>
                        <a:rPr lang="en-US" sz="14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column2 </a:t>
                      </a:r>
                      <a:r>
                        <a:rPr lang="en-US" sz="1400" b="0" i="0" kern="1200" dirty="0">
                          <a:solidFill>
                            <a:srgbClr val="00B0F0"/>
                          </a:solidFill>
                          <a:effectLst/>
                          <a:latin typeface="+mn-lt"/>
                          <a:ea typeface="+mn-ea"/>
                          <a:cs typeface="+mn-cs"/>
                        </a:rPr>
                        <a:t>FROM</a:t>
                      </a:r>
                      <a:r>
                        <a:rPr lang="en-US" sz="1400" b="0" i="0" kern="1200" dirty="0">
                          <a:solidFill>
                            <a:schemeClr val="tx1"/>
                          </a:solidFill>
                          <a:effectLst/>
                          <a:latin typeface="+mn-lt"/>
                          <a:ea typeface="+mn-ea"/>
                          <a:cs typeface="+mn-cs"/>
                        </a:rPr>
                        <a:t> table_name </a:t>
                      </a:r>
                      <a:r>
                        <a:rPr lang="en-US" sz="1400" b="0" i="0" kern="1200" dirty="0">
                          <a:solidFill>
                            <a:srgbClr val="00B0F0"/>
                          </a:solidFill>
                          <a:effectLst/>
                          <a:latin typeface="+mn-lt"/>
                          <a:ea typeface="+mn-ea"/>
                          <a:cs typeface="+mn-cs"/>
                        </a:rPr>
                        <a:t>LIMIT</a:t>
                      </a:r>
                      <a:r>
                        <a:rPr lang="en-US" sz="1400" b="0" i="0" kern="1200" dirty="0">
                          <a:solidFill>
                            <a:schemeClr val="tx1"/>
                          </a:solidFill>
                          <a:effectLst/>
                          <a:latin typeface="+mn-lt"/>
                          <a:ea typeface="+mn-ea"/>
                          <a:cs typeface="+mn-cs"/>
                        </a:rPr>
                        <a:t> 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0" i="0" kern="1200" dirty="0">
                        <a:solidFill>
                          <a:schemeClr val="tx1"/>
                        </a:solidFill>
                        <a:effectLst/>
                        <a:latin typeface="+mn-lt"/>
                        <a:ea typeface="+mn-ea"/>
                        <a:cs typeface="+mn-cs"/>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B0F0"/>
                          </a:solidFill>
                          <a:effectLst/>
                          <a:latin typeface="+mn-lt"/>
                          <a:ea typeface="+mn-ea"/>
                          <a:cs typeface="+mn-cs"/>
                        </a:rPr>
                        <a:t>SELECT</a:t>
                      </a:r>
                      <a:r>
                        <a:rPr lang="en-US" sz="1400" b="0" i="0" kern="1200" dirty="0">
                          <a:solidFill>
                            <a:schemeClr val="tx1"/>
                          </a:solidFill>
                          <a:effectLst/>
                          <a:latin typeface="+mn-lt"/>
                          <a:ea typeface="+mn-ea"/>
                          <a:cs typeface="+mn-cs"/>
                        </a:rPr>
                        <a:t> column1, column2</a:t>
                      </a:r>
                      <a:r>
                        <a:rPr lang="en-US" sz="1400" b="0" i="0" kern="1200" dirty="0">
                          <a:solidFill>
                            <a:srgbClr val="00B0F0"/>
                          </a:solidFill>
                          <a:effectLst/>
                          <a:latin typeface="+mn-lt"/>
                          <a:ea typeface="+mn-ea"/>
                          <a:cs typeface="+mn-cs"/>
                        </a:rPr>
                        <a:t> FROM </a:t>
                      </a:r>
                      <a:r>
                        <a:rPr lang="en-US" sz="1400" b="0" i="0" kern="1200" dirty="0">
                          <a:solidFill>
                            <a:schemeClr val="tx1"/>
                          </a:solidFill>
                          <a:effectLst/>
                          <a:latin typeface="+mn-lt"/>
                          <a:ea typeface="+mn-ea"/>
                          <a:cs typeface="+mn-cs"/>
                        </a:rPr>
                        <a:t>table_name </a:t>
                      </a:r>
                      <a:r>
                        <a:rPr lang="en-US" sz="1400" b="0" i="0" kern="1200" dirty="0">
                          <a:solidFill>
                            <a:srgbClr val="00B0F0"/>
                          </a:solidFill>
                          <a:effectLst/>
                          <a:latin typeface="+mn-lt"/>
                          <a:ea typeface="+mn-ea"/>
                          <a:cs typeface="+mn-cs"/>
                        </a:rPr>
                        <a:t>OFFSET </a:t>
                      </a:r>
                      <a:r>
                        <a:rPr lang="en-US" sz="1400" b="0" i="0" kern="1200" dirty="0">
                          <a:solidFill>
                            <a:schemeClr val="tx1"/>
                          </a:solidFill>
                          <a:effectLst/>
                          <a:latin typeface="+mn-lt"/>
                          <a:ea typeface="+mn-ea"/>
                          <a:cs typeface="+mn-cs"/>
                        </a:rPr>
                        <a:t>10;</a:t>
                      </a: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190188150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{64C4CB57-5C17-49B2-8B6D-CB3C43AB0E66}tf22712842_win32</Template>
  <TotalTime>515</TotalTime>
  <Words>2197</Words>
  <Application>Microsoft Office PowerPoint</Application>
  <PresentationFormat>Widescreen</PresentationFormat>
  <Paragraphs>431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 Rounded MT Bold</vt:lpstr>
      <vt:lpstr>Bodoni MT Black</vt:lpstr>
      <vt:lpstr>Bookman Old Style</vt:lpstr>
      <vt:lpstr>Calibri</vt:lpstr>
      <vt:lpstr>Franklin Gothic Book</vt:lpstr>
      <vt:lpstr>Wingdings</vt:lpstr>
      <vt:lpstr>Custom</vt:lpstr>
      <vt:lpstr>College Database</vt:lpstr>
      <vt:lpstr>Creating a database : A college database is a centralized system storing student, faculty, and administrative data. It tracks academic records, course information, and facilitates administrative tasks like admissions and financial management. This comprehensive tool enhances operational efficiency and supports decision-making processes within the institution.</vt:lpstr>
      <vt:lpstr>Creating a "student" table in a college database allows for systematic storage of student information like personal details, academic records, and enrollment status. It serves as a central repository for managing student data, facilitating administrative tasks such as enrollment, academic advising, and tracking student progress.</vt:lpstr>
      <vt:lpstr>PowerPoint Presentation</vt:lpstr>
      <vt:lpstr>PowerPoint Presentation</vt:lpstr>
      <vt:lpstr>Query to Insert values into Student table</vt:lpstr>
      <vt:lpstr>Constraints </vt:lpstr>
      <vt:lpstr>Constraints </vt:lpstr>
      <vt:lpstr>Clauses</vt:lpstr>
      <vt:lpstr>Queries which can’t effect the schema </vt:lpstr>
      <vt:lpstr>Queries which can effect the schema </vt:lpstr>
      <vt:lpstr>Queries which can effect the schema </vt:lpstr>
      <vt:lpstr>Joins in SQL</vt:lpstr>
      <vt:lpstr>Joins in SQL</vt:lpstr>
      <vt:lpstr>Joins in SQL</vt:lpstr>
      <vt:lpstr>Joins in SQL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Database</dc:title>
  <dc:creator>Dattatri Bachare</dc:creator>
  <cp:lastModifiedBy>Dattatri Bachare</cp:lastModifiedBy>
  <cp:revision>8</cp:revision>
  <dcterms:created xsi:type="dcterms:W3CDTF">2024-05-16T06:05:02Z</dcterms:created>
  <dcterms:modified xsi:type="dcterms:W3CDTF">2024-11-25T06:57:32Z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