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8" r:id="rId11"/>
    <p:sldId id="269" r:id="rId12"/>
    <p:sldId id="270" r:id="rId13"/>
    <p:sldId id="271" r:id="rId14"/>
    <p:sldId id="272" r:id="rId15"/>
    <p:sldId id="273" r:id="rId16"/>
    <p:sldId id="274" r:id="rId17"/>
    <p:sldId id="275" r:id="rId18"/>
    <p:sldId id="27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17/03/2015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17/03/2015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17/03/2015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17/03/2015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ntract_bridge" TargetMode="External"/><Relationship Id="rId2" Type="http://schemas.openxmlformats.org/officeDocument/2006/relationships/hyperlink" Target="http://en.wikipedia.org/wiki/Convention_(brid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Web Based Image Gallery Generator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429000" y="2895600"/>
            <a:ext cx="1828800" cy="685800"/>
          </a:xfrm>
          <a:prstGeom prst="flowChartProcess">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Painter info</a:t>
            </a:r>
            <a:endParaRPr lang="en-US" sz="2000" b="1" dirty="0">
              <a:solidFill>
                <a:schemeClr val="tx1"/>
              </a:solidFill>
            </a:endParaRPr>
          </a:p>
        </p:txBody>
      </p:sp>
      <p:cxnSp>
        <p:nvCxnSpPr>
          <p:cNvPr id="4" name="Straight Connector 3"/>
          <p:cNvCxnSpPr>
            <a:stCxn id="2" idx="0"/>
            <a:endCxn id="25" idx="5"/>
          </p:cNvCxnSpPr>
          <p:nvPr/>
        </p:nvCxnSpPr>
        <p:spPr>
          <a:xfrm rot="16200000" flipV="1">
            <a:off x="3277394" y="1829593"/>
            <a:ext cx="884751" cy="124726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2" idx="0"/>
          </p:cNvCxnSpPr>
          <p:nvPr/>
        </p:nvCxnSpPr>
        <p:spPr>
          <a:xfrm rot="5400000" flipH="1" flipV="1">
            <a:off x="4686300" y="1714500"/>
            <a:ext cx="838200" cy="152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 idx="0"/>
          </p:cNvCxnSpPr>
          <p:nvPr/>
        </p:nvCxnSpPr>
        <p:spPr>
          <a:xfrm rot="5400000" flipH="1" flipV="1">
            <a:off x="3657600" y="2209800"/>
            <a:ext cx="1371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 idx="2"/>
          </p:cNvCxnSpPr>
          <p:nvPr/>
        </p:nvCxnSpPr>
        <p:spPr>
          <a:xfrm rot="5400000">
            <a:off x="3200400" y="3352800"/>
            <a:ext cx="914400" cy="137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 idx="2"/>
          </p:cNvCxnSpPr>
          <p:nvPr/>
        </p:nvCxnSpPr>
        <p:spPr>
          <a:xfrm rot="16200000" flipH="1">
            <a:off x="4648200" y="3276600"/>
            <a:ext cx="99060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 idx="2"/>
          </p:cNvCxnSpPr>
          <p:nvPr/>
        </p:nvCxnSpPr>
        <p:spPr>
          <a:xfrm rot="5400000">
            <a:off x="3657600" y="4191000"/>
            <a:ext cx="12954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 idx="3"/>
          </p:cNvCxnSpPr>
          <p:nvPr/>
        </p:nvCxnSpPr>
        <p:spPr>
          <a:xfrm flipV="1">
            <a:off x="5257800" y="3200400"/>
            <a:ext cx="12954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 idx="1"/>
          </p:cNvCxnSpPr>
          <p:nvPr/>
        </p:nvCxnSpPr>
        <p:spPr>
          <a:xfrm rot="10800000">
            <a:off x="2133600" y="3200400"/>
            <a:ext cx="12954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600200" y="1295400"/>
            <a:ext cx="17526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F name</a:t>
            </a:r>
            <a:endParaRPr lang="en-US" sz="2000" b="1" dirty="0">
              <a:solidFill>
                <a:schemeClr val="tx1"/>
              </a:solidFill>
            </a:endParaRPr>
          </a:p>
        </p:txBody>
      </p:sp>
      <p:sp>
        <p:nvSpPr>
          <p:cNvPr id="26" name="Oval 25"/>
          <p:cNvSpPr/>
          <p:nvPr/>
        </p:nvSpPr>
        <p:spPr>
          <a:xfrm>
            <a:off x="3505200" y="685800"/>
            <a:ext cx="19050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Painter id</a:t>
            </a:r>
            <a:endParaRPr lang="en-US" sz="2000" b="1" dirty="0">
              <a:solidFill>
                <a:schemeClr val="tx1"/>
              </a:solidFill>
            </a:endParaRPr>
          </a:p>
        </p:txBody>
      </p:sp>
      <p:sp>
        <p:nvSpPr>
          <p:cNvPr id="27" name="Oval 26"/>
          <p:cNvSpPr/>
          <p:nvPr/>
        </p:nvSpPr>
        <p:spPr>
          <a:xfrm>
            <a:off x="5791200" y="1371600"/>
            <a:ext cx="17526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Country</a:t>
            </a:r>
            <a:endParaRPr lang="en-US" sz="2000" b="1" dirty="0">
              <a:solidFill>
                <a:schemeClr val="tx1"/>
              </a:solidFill>
            </a:endParaRPr>
          </a:p>
        </p:txBody>
      </p:sp>
      <p:sp>
        <p:nvSpPr>
          <p:cNvPr id="28" name="Oval 27"/>
          <p:cNvSpPr/>
          <p:nvPr/>
        </p:nvSpPr>
        <p:spPr>
          <a:xfrm>
            <a:off x="6553200" y="2743200"/>
            <a:ext cx="17526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P</a:t>
            </a:r>
            <a:r>
              <a:rPr lang="en-US" sz="2000" b="1" dirty="0" smtClean="0">
                <a:solidFill>
                  <a:schemeClr val="tx1"/>
                </a:solidFill>
              </a:rPr>
              <a:t>lace</a:t>
            </a:r>
            <a:endParaRPr lang="en-US" sz="2000" b="1" dirty="0">
              <a:solidFill>
                <a:schemeClr val="tx1"/>
              </a:solidFill>
            </a:endParaRPr>
          </a:p>
        </p:txBody>
      </p:sp>
      <p:sp>
        <p:nvSpPr>
          <p:cNvPr id="29" name="Oval 28"/>
          <p:cNvSpPr/>
          <p:nvPr/>
        </p:nvSpPr>
        <p:spPr>
          <a:xfrm>
            <a:off x="5791200" y="4419600"/>
            <a:ext cx="1905000" cy="7620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A</a:t>
            </a:r>
            <a:r>
              <a:rPr lang="en-US" sz="2000" b="1" dirty="0" smtClean="0">
                <a:solidFill>
                  <a:schemeClr val="tx1"/>
                </a:solidFill>
              </a:rPr>
              <a:t>ddress</a:t>
            </a:r>
            <a:endParaRPr lang="en-US" sz="2000" b="1" dirty="0">
              <a:solidFill>
                <a:schemeClr val="tx1"/>
              </a:solidFill>
            </a:endParaRPr>
          </a:p>
        </p:txBody>
      </p:sp>
      <p:sp>
        <p:nvSpPr>
          <p:cNvPr id="32" name="Oval 31"/>
          <p:cNvSpPr/>
          <p:nvPr/>
        </p:nvSpPr>
        <p:spPr>
          <a:xfrm>
            <a:off x="762000" y="2819400"/>
            <a:ext cx="13716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L name</a:t>
            </a:r>
            <a:endParaRPr lang="en-US" sz="2000" b="1" dirty="0">
              <a:solidFill>
                <a:schemeClr val="tx1"/>
              </a:solidFill>
            </a:endParaRPr>
          </a:p>
        </p:txBody>
      </p:sp>
      <p:sp>
        <p:nvSpPr>
          <p:cNvPr id="33" name="Oval 32"/>
          <p:cNvSpPr/>
          <p:nvPr/>
        </p:nvSpPr>
        <p:spPr>
          <a:xfrm>
            <a:off x="1371600" y="4419600"/>
            <a:ext cx="1905000" cy="7620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C number</a:t>
            </a:r>
            <a:endParaRPr lang="en-US" sz="2000" b="1" dirty="0">
              <a:solidFill>
                <a:schemeClr val="tx1"/>
              </a:solidFill>
            </a:endParaRPr>
          </a:p>
        </p:txBody>
      </p:sp>
      <p:sp>
        <p:nvSpPr>
          <p:cNvPr id="40" name="Oval 39"/>
          <p:cNvSpPr/>
          <p:nvPr/>
        </p:nvSpPr>
        <p:spPr>
          <a:xfrm>
            <a:off x="3581400" y="4800600"/>
            <a:ext cx="16002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E mail id</a:t>
            </a:r>
            <a:endParaRPr lang="en-US" sz="2000" b="1" dirty="0">
              <a:solidFill>
                <a:schemeClr val="tx1"/>
              </a:solidFill>
            </a:endParaRPr>
          </a:p>
        </p:txBody>
      </p:sp>
      <p:sp>
        <p:nvSpPr>
          <p:cNvPr id="46" name="Flowchart: Process 45"/>
          <p:cNvSpPr/>
          <p:nvPr/>
        </p:nvSpPr>
        <p:spPr>
          <a:xfrm>
            <a:off x="1981200" y="0"/>
            <a:ext cx="5029200" cy="533400"/>
          </a:xfrm>
          <a:prstGeom prst="flowChartProcess">
            <a:avLst/>
          </a:prstGeom>
          <a:solidFill>
            <a:srgbClr val="B3117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t>The E-R-Diagram of Painter info</a:t>
            </a:r>
            <a:endParaRPr lang="en-US" sz="2400" b="1" i="1" dirty="0"/>
          </a:p>
        </p:txBody>
      </p:sp>
      <p:cxnSp>
        <p:nvCxnSpPr>
          <p:cNvPr id="48" name="Straight Connector 47"/>
          <p:cNvCxnSpPr>
            <a:stCxn id="26" idx="1"/>
          </p:cNvCxnSpPr>
          <p:nvPr/>
        </p:nvCxnSpPr>
        <p:spPr>
          <a:xfrm rot="16200000" flipV="1">
            <a:off x="3240416" y="264785"/>
            <a:ext cx="46551" cy="1040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2590800" y="914400"/>
            <a:ext cx="30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25" idx="2"/>
          </p:cNvCxnSpPr>
          <p:nvPr/>
        </p:nvCxnSpPr>
        <p:spPr>
          <a:xfrm rot="10800000">
            <a:off x="914400" y="1676400"/>
            <a:ext cx="685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a:off x="685800" y="19050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2" idx="2"/>
          </p:cNvCxnSpPr>
          <p:nvPr/>
        </p:nvCxnSpPr>
        <p:spPr>
          <a:xfrm rot="10800000">
            <a:off x="228600" y="3200400"/>
            <a:ext cx="5334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76200" y="35052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3" idx="2"/>
          </p:cNvCxnSpPr>
          <p:nvPr/>
        </p:nvCxnSpPr>
        <p:spPr>
          <a:xfrm rot="10800000">
            <a:off x="838200" y="48006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533400" y="51054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28" idx="6"/>
          </p:cNvCxnSpPr>
          <p:nvPr/>
        </p:nvCxnSpPr>
        <p:spPr>
          <a:xfrm flipV="1">
            <a:off x="8305800" y="3124200"/>
            <a:ext cx="3810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5400000">
            <a:off x="8343900" y="3467100"/>
            <a:ext cx="685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352800" y="2667000"/>
            <a:ext cx="1600200" cy="838200"/>
          </a:xfrm>
          <a:prstGeom prst="flowChartProcess">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Paintinginfo</a:t>
            </a:r>
          </a:p>
        </p:txBody>
      </p:sp>
      <p:cxnSp>
        <p:nvCxnSpPr>
          <p:cNvPr id="6" name="Straight Connector 5"/>
          <p:cNvCxnSpPr>
            <a:endCxn id="31" idx="4"/>
          </p:cNvCxnSpPr>
          <p:nvPr/>
        </p:nvCxnSpPr>
        <p:spPr>
          <a:xfrm rot="16200000" flipV="1">
            <a:off x="3332956" y="1962944"/>
            <a:ext cx="1143794" cy="265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38" idx="3"/>
          </p:cNvCxnSpPr>
          <p:nvPr/>
        </p:nvCxnSpPr>
        <p:spPr>
          <a:xfrm rot="5400000" flipH="1" flipV="1">
            <a:off x="4796935" y="1763595"/>
            <a:ext cx="907070" cy="8997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0800000">
            <a:off x="2209800" y="2133600"/>
            <a:ext cx="1143000" cy="571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35" idx="0"/>
          </p:cNvCxnSpPr>
          <p:nvPr/>
        </p:nvCxnSpPr>
        <p:spPr>
          <a:xfrm rot="5400000">
            <a:off x="3258344" y="3790950"/>
            <a:ext cx="1066006" cy="4960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0800000" flipV="1">
            <a:off x="1981200" y="3352800"/>
            <a:ext cx="137160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953001" y="3505199"/>
            <a:ext cx="1066801" cy="838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 idx="3"/>
            <a:endCxn id="37" idx="2"/>
          </p:cNvCxnSpPr>
          <p:nvPr/>
        </p:nvCxnSpPr>
        <p:spPr>
          <a:xfrm flipV="1">
            <a:off x="4953000" y="3048000"/>
            <a:ext cx="12954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2895600" y="609600"/>
            <a:ext cx="17526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Painting id</a:t>
            </a:r>
            <a:endParaRPr lang="en-US" sz="2000" b="1" dirty="0">
              <a:solidFill>
                <a:schemeClr val="tx1"/>
              </a:solidFill>
            </a:endParaRPr>
          </a:p>
        </p:txBody>
      </p:sp>
      <p:sp>
        <p:nvSpPr>
          <p:cNvPr id="33" name="Oval 32"/>
          <p:cNvSpPr/>
          <p:nvPr/>
        </p:nvSpPr>
        <p:spPr>
          <a:xfrm>
            <a:off x="609600" y="1447800"/>
            <a:ext cx="1676400" cy="990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rPr>
              <a:t>name</a:t>
            </a:r>
            <a:endParaRPr lang="en-US" b="1" dirty="0">
              <a:solidFill>
                <a:schemeClr val="tx1"/>
              </a:solidFill>
            </a:endParaRPr>
          </a:p>
        </p:txBody>
      </p:sp>
      <p:sp>
        <p:nvSpPr>
          <p:cNvPr id="34" name="Oval 33"/>
          <p:cNvSpPr/>
          <p:nvPr/>
        </p:nvSpPr>
        <p:spPr>
          <a:xfrm>
            <a:off x="533400" y="3429000"/>
            <a:ext cx="17526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details</a:t>
            </a:r>
            <a:endParaRPr lang="en-US" sz="2000" b="1" dirty="0">
              <a:solidFill>
                <a:schemeClr val="tx1"/>
              </a:solidFill>
            </a:endParaRPr>
          </a:p>
        </p:txBody>
      </p:sp>
      <p:sp>
        <p:nvSpPr>
          <p:cNvPr id="35" name="Oval 34"/>
          <p:cNvSpPr/>
          <p:nvPr/>
        </p:nvSpPr>
        <p:spPr>
          <a:xfrm>
            <a:off x="2590800" y="4572000"/>
            <a:ext cx="19050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price</a:t>
            </a:r>
            <a:endParaRPr lang="en-US" sz="2000" b="1" dirty="0">
              <a:solidFill>
                <a:schemeClr val="tx1"/>
              </a:solidFill>
            </a:endParaRPr>
          </a:p>
        </p:txBody>
      </p:sp>
      <p:sp>
        <p:nvSpPr>
          <p:cNvPr id="36" name="Oval 35"/>
          <p:cNvSpPr/>
          <p:nvPr/>
        </p:nvSpPr>
        <p:spPr>
          <a:xfrm>
            <a:off x="5334000" y="4267200"/>
            <a:ext cx="1828800" cy="10668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painter id</a:t>
            </a:r>
            <a:endParaRPr lang="en-US" sz="2000" b="1" dirty="0"/>
          </a:p>
        </p:txBody>
      </p:sp>
      <p:sp>
        <p:nvSpPr>
          <p:cNvPr id="37" name="Oval 36"/>
          <p:cNvSpPr/>
          <p:nvPr/>
        </p:nvSpPr>
        <p:spPr>
          <a:xfrm>
            <a:off x="6248400" y="2590800"/>
            <a:ext cx="16764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date</a:t>
            </a:r>
            <a:endParaRPr lang="en-US" sz="2000" b="1" dirty="0">
              <a:solidFill>
                <a:schemeClr val="tx1"/>
              </a:solidFill>
            </a:endParaRPr>
          </a:p>
        </p:txBody>
      </p:sp>
      <p:sp>
        <p:nvSpPr>
          <p:cNvPr id="38" name="Oval 37"/>
          <p:cNvSpPr/>
          <p:nvPr/>
        </p:nvSpPr>
        <p:spPr>
          <a:xfrm>
            <a:off x="5410200" y="914400"/>
            <a:ext cx="1981200" cy="990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description</a:t>
            </a:r>
            <a:endParaRPr lang="en-US" sz="2000" b="1" dirty="0">
              <a:solidFill>
                <a:schemeClr val="tx1"/>
              </a:solidFill>
            </a:endParaRPr>
          </a:p>
        </p:txBody>
      </p:sp>
      <p:sp>
        <p:nvSpPr>
          <p:cNvPr id="75" name="Flowchart: Process 74"/>
          <p:cNvSpPr/>
          <p:nvPr/>
        </p:nvSpPr>
        <p:spPr>
          <a:xfrm>
            <a:off x="1371600" y="0"/>
            <a:ext cx="5791200" cy="533400"/>
          </a:xfrm>
          <a:prstGeom prst="flowChartProcess">
            <a:avLst/>
          </a:prstGeom>
          <a:solidFill>
            <a:srgbClr val="B3117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t>The E-R-Diagram of Painting info</a:t>
            </a:r>
            <a:endParaRPr lang="en-US" sz="2400" b="1" i="1" dirty="0"/>
          </a:p>
        </p:txBody>
      </p:sp>
      <p:cxnSp>
        <p:nvCxnSpPr>
          <p:cNvPr id="77" name="Straight Connector 76"/>
          <p:cNvCxnSpPr>
            <a:stCxn id="31" idx="1"/>
          </p:cNvCxnSpPr>
          <p:nvPr/>
        </p:nvCxnSpPr>
        <p:spPr>
          <a:xfrm rot="16200000" flipH="1" flipV="1">
            <a:off x="2747987" y="357723"/>
            <a:ext cx="18489" cy="790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5400000">
            <a:off x="2133600" y="9906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33" idx="2"/>
          </p:cNvCxnSpPr>
          <p:nvPr/>
        </p:nvCxnSpPr>
        <p:spPr>
          <a:xfrm rot="10800000" flipV="1">
            <a:off x="228600" y="1943100"/>
            <a:ext cx="3810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5400000">
            <a:off x="0" y="22098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35" idx="2"/>
          </p:cNvCxnSpPr>
          <p:nvPr/>
        </p:nvCxnSpPr>
        <p:spPr>
          <a:xfrm rot="10800000">
            <a:off x="2057400" y="50292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5400000">
            <a:off x="1790700" y="52959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36" idx="2"/>
          </p:cNvCxnSpPr>
          <p:nvPr/>
        </p:nvCxnSpPr>
        <p:spPr>
          <a:xfrm rot="10800000">
            <a:off x="4800600" y="48006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a:off x="4457700" y="5143500"/>
            <a:ext cx="685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37" idx="6"/>
          </p:cNvCxnSpPr>
          <p:nvPr/>
        </p:nvCxnSpPr>
        <p:spPr>
          <a:xfrm>
            <a:off x="7924800" y="30480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rot="5400000">
            <a:off x="8115300" y="3390900"/>
            <a:ext cx="685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505200" y="2743200"/>
            <a:ext cx="1981200" cy="990600"/>
          </a:xfrm>
          <a:prstGeom prst="flowChartProcess">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Auction</a:t>
            </a:r>
            <a:endParaRPr lang="en-US" sz="2000" b="1" dirty="0">
              <a:solidFill>
                <a:schemeClr val="tx1"/>
              </a:solidFill>
            </a:endParaRPr>
          </a:p>
        </p:txBody>
      </p:sp>
      <p:cxnSp>
        <p:nvCxnSpPr>
          <p:cNvPr id="8" name="Straight Connector 7"/>
          <p:cNvCxnSpPr>
            <a:stCxn id="2" idx="0"/>
          </p:cNvCxnSpPr>
          <p:nvPr/>
        </p:nvCxnSpPr>
        <p:spPr>
          <a:xfrm rot="16200000" flipV="1">
            <a:off x="3771900" y="2019300"/>
            <a:ext cx="9906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 idx="3"/>
          </p:cNvCxnSpPr>
          <p:nvPr/>
        </p:nvCxnSpPr>
        <p:spPr>
          <a:xfrm flipV="1">
            <a:off x="5486400" y="3200400"/>
            <a:ext cx="1066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 idx="1"/>
          </p:cNvCxnSpPr>
          <p:nvPr/>
        </p:nvCxnSpPr>
        <p:spPr>
          <a:xfrm rot="10800000" flipV="1">
            <a:off x="2438400" y="3238500"/>
            <a:ext cx="1066800" cy="190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2" idx="2"/>
          </p:cNvCxnSpPr>
          <p:nvPr/>
        </p:nvCxnSpPr>
        <p:spPr>
          <a:xfrm rot="5400000">
            <a:off x="3505200" y="3505200"/>
            <a:ext cx="762000"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2" idx="2"/>
          </p:cNvCxnSpPr>
          <p:nvPr/>
        </p:nvCxnSpPr>
        <p:spPr>
          <a:xfrm rot="16200000" flipH="1">
            <a:off x="4762500" y="3467100"/>
            <a:ext cx="685800"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 idx="0"/>
          </p:cNvCxnSpPr>
          <p:nvPr/>
        </p:nvCxnSpPr>
        <p:spPr>
          <a:xfrm rot="5400000" flipH="1" flipV="1">
            <a:off x="4762500" y="1714500"/>
            <a:ext cx="762000" cy="129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10800000">
            <a:off x="2590800" y="2209800"/>
            <a:ext cx="914400" cy="533400"/>
          </a:xfrm>
          <a:prstGeom prst="line">
            <a:avLst/>
          </a:prstGeom>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2667000" y="914400"/>
            <a:ext cx="2133600" cy="838200"/>
          </a:xfrm>
          <a:prstGeom prst="ellipse">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Auction id</a:t>
            </a:r>
            <a:endParaRPr lang="en-US" sz="2000" b="1" dirty="0">
              <a:solidFill>
                <a:schemeClr val="tx1"/>
              </a:solidFill>
            </a:endParaRPr>
          </a:p>
        </p:txBody>
      </p:sp>
      <p:sp>
        <p:nvSpPr>
          <p:cNvPr id="62" name="Oval 61"/>
          <p:cNvSpPr/>
          <p:nvPr/>
        </p:nvSpPr>
        <p:spPr>
          <a:xfrm>
            <a:off x="5334000" y="1143000"/>
            <a:ext cx="22098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Place</a:t>
            </a:r>
            <a:endParaRPr lang="en-US" sz="2000" b="1" dirty="0">
              <a:solidFill>
                <a:schemeClr val="tx1"/>
              </a:solidFill>
            </a:endParaRPr>
          </a:p>
        </p:txBody>
      </p:sp>
      <p:sp>
        <p:nvSpPr>
          <p:cNvPr id="63" name="Oval 62"/>
          <p:cNvSpPr/>
          <p:nvPr/>
        </p:nvSpPr>
        <p:spPr>
          <a:xfrm>
            <a:off x="6629400" y="2590800"/>
            <a:ext cx="1828800" cy="10668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End Date</a:t>
            </a:r>
            <a:endParaRPr lang="en-US" sz="2000" b="1" dirty="0">
              <a:solidFill>
                <a:schemeClr val="tx1"/>
              </a:solidFill>
            </a:endParaRPr>
          </a:p>
        </p:txBody>
      </p:sp>
      <p:sp>
        <p:nvSpPr>
          <p:cNvPr id="64" name="Oval 63"/>
          <p:cNvSpPr/>
          <p:nvPr/>
        </p:nvSpPr>
        <p:spPr>
          <a:xfrm>
            <a:off x="5105400" y="4419600"/>
            <a:ext cx="21336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Start Date</a:t>
            </a:r>
            <a:endParaRPr lang="en-US" sz="2000" b="1" dirty="0">
              <a:solidFill>
                <a:schemeClr val="tx1"/>
              </a:solidFill>
            </a:endParaRPr>
          </a:p>
        </p:txBody>
      </p:sp>
      <p:sp>
        <p:nvSpPr>
          <p:cNvPr id="65" name="Oval 64"/>
          <p:cNvSpPr/>
          <p:nvPr/>
        </p:nvSpPr>
        <p:spPr>
          <a:xfrm>
            <a:off x="1981200" y="4495800"/>
            <a:ext cx="1981200" cy="9144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Price</a:t>
            </a:r>
            <a:endParaRPr lang="en-US" sz="2000" b="1" dirty="0">
              <a:solidFill>
                <a:schemeClr val="tx1"/>
              </a:solidFill>
            </a:endParaRPr>
          </a:p>
        </p:txBody>
      </p:sp>
      <p:sp>
        <p:nvSpPr>
          <p:cNvPr id="66" name="Oval 65"/>
          <p:cNvSpPr/>
          <p:nvPr/>
        </p:nvSpPr>
        <p:spPr>
          <a:xfrm>
            <a:off x="762000" y="3124200"/>
            <a:ext cx="1752600" cy="990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Name</a:t>
            </a:r>
            <a:endParaRPr lang="en-US" sz="2000" b="1" dirty="0">
              <a:solidFill>
                <a:schemeClr val="tx1"/>
              </a:solidFill>
            </a:endParaRPr>
          </a:p>
        </p:txBody>
      </p:sp>
      <p:sp>
        <p:nvSpPr>
          <p:cNvPr id="67" name="Oval 66"/>
          <p:cNvSpPr/>
          <p:nvPr/>
        </p:nvSpPr>
        <p:spPr>
          <a:xfrm>
            <a:off x="762000" y="1600200"/>
            <a:ext cx="1905000" cy="8382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rPr>
              <a:t>Painting id</a:t>
            </a:r>
            <a:endParaRPr lang="en-US" sz="2000" b="1" dirty="0">
              <a:solidFill>
                <a:schemeClr val="tx1"/>
              </a:solidFill>
            </a:endParaRPr>
          </a:p>
        </p:txBody>
      </p:sp>
      <p:sp>
        <p:nvSpPr>
          <p:cNvPr id="109" name="Flowchart: Process 108"/>
          <p:cNvSpPr/>
          <p:nvPr/>
        </p:nvSpPr>
        <p:spPr>
          <a:xfrm>
            <a:off x="2133600" y="228600"/>
            <a:ext cx="5181600" cy="533400"/>
          </a:xfrm>
          <a:prstGeom prst="flowChartProcess">
            <a:avLst/>
          </a:prstGeom>
          <a:solidFill>
            <a:srgbClr val="B3117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t>The E-R-diagram of Auction</a:t>
            </a:r>
            <a:endParaRPr lang="en-US" sz="2400" b="1" i="1" dirty="0"/>
          </a:p>
        </p:txBody>
      </p:sp>
      <p:cxnSp>
        <p:nvCxnSpPr>
          <p:cNvPr id="111" name="Straight Connector 110"/>
          <p:cNvCxnSpPr>
            <a:stCxn id="67" idx="2"/>
          </p:cNvCxnSpPr>
          <p:nvPr/>
        </p:nvCxnSpPr>
        <p:spPr>
          <a:xfrm rot="10800000">
            <a:off x="304800" y="1981200"/>
            <a:ext cx="4572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rot="5400000">
            <a:off x="-38100" y="2324100"/>
            <a:ext cx="685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66" idx="2"/>
          </p:cNvCxnSpPr>
          <p:nvPr/>
        </p:nvCxnSpPr>
        <p:spPr>
          <a:xfrm rot="10800000">
            <a:off x="304800" y="3581400"/>
            <a:ext cx="4572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a:off x="-38100" y="3924300"/>
            <a:ext cx="685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65" idx="2"/>
          </p:cNvCxnSpPr>
          <p:nvPr/>
        </p:nvCxnSpPr>
        <p:spPr>
          <a:xfrm rot="10800000">
            <a:off x="1524000" y="49530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5400000">
            <a:off x="1257300" y="52197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62" idx="6"/>
          </p:cNvCxnSpPr>
          <p:nvPr/>
        </p:nvCxnSpPr>
        <p:spPr>
          <a:xfrm flipV="1">
            <a:off x="7543800" y="1524000"/>
            <a:ext cx="4572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rot="5400000">
            <a:off x="7734300" y="1790700"/>
            <a:ext cx="5334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352800" y="2971800"/>
            <a:ext cx="2057400" cy="762000"/>
          </a:xfrm>
          <a:prstGeom prst="flowChart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Sold</a:t>
            </a:r>
            <a:endParaRPr lang="en-US" sz="2000" b="1" dirty="0">
              <a:solidFill>
                <a:schemeClr val="tx1"/>
              </a:solidFill>
            </a:endParaRPr>
          </a:p>
        </p:txBody>
      </p:sp>
      <p:cxnSp>
        <p:nvCxnSpPr>
          <p:cNvPr id="41" name="Straight Connector 40"/>
          <p:cNvCxnSpPr>
            <a:stCxn id="2" idx="0"/>
          </p:cNvCxnSpPr>
          <p:nvPr/>
        </p:nvCxnSpPr>
        <p:spPr>
          <a:xfrm rot="16200000" flipV="1">
            <a:off x="3486150" y="2076450"/>
            <a:ext cx="914400" cy="87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 idx="0"/>
          </p:cNvCxnSpPr>
          <p:nvPr/>
        </p:nvCxnSpPr>
        <p:spPr>
          <a:xfrm rot="5400000" flipH="1" flipV="1">
            <a:off x="4362450" y="2076450"/>
            <a:ext cx="914400" cy="87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 idx="1"/>
          </p:cNvCxnSpPr>
          <p:nvPr/>
        </p:nvCxnSpPr>
        <p:spPr>
          <a:xfrm rot="10800000">
            <a:off x="2133600" y="3352800"/>
            <a:ext cx="1219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2" idx="3"/>
          </p:cNvCxnSpPr>
          <p:nvPr/>
        </p:nvCxnSpPr>
        <p:spPr>
          <a:xfrm>
            <a:off x="5410200" y="3352800"/>
            <a:ext cx="1447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 idx="2"/>
          </p:cNvCxnSpPr>
          <p:nvPr/>
        </p:nvCxnSpPr>
        <p:spPr>
          <a:xfrm rot="5400000">
            <a:off x="3600450" y="3790950"/>
            <a:ext cx="838200" cy="723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2" idx="2"/>
          </p:cNvCxnSpPr>
          <p:nvPr/>
        </p:nvCxnSpPr>
        <p:spPr>
          <a:xfrm rot="16200000" flipH="1">
            <a:off x="4476750" y="3638550"/>
            <a:ext cx="838200" cy="1028700"/>
          </a:xfrm>
          <a:prstGeom prst="line">
            <a:avLst/>
          </a:prstGeom>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2133600" y="1295400"/>
            <a:ext cx="1676400" cy="9144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Sold Id</a:t>
            </a:r>
            <a:endParaRPr lang="en-US" sz="2000" b="1" dirty="0">
              <a:solidFill>
                <a:schemeClr val="tx1"/>
              </a:solidFill>
            </a:endParaRPr>
          </a:p>
        </p:txBody>
      </p:sp>
      <p:sp>
        <p:nvSpPr>
          <p:cNvPr id="65" name="Oval 64"/>
          <p:cNvSpPr/>
          <p:nvPr/>
        </p:nvSpPr>
        <p:spPr>
          <a:xfrm>
            <a:off x="4876800" y="1295400"/>
            <a:ext cx="1752600" cy="8382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Place</a:t>
            </a:r>
            <a:endParaRPr lang="en-US" sz="2000" b="1" dirty="0">
              <a:solidFill>
                <a:schemeClr val="tx1"/>
              </a:solidFill>
            </a:endParaRPr>
          </a:p>
        </p:txBody>
      </p:sp>
      <p:sp>
        <p:nvSpPr>
          <p:cNvPr id="66" name="Oval 65"/>
          <p:cNvSpPr/>
          <p:nvPr/>
        </p:nvSpPr>
        <p:spPr>
          <a:xfrm>
            <a:off x="6477000" y="2971800"/>
            <a:ext cx="1752600" cy="762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Buyer name</a:t>
            </a:r>
            <a:endParaRPr lang="en-US" sz="2000" b="1" dirty="0">
              <a:solidFill>
                <a:schemeClr val="tx1"/>
              </a:solidFill>
            </a:endParaRPr>
          </a:p>
        </p:txBody>
      </p:sp>
      <p:sp>
        <p:nvSpPr>
          <p:cNvPr id="67" name="Oval 66"/>
          <p:cNvSpPr/>
          <p:nvPr/>
        </p:nvSpPr>
        <p:spPr>
          <a:xfrm>
            <a:off x="762000" y="3048000"/>
            <a:ext cx="1524000" cy="8382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Painting Id</a:t>
            </a:r>
            <a:endParaRPr lang="en-US" sz="2000" b="1" dirty="0">
              <a:solidFill>
                <a:schemeClr val="tx1"/>
              </a:solidFill>
            </a:endParaRPr>
          </a:p>
        </p:txBody>
      </p:sp>
      <p:sp>
        <p:nvSpPr>
          <p:cNvPr id="68" name="Oval 67"/>
          <p:cNvSpPr/>
          <p:nvPr/>
        </p:nvSpPr>
        <p:spPr>
          <a:xfrm>
            <a:off x="2209800" y="4495800"/>
            <a:ext cx="1828800" cy="8382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Price</a:t>
            </a:r>
          </a:p>
          <a:p>
            <a:pPr algn="ctr"/>
            <a:endParaRPr lang="en-US" sz="2000" b="1" dirty="0">
              <a:solidFill>
                <a:schemeClr val="tx1"/>
              </a:solidFill>
            </a:endParaRPr>
          </a:p>
        </p:txBody>
      </p:sp>
      <p:sp>
        <p:nvSpPr>
          <p:cNvPr id="69" name="Oval 68"/>
          <p:cNvSpPr/>
          <p:nvPr/>
        </p:nvSpPr>
        <p:spPr>
          <a:xfrm>
            <a:off x="5029200" y="4495800"/>
            <a:ext cx="1752600" cy="9144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Date</a:t>
            </a:r>
            <a:endParaRPr lang="en-US" sz="2000" b="1" dirty="0">
              <a:solidFill>
                <a:schemeClr val="tx1"/>
              </a:solidFill>
            </a:endParaRPr>
          </a:p>
        </p:txBody>
      </p:sp>
      <p:sp>
        <p:nvSpPr>
          <p:cNvPr id="77" name="Flowchart: Process 76"/>
          <p:cNvSpPr/>
          <p:nvPr/>
        </p:nvSpPr>
        <p:spPr>
          <a:xfrm>
            <a:off x="1981200" y="304800"/>
            <a:ext cx="5486400" cy="533400"/>
          </a:xfrm>
          <a:prstGeom prst="flowChartProcess">
            <a:avLst/>
          </a:prstGeom>
          <a:solidFill>
            <a:srgbClr val="B3117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t>The E-R-Diagram of Sold</a:t>
            </a:r>
            <a:endParaRPr lang="en-US" sz="2400" b="1" i="1" dirty="0"/>
          </a:p>
        </p:txBody>
      </p:sp>
      <p:cxnSp>
        <p:nvCxnSpPr>
          <p:cNvPr id="79" name="Straight Connector 78"/>
          <p:cNvCxnSpPr>
            <a:stCxn id="67" idx="2"/>
          </p:cNvCxnSpPr>
          <p:nvPr/>
        </p:nvCxnSpPr>
        <p:spPr>
          <a:xfrm rot="10800000" flipV="1">
            <a:off x="304800" y="3467100"/>
            <a:ext cx="4572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5400000">
            <a:off x="-38100" y="3848100"/>
            <a:ext cx="685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68" idx="2"/>
          </p:cNvCxnSpPr>
          <p:nvPr/>
        </p:nvCxnSpPr>
        <p:spPr>
          <a:xfrm rot="10800000">
            <a:off x="1676400" y="4876800"/>
            <a:ext cx="5334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rot="5400000">
            <a:off x="1333500" y="5219700"/>
            <a:ext cx="685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69" idx="2"/>
          </p:cNvCxnSpPr>
          <p:nvPr/>
        </p:nvCxnSpPr>
        <p:spPr>
          <a:xfrm rot="10800000">
            <a:off x="4572000" y="49530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5400000">
            <a:off x="4267200" y="52578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65" idx="6"/>
          </p:cNvCxnSpPr>
          <p:nvPr/>
        </p:nvCxnSpPr>
        <p:spPr>
          <a:xfrm>
            <a:off x="6629400" y="1714500"/>
            <a:ext cx="6096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5400000">
            <a:off x="6972300" y="2019300"/>
            <a:ext cx="5334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3733800" y="3429000"/>
            <a:ext cx="1676400" cy="685800"/>
          </a:xfrm>
          <a:prstGeom prst="flowChartProcess">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Register</a:t>
            </a:r>
            <a:endParaRPr lang="en-IN" sz="2000" b="1" dirty="0">
              <a:solidFill>
                <a:schemeClr val="tx1"/>
              </a:solidFill>
            </a:endParaRPr>
          </a:p>
        </p:txBody>
      </p:sp>
      <p:cxnSp>
        <p:nvCxnSpPr>
          <p:cNvPr id="5" name="Straight Connector 4"/>
          <p:cNvCxnSpPr>
            <a:stCxn id="3" idx="0"/>
          </p:cNvCxnSpPr>
          <p:nvPr/>
        </p:nvCxnSpPr>
        <p:spPr>
          <a:xfrm rot="16200000" flipV="1">
            <a:off x="3733800" y="2590800"/>
            <a:ext cx="7620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3" idx="0"/>
          </p:cNvCxnSpPr>
          <p:nvPr/>
        </p:nvCxnSpPr>
        <p:spPr>
          <a:xfrm rot="5400000" flipH="1" flipV="1">
            <a:off x="4610100" y="2552700"/>
            <a:ext cx="8382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3" idx="2"/>
          </p:cNvCxnSpPr>
          <p:nvPr/>
        </p:nvCxnSpPr>
        <p:spPr>
          <a:xfrm rot="16200000" flipH="1">
            <a:off x="4610100" y="4076700"/>
            <a:ext cx="8382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 idx="2"/>
          </p:cNvCxnSpPr>
          <p:nvPr/>
        </p:nvCxnSpPr>
        <p:spPr>
          <a:xfrm rot="5400000">
            <a:off x="3848100" y="4152900"/>
            <a:ext cx="76200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3" idx="3"/>
          </p:cNvCxnSpPr>
          <p:nvPr/>
        </p:nvCxnSpPr>
        <p:spPr>
          <a:xfrm flipV="1">
            <a:off x="5410200" y="3733800"/>
            <a:ext cx="1066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 idx="1"/>
          </p:cNvCxnSpPr>
          <p:nvPr/>
        </p:nvCxnSpPr>
        <p:spPr>
          <a:xfrm rot="10800000">
            <a:off x="2971800" y="3733800"/>
            <a:ext cx="7620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2743200" y="1905000"/>
            <a:ext cx="1752600" cy="7620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Register  Id</a:t>
            </a:r>
            <a:endParaRPr lang="en-IN" sz="2000" b="1" dirty="0">
              <a:solidFill>
                <a:schemeClr val="tx1"/>
              </a:solidFill>
            </a:endParaRPr>
          </a:p>
        </p:txBody>
      </p:sp>
      <p:sp>
        <p:nvSpPr>
          <p:cNvPr id="32" name="Oval 31"/>
          <p:cNvSpPr/>
          <p:nvPr/>
        </p:nvSpPr>
        <p:spPr>
          <a:xfrm>
            <a:off x="5181600" y="1981200"/>
            <a:ext cx="1905000" cy="6858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Profession</a:t>
            </a:r>
            <a:endParaRPr lang="en-IN" sz="2000" b="1" dirty="0">
              <a:solidFill>
                <a:schemeClr val="tx1"/>
              </a:solidFill>
            </a:endParaRPr>
          </a:p>
        </p:txBody>
      </p:sp>
      <p:sp>
        <p:nvSpPr>
          <p:cNvPr id="33" name="Oval 32"/>
          <p:cNvSpPr/>
          <p:nvPr/>
        </p:nvSpPr>
        <p:spPr>
          <a:xfrm>
            <a:off x="1371600" y="3276600"/>
            <a:ext cx="1600200" cy="7620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 F name</a:t>
            </a:r>
            <a:endParaRPr lang="en-IN" sz="2000" b="1" dirty="0">
              <a:solidFill>
                <a:schemeClr val="tx1"/>
              </a:solidFill>
            </a:endParaRPr>
          </a:p>
        </p:txBody>
      </p:sp>
      <p:sp>
        <p:nvSpPr>
          <p:cNvPr id="34" name="Oval 33"/>
          <p:cNvSpPr/>
          <p:nvPr/>
        </p:nvSpPr>
        <p:spPr>
          <a:xfrm>
            <a:off x="2667000" y="4800600"/>
            <a:ext cx="1524000" cy="6858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 L name</a:t>
            </a:r>
            <a:endParaRPr lang="en-IN" sz="2000" b="1" dirty="0">
              <a:solidFill>
                <a:schemeClr val="tx1"/>
              </a:solidFill>
            </a:endParaRPr>
          </a:p>
        </p:txBody>
      </p:sp>
      <p:sp>
        <p:nvSpPr>
          <p:cNvPr id="35" name="Oval 34"/>
          <p:cNvSpPr/>
          <p:nvPr/>
        </p:nvSpPr>
        <p:spPr>
          <a:xfrm>
            <a:off x="6400800" y="3352800"/>
            <a:ext cx="1524000" cy="6858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Place</a:t>
            </a:r>
            <a:endParaRPr lang="en-IN" sz="2000" b="1" dirty="0">
              <a:solidFill>
                <a:schemeClr val="tx1"/>
              </a:solidFill>
            </a:endParaRPr>
          </a:p>
        </p:txBody>
      </p:sp>
      <p:sp>
        <p:nvSpPr>
          <p:cNvPr id="36" name="Oval 35"/>
          <p:cNvSpPr/>
          <p:nvPr/>
        </p:nvSpPr>
        <p:spPr>
          <a:xfrm>
            <a:off x="5334000" y="4800600"/>
            <a:ext cx="1676400" cy="762000"/>
          </a:xfrm>
          <a:prstGeom prst="ellipse">
            <a:avLst/>
          </a:prstGeom>
          <a:solidFill>
            <a:srgbClr val="92D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 </a:t>
            </a:r>
            <a:r>
              <a:rPr lang="en-US" sz="2000" b="1" dirty="0" smtClean="0">
                <a:solidFill>
                  <a:schemeClr val="tx1"/>
                </a:solidFill>
              </a:rPr>
              <a:t>number</a:t>
            </a:r>
            <a:endParaRPr lang="en-IN" sz="2000" b="1" dirty="0">
              <a:solidFill>
                <a:schemeClr val="tx1"/>
              </a:solidFill>
            </a:endParaRPr>
          </a:p>
        </p:txBody>
      </p:sp>
      <p:sp>
        <p:nvSpPr>
          <p:cNvPr id="42" name="Flowchart: Process 41"/>
          <p:cNvSpPr/>
          <p:nvPr/>
        </p:nvSpPr>
        <p:spPr>
          <a:xfrm>
            <a:off x="1676400" y="228600"/>
            <a:ext cx="6019800" cy="762000"/>
          </a:xfrm>
          <a:prstGeom prst="flowChartProcess">
            <a:avLst/>
          </a:prstGeom>
          <a:solidFill>
            <a:srgbClr val="B3117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bg1"/>
                </a:solidFill>
              </a:rPr>
              <a:t>The E-R-Diagram of Register</a:t>
            </a:r>
            <a:endParaRPr lang="en-IN" sz="2400" b="1" i="1" dirty="0">
              <a:solidFill>
                <a:schemeClr val="bg1"/>
              </a:solidFill>
            </a:endParaRPr>
          </a:p>
        </p:txBody>
      </p:sp>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04800"/>
            <a:ext cx="6477000" cy="762000"/>
          </a:xfrm>
          <a:prstGeom prst="rect">
            <a:avLst/>
          </a:prstGeom>
          <a:solidFill>
            <a:srgbClr val="E41C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rgbClr val="FFFF00"/>
                </a:solidFill>
              </a:rPr>
              <a:t>The  Use Case  Diagram of Online Auction</a:t>
            </a:r>
            <a:r>
              <a:rPr lang="en-US" dirty="0" smtClean="0"/>
              <a:t> </a:t>
            </a:r>
            <a:endParaRPr lang="en-IN" dirty="0"/>
          </a:p>
        </p:txBody>
      </p:sp>
      <p:sp>
        <p:nvSpPr>
          <p:cNvPr id="13" name="Rectangle 12"/>
          <p:cNvSpPr/>
          <p:nvPr/>
        </p:nvSpPr>
        <p:spPr>
          <a:xfrm>
            <a:off x="3352800" y="1295400"/>
            <a:ext cx="1905000" cy="33528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 y="2514600"/>
            <a:ext cx="609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3352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66800" y="3352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19200" y="2514600"/>
            <a:ext cx="76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772400" y="1828800"/>
            <a:ext cx="7620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48600" y="2514600"/>
            <a:ext cx="609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48600" y="3352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05800" y="3352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772400" y="2514600"/>
            <a:ext cx="76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458200" y="2514600"/>
            <a:ext cx="76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676400" y="28956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76400" y="1524000"/>
            <a:ext cx="685800" cy="304800"/>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27" name="Rounded Rectangle 26"/>
          <p:cNvSpPr/>
          <p:nvPr/>
        </p:nvSpPr>
        <p:spPr>
          <a:xfrm flipH="1">
            <a:off x="1752600" y="2209800"/>
            <a:ext cx="228600" cy="152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p:cNvSpPr txBox="1"/>
          <p:nvPr/>
        </p:nvSpPr>
        <p:spPr>
          <a:xfrm>
            <a:off x="1981200" y="2057400"/>
            <a:ext cx="838200" cy="369332"/>
          </a:xfrm>
          <a:prstGeom prst="rect">
            <a:avLst/>
          </a:prstGeom>
          <a:noFill/>
        </p:spPr>
        <p:txBody>
          <a:bodyPr wrap="square" rtlCol="0">
            <a:spAutoFit/>
          </a:bodyPr>
          <a:lstStyle/>
          <a:p>
            <a:r>
              <a:rPr lang="en-US" b="1" dirty="0" smtClean="0"/>
              <a:t>View</a:t>
            </a:r>
          </a:p>
        </p:txBody>
      </p:sp>
      <p:sp>
        <p:nvSpPr>
          <p:cNvPr id="29" name="Left Arrow 28"/>
          <p:cNvSpPr/>
          <p:nvPr/>
        </p:nvSpPr>
        <p:spPr>
          <a:xfrm>
            <a:off x="6477000" y="2895600"/>
            <a:ext cx="685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53200" y="1371600"/>
            <a:ext cx="990600" cy="381000"/>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Admin</a:t>
            </a:r>
            <a:endParaRPr lang="en-US" b="1" dirty="0">
              <a:solidFill>
                <a:schemeClr val="tx1"/>
              </a:solidFill>
            </a:endParaRPr>
          </a:p>
        </p:txBody>
      </p:sp>
      <p:sp>
        <p:nvSpPr>
          <p:cNvPr id="31" name="Rectangle 30"/>
          <p:cNvSpPr/>
          <p:nvPr/>
        </p:nvSpPr>
        <p:spPr>
          <a:xfrm>
            <a:off x="6172200" y="1981200"/>
            <a:ext cx="2286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p:cNvSpPr/>
          <p:nvPr/>
        </p:nvSpPr>
        <p:spPr>
          <a:xfrm>
            <a:off x="6172200" y="2286000"/>
            <a:ext cx="2286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6172200" y="2590800"/>
            <a:ext cx="2286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6553200" y="1828800"/>
            <a:ext cx="990600" cy="369332"/>
          </a:xfrm>
          <a:prstGeom prst="rect">
            <a:avLst/>
          </a:prstGeom>
          <a:noFill/>
        </p:spPr>
        <p:txBody>
          <a:bodyPr wrap="square" rtlCol="0">
            <a:spAutoFit/>
          </a:bodyPr>
          <a:lstStyle/>
          <a:p>
            <a:r>
              <a:rPr lang="en-US" b="1" dirty="0" smtClean="0"/>
              <a:t>Create</a:t>
            </a:r>
            <a:endParaRPr lang="en-US" b="1" dirty="0"/>
          </a:p>
        </p:txBody>
      </p:sp>
      <p:sp>
        <p:nvSpPr>
          <p:cNvPr id="35" name="TextBox 34"/>
          <p:cNvSpPr txBox="1"/>
          <p:nvPr/>
        </p:nvSpPr>
        <p:spPr>
          <a:xfrm>
            <a:off x="6553200" y="2209800"/>
            <a:ext cx="990600" cy="369332"/>
          </a:xfrm>
          <a:prstGeom prst="rect">
            <a:avLst/>
          </a:prstGeom>
          <a:noFill/>
        </p:spPr>
        <p:txBody>
          <a:bodyPr wrap="square" rtlCol="0">
            <a:spAutoFit/>
          </a:bodyPr>
          <a:lstStyle/>
          <a:p>
            <a:r>
              <a:rPr lang="en-US" b="1" dirty="0" smtClean="0"/>
              <a:t>Delete</a:t>
            </a:r>
            <a:endParaRPr lang="en-US" b="1" dirty="0"/>
          </a:p>
        </p:txBody>
      </p:sp>
      <p:sp>
        <p:nvSpPr>
          <p:cNvPr id="36" name="TextBox 35"/>
          <p:cNvSpPr txBox="1"/>
          <p:nvPr/>
        </p:nvSpPr>
        <p:spPr>
          <a:xfrm>
            <a:off x="6553200" y="2514600"/>
            <a:ext cx="838200" cy="369332"/>
          </a:xfrm>
          <a:prstGeom prst="rect">
            <a:avLst/>
          </a:prstGeom>
          <a:noFill/>
        </p:spPr>
        <p:txBody>
          <a:bodyPr wrap="square" rtlCol="0">
            <a:spAutoFit/>
          </a:bodyPr>
          <a:lstStyle/>
          <a:p>
            <a:r>
              <a:rPr lang="en-US" b="1" dirty="0" smtClean="0"/>
              <a:t>Edit</a:t>
            </a:r>
            <a:endParaRPr lang="en-US" b="1" dirty="0"/>
          </a:p>
        </p:txBody>
      </p:sp>
      <p:sp>
        <p:nvSpPr>
          <p:cNvPr id="37" name="Oval 36"/>
          <p:cNvSpPr/>
          <p:nvPr/>
        </p:nvSpPr>
        <p:spPr>
          <a:xfrm>
            <a:off x="3505200" y="1371600"/>
            <a:ext cx="1524000" cy="533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Painting info</a:t>
            </a:r>
          </a:p>
          <a:p>
            <a:pPr algn="ctr"/>
            <a:endParaRPr lang="en-US" dirty="0"/>
          </a:p>
        </p:txBody>
      </p:sp>
      <p:sp>
        <p:nvSpPr>
          <p:cNvPr id="38" name="Oval 37"/>
          <p:cNvSpPr/>
          <p:nvPr/>
        </p:nvSpPr>
        <p:spPr>
          <a:xfrm>
            <a:off x="3505200" y="2133600"/>
            <a:ext cx="1600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Painter Info</a:t>
            </a:r>
            <a:endParaRPr lang="en-US" b="1" dirty="0">
              <a:solidFill>
                <a:schemeClr val="tx1"/>
              </a:solidFill>
            </a:endParaRPr>
          </a:p>
        </p:txBody>
      </p:sp>
      <p:sp>
        <p:nvSpPr>
          <p:cNvPr id="39" name="Oval 38"/>
          <p:cNvSpPr/>
          <p:nvPr/>
        </p:nvSpPr>
        <p:spPr>
          <a:xfrm>
            <a:off x="3505200" y="2819400"/>
            <a:ext cx="1600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Auction</a:t>
            </a:r>
            <a:endParaRPr lang="en-US" b="1" dirty="0">
              <a:solidFill>
                <a:schemeClr val="tx1"/>
              </a:solidFill>
            </a:endParaRPr>
          </a:p>
        </p:txBody>
      </p:sp>
      <p:sp>
        <p:nvSpPr>
          <p:cNvPr id="40" name="Oval 39"/>
          <p:cNvSpPr/>
          <p:nvPr/>
        </p:nvSpPr>
        <p:spPr>
          <a:xfrm>
            <a:off x="3505200" y="3429000"/>
            <a:ext cx="1600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Sold</a:t>
            </a:r>
            <a:endParaRPr lang="en-US" b="1" dirty="0">
              <a:solidFill>
                <a:schemeClr val="tx1"/>
              </a:solidFill>
            </a:endParaRPr>
          </a:p>
        </p:txBody>
      </p:sp>
      <p:sp>
        <p:nvSpPr>
          <p:cNvPr id="41" name="Oval 40"/>
          <p:cNvSpPr/>
          <p:nvPr/>
        </p:nvSpPr>
        <p:spPr>
          <a:xfrm>
            <a:off x="3505200" y="4038600"/>
            <a:ext cx="1676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Register</a:t>
            </a:r>
            <a:endParaRPr lang="en-US" b="1" dirty="0">
              <a:solidFill>
                <a:schemeClr val="tx1"/>
              </a:solidFill>
            </a:endParaRPr>
          </a:p>
        </p:txBody>
      </p:sp>
      <p:sp>
        <p:nvSpPr>
          <p:cNvPr id="42" name="Smiley Face 41"/>
          <p:cNvSpPr/>
          <p:nvPr/>
        </p:nvSpPr>
        <p:spPr>
          <a:xfrm>
            <a:off x="533400" y="1828800"/>
            <a:ext cx="7620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33400" y="2514600"/>
            <a:ext cx="76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Brace 43"/>
          <p:cNvSpPr/>
          <p:nvPr/>
        </p:nvSpPr>
        <p:spPr>
          <a:xfrm>
            <a:off x="2590800" y="1371600"/>
            <a:ext cx="457200" cy="3352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Right Brace 44"/>
          <p:cNvSpPr/>
          <p:nvPr/>
        </p:nvSpPr>
        <p:spPr>
          <a:xfrm>
            <a:off x="5562600" y="1295400"/>
            <a:ext cx="609600" cy="3505200"/>
          </a:xfrm>
          <a:prstGeom prst="righ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Tree>
  </p:cSld>
  <p:clrMapOvr>
    <a:masterClrMapping/>
  </p:clrMapOvr>
  <p:transition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81000"/>
            <a:ext cx="7467600" cy="762000"/>
          </a:xfrm>
          <a:prstGeom prst="rect">
            <a:avLst/>
          </a:prstGeom>
          <a:solidFill>
            <a:srgbClr val="E41C5A"/>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rgbClr val="FFFF00"/>
                </a:solidFill>
              </a:rPr>
              <a:t>The Class Diagram of painting Info &amp; Painter Info</a:t>
            </a:r>
            <a:endParaRPr lang="en-IN" sz="2800" b="1" i="1" dirty="0">
              <a:solidFill>
                <a:srgbClr val="FFFF00"/>
              </a:solidFill>
            </a:endParaRPr>
          </a:p>
        </p:txBody>
      </p:sp>
      <p:sp>
        <p:nvSpPr>
          <p:cNvPr id="3" name="Rectangle 2"/>
          <p:cNvSpPr/>
          <p:nvPr/>
        </p:nvSpPr>
        <p:spPr>
          <a:xfrm>
            <a:off x="4876800" y="1828800"/>
            <a:ext cx="1676400" cy="388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6400" y="1752600"/>
            <a:ext cx="1600200" cy="533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FF00"/>
                </a:solidFill>
              </a:rPr>
              <a:t>Painting info </a:t>
            </a:r>
            <a:r>
              <a:rPr lang="en-US" dirty="0" smtClean="0">
                <a:solidFill>
                  <a:srgbClr val="FFFF00"/>
                </a:solidFill>
              </a:rPr>
              <a:t>            </a:t>
            </a:r>
            <a:endParaRPr lang="en-IN" dirty="0" smtClean="0">
              <a:solidFill>
                <a:srgbClr val="FFFF00"/>
              </a:solidFill>
            </a:endParaRPr>
          </a:p>
          <a:p>
            <a:pPr algn="ctr"/>
            <a:endParaRPr lang="en-IN" dirty="0">
              <a:solidFill>
                <a:srgbClr val="FFFF00"/>
              </a:solidFill>
            </a:endParaRPr>
          </a:p>
        </p:txBody>
      </p:sp>
      <p:sp>
        <p:nvSpPr>
          <p:cNvPr id="5" name="Rectangle 4"/>
          <p:cNvSpPr/>
          <p:nvPr/>
        </p:nvSpPr>
        <p:spPr>
          <a:xfrm>
            <a:off x="1676400" y="2286000"/>
            <a:ext cx="1600200" cy="25908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FF00"/>
                </a:solidFill>
              </a:rPr>
              <a:t>Painting id</a:t>
            </a:r>
          </a:p>
          <a:p>
            <a:r>
              <a:rPr lang="en-US" sz="1600" dirty="0" smtClean="0">
                <a:solidFill>
                  <a:srgbClr val="FFFF00"/>
                </a:solidFill>
              </a:rPr>
              <a:t>Name</a:t>
            </a:r>
          </a:p>
          <a:p>
            <a:r>
              <a:rPr lang="en-US" sz="1600" dirty="0" smtClean="0">
                <a:solidFill>
                  <a:srgbClr val="FFFF00"/>
                </a:solidFill>
              </a:rPr>
              <a:t>Details</a:t>
            </a:r>
          </a:p>
          <a:p>
            <a:r>
              <a:rPr lang="en-US" sz="1600" dirty="0" smtClean="0">
                <a:solidFill>
                  <a:srgbClr val="FFFF00"/>
                </a:solidFill>
              </a:rPr>
              <a:t>Price</a:t>
            </a:r>
          </a:p>
          <a:p>
            <a:r>
              <a:rPr lang="en-US" sz="1600" dirty="0" smtClean="0">
                <a:solidFill>
                  <a:srgbClr val="FFFF00"/>
                </a:solidFill>
              </a:rPr>
              <a:t>Painter Id</a:t>
            </a:r>
          </a:p>
          <a:p>
            <a:r>
              <a:rPr lang="en-US" sz="1600" dirty="0" smtClean="0">
                <a:solidFill>
                  <a:srgbClr val="FFFF00"/>
                </a:solidFill>
              </a:rPr>
              <a:t>Date</a:t>
            </a:r>
          </a:p>
          <a:p>
            <a:r>
              <a:rPr lang="en-US" sz="1600" dirty="0" smtClean="0">
                <a:solidFill>
                  <a:srgbClr val="FFFF00"/>
                </a:solidFill>
              </a:rPr>
              <a:t>Description</a:t>
            </a:r>
          </a:p>
        </p:txBody>
      </p:sp>
      <p:sp>
        <p:nvSpPr>
          <p:cNvPr id="6" name="Rectangle 5"/>
          <p:cNvSpPr/>
          <p:nvPr/>
        </p:nvSpPr>
        <p:spPr>
          <a:xfrm>
            <a:off x="1676400" y="4876800"/>
            <a:ext cx="1600200" cy="914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rPr>
              <a:t>Create</a:t>
            </a:r>
          </a:p>
          <a:p>
            <a:r>
              <a:rPr lang="en-US" dirty="0" smtClean="0">
                <a:solidFill>
                  <a:srgbClr val="FFFF00"/>
                </a:solidFill>
              </a:rPr>
              <a:t>Delete</a:t>
            </a:r>
          </a:p>
          <a:p>
            <a:r>
              <a:rPr lang="en-US" dirty="0" smtClean="0">
                <a:solidFill>
                  <a:srgbClr val="FFFF00"/>
                </a:solidFill>
              </a:rPr>
              <a:t>Edit</a:t>
            </a:r>
            <a:endParaRPr lang="en-IN" dirty="0">
              <a:solidFill>
                <a:srgbClr val="FFFF00"/>
              </a:solidFill>
            </a:endParaRPr>
          </a:p>
        </p:txBody>
      </p:sp>
      <p:sp>
        <p:nvSpPr>
          <p:cNvPr id="7" name="Rectangle 6"/>
          <p:cNvSpPr/>
          <p:nvPr/>
        </p:nvSpPr>
        <p:spPr>
          <a:xfrm>
            <a:off x="4876800" y="1828800"/>
            <a:ext cx="1676400" cy="533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Painter Info</a:t>
            </a:r>
            <a:endParaRPr lang="en-IN" dirty="0">
              <a:solidFill>
                <a:srgbClr val="FFFF00"/>
              </a:solidFill>
            </a:endParaRPr>
          </a:p>
        </p:txBody>
      </p:sp>
      <p:sp>
        <p:nvSpPr>
          <p:cNvPr id="8" name="Rectangle 7"/>
          <p:cNvSpPr/>
          <p:nvPr/>
        </p:nvSpPr>
        <p:spPr>
          <a:xfrm>
            <a:off x="4876800" y="4724400"/>
            <a:ext cx="1676400" cy="10668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rPr>
              <a:t>Create </a:t>
            </a:r>
          </a:p>
          <a:p>
            <a:r>
              <a:rPr lang="en-US" dirty="0" smtClean="0">
                <a:solidFill>
                  <a:srgbClr val="FFFF00"/>
                </a:solidFill>
              </a:rPr>
              <a:t>Delete</a:t>
            </a:r>
          </a:p>
          <a:p>
            <a:r>
              <a:rPr lang="en-US" dirty="0" smtClean="0">
                <a:solidFill>
                  <a:srgbClr val="FFFF00"/>
                </a:solidFill>
              </a:rPr>
              <a:t>Edit</a:t>
            </a:r>
            <a:endParaRPr lang="en-IN" dirty="0">
              <a:solidFill>
                <a:srgbClr val="FFFF00"/>
              </a:solidFill>
            </a:endParaRPr>
          </a:p>
        </p:txBody>
      </p:sp>
      <p:sp>
        <p:nvSpPr>
          <p:cNvPr id="9" name="TextBox 8"/>
          <p:cNvSpPr txBox="1"/>
          <p:nvPr/>
        </p:nvSpPr>
        <p:spPr>
          <a:xfrm>
            <a:off x="4876800" y="2362200"/>
            <a:ext cx="1676400" cy="2308324"/>
          </a:xfrm>
          <a:prstGeom prst="rect">
            <a:avLst/>
          </a:prstGeom>
          <a:solidFill>
            <a:schemeClr val="tx1"/>
          </a:solidFill>
          <a:ln>
            <a:solidFill>
              <a:srgbClr val="FFFF00"/>
            </a:solidFill>
          </a:ln>
        </p:spPr>
        <p:txBody>
          <a:bodyPr wrap="square" rtlCol="0">
            <a:spAutoFit/>
          </a:bodyPr>
          <a:lstStyle/>
          <a:p>
            <a:r>
              <a:rPr lang="en-US" sz="1600" dirty="0" smtClean="0">
                <a:solidFill>
                  <a:srgbClr val="FFFF00"/>
                </a:solidFill>
              </a:rPr>
              <a:t>Painter Id</a:t>
            </a:r>
          </a:p>
          <a:p>
            <a:r>
              <a:rPr lang="en-US" sz="1600" dirty="0" smtClean="0">
                <a:solidFill>
                  <a:srgbClr val="FFFF00"/>
                </a:solidFill>
              </a:rPr>
              <a:t>F Name</a:t>
            </a:r>
          </a:p>
          <a:p>
            <a:r>
              <a:rPr lang="en-US" sz="1600" dirty="0" smtClean="0">
                <a:solidFill>
                  <a:srgbClr val="FFFF00"/>
                </a:solidFill>
              </a:rPr>
              <a:t>L name</a:t>
            </a:r>
          </a:p>
          <a:p>
            <a:r>
              <a:rPr lang="en-US" sz="1600" dirty="0" smtClean="0">
                <a:solidFill>
                  <a:srgbClr val="FFFF00"/>
                </a:solidFill>
              </a:rPr>
              <a:t>C Number</a:t>
            </a:r>
          </a:p>
          <a:p>
            <a:r>
              <a:rPr lang="en-US" sz="1600" dirty="0" smtClean="0">
                <a:solidFill>
                  <a:srgbClr val="FFFF00"/>
                </a:solidFill>
              </a:rPr>
              <a:t>E Mail Id</a:t>
            </a:r>
          </a:p>
          <a:p>
            <a:r>
              <a:rPr lang="en-US" sz="1600" dirty="0" smtClean="0">
                <a:solidFill>
                  <a:srgbClr val="FFFF00"/>
                </a:solidFill>
              </a:rPr>
              <a:t>Address</a:t>
            </a:r>
          </a:p>
          <a:p>
            <a:r>
              <a:rPr lang="en-US" sz="1600" dirty="0" smtClean="0">
                <a:solidFill>
                  <a:srgbClr val="FFFF00"/>
                </a:solidFill>
              </a:rPr>
              <a:t>Place</a:t>
            </a:r>
          </a:p>
          <a:p>
            <a:r>
              <a:rPr lang="en-US" sz="1600" dirty="0" smtClean="0">
                <a:solidFill>
                  <a:srgbClr val="FFFF00"/>
                </a:solidFill>
              </a:rPr>
              <a:t>Country</a:t>
            </a:r>
          </a:p>
          <a:p>
            <a:endParaRPr lang="en-US" sz="1600" dirty="0" smtClean="0">
              <a:solidFill>
                <a:srgbClr val="FF0000"/>
              </a:solidFill>
            </a:endParaRPr>
          </a:p>
        </p:txBody>
      </p:sp>
      <p:sp>
        <p:nvSpPr>
          <p:cNvPr id="10" name="Diamond 9"/>
          <p:cNvSpPr/>
          <p:nvPr/>
        </p:nvSpPr>
        <p:spPr>
          <a:xfrm>
            <a:off x="2133600" y="5791200"/>
            <a:ext cx="533400" cy="4572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p:cNvSpPr/>
          <p:nvPr/>
        </p:nvSpPr>
        <p:spPr>
          <a:xfrm>
            <a:off x="5029200" y="5791200"/>
            <a:ext cx="533400" cy="4572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5943600" y="5791200"/>
            <a:ext cx="533400" cy="4572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rot="5400000">
            <a:off x="2232000" y="6372000"/>
            <a:ext cx="304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376000" y="6552000"/>
            <a:ext cx="2958000" cy="1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1" idx="2"/>
          </p:cNvCxnSpPr>
          <p:nvPr/>
        </p:nvCxnSpPr>
        <p:spPr>
          <a:xfrm rot="16200000" flipH="1">
            <a:off x="5162550" y="6381750"/>
            <a:ext cx="304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6076950" y="6381750"/>
            <a:ext cx="304800" cy="381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981200"/>
            <a:ext cx="1524000" cy="31242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FF00"/>
                </a:solidFill>
              </a:rPr>
              <a:t>Auction id</a:t>
            </a:r>
          </a:p>
          <a:p>
            <a:r>
              <a:rPr lang="en-US" sz="1600" b="1" dirty="0" smtClean="0">
                <a:solidFill>
                  <a:srgbClr val="FFFF00"/>
                </a:solidFill>
              </a:rPr>
              <a:t>Painting id</a:t>
            </a:r>
          </a:p>
          <a:p>
            <a:r>
              <a:rPr lang="en-US" sz="1600" b="1" dirty="0" smtClean="0">
                <a:solidFill>
                  <a:srgbClr val="FFFF00"/>
                </a:solidFill>
              </a:rPr>
              <a:t>Name</a:t>
            </a:r>
          </a:p>
          <a:p>
            <a:r>
              <a:rPr lang="en-US" sz="1600" b="1" dirty="0" smtClean="0">
                <a:solidFill>
                  <a:srgbClr val="FFFF00"/>
                </a:solidFill>
              </a:rPr>
              <a:t>Price</a:t>
            </a:r>
          </a:p>
          <a:p>
            <a:r>
              <a:rPr lang="en-US" sz="1600" b="1" dirty="0" smtClean="0">
                <a:solidFill>
                  <a:srgbClr val="FFFF00"/>
                </a:solidFill>
              </a:rPr>
              <a:t>Start Date</a:t>
            </a:r>
          </a:p>
          <a:p>
            <a:r>
              <a:rPr lang="en-US" sz="1600" b="1" dirty="0" smtClean="0">
                <a:solidFill>
                  <a:srgbClr val="FFFF00"/>
                </a:solidFill>
              </a:rPr>
              <a:t>End date</a:t>
            </a:r>
          </a:p>
          <a:p>
            <a:r>
              <a:rPr lang="en-US" sz="1600" b="1" dirty="0" smtClean="0">
                <a:solidFill>
                  <a:srgbClr val="FFFF00"/>
                </a:solidFill>
              </a:rPr>
              <a:t>Place</a:t>
            </a:r>
            <a:endParaRPr lang="en-IN" sz="1600" b="1" dirty="0">
              <a:solidFill>
                <a:srgbClr val="FFFF00"/>
              </a:solidFill>
            </a:endParaRPr>
          </a:p>
        </p:txBody>
      </p:sp>
      <p:sp>
        <p:nvSpPr>
          <p:cNvPr id="3" name="Rectangle 2"/>
          <p:cNvSpPr/>
          <p:nvPr/>
        </p:nvSpPr>
        <p:spPr>
          <a:xfrm>
            <a:off x="3810000" y="1981200"/>
            <a:ext cx="1524000" cy="3200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FF00"/>
                </a:solidFill>
              </a:rPr>
              <a:t>Sold Id</a:t>
            </a:r>
          </a:p>
          <a:p>
            <a:r>
              <a:rPr lang="en-US" b="1" dirty="0" smtClean="0">
                <a:solidFill>
                  <a:srgbClr val="FFFF00"/>
                </a:solidFill>
              </a:rPr>
              <a:t>Painting  Id</a:t>
            </a:r>
          </a:p>
          <a:p>
            <a:r>
              <a:rPr lang="en-US" b="1" dirty="0" smtClean="0">
                <a:solidFill>
                  <a:srgbClr val="FFFF00"/>
                </a:solidFill>
              </a:rPr>
              <a:t>Price</a:t>
            </a:r>
          </a:p>
          <a:p>
            <a:r>
              <a:rPr lang="en-US" b="1" dirty="0" smtClean="0">
                <a:solidFill>
                  <a:srgbClr val="FFFF00"/>
                </a:solidFill>
              </a:rPr>
              <a:t>Date</a:t>
            </a:r>
          </a:p>
          <a:p>
            <a:r>
              <a:rPr lang="en-US" b="1" dirty="0" smtClean="0">
                <a:solidFill>
                  <a:srgbClr val="FFFF00"/>
                </a:solidFill>
              </a:rPr>
              <a:t>Buyer Name</a:t>
            </a:r>
          </a:p>
          <a:p>
            <a:r>
              <a:rPr lang="en-US" b="1" dirty="0" smtClean="0">
                <a:solidFill>
                  <a:srgbClr val="FFFF00"/>
                </a:solidFill>
              </a:rPr>
              <a:t>Place</a:t>
            </a:r>
            <a:endParaRPr lang="en-IN" b="1" dirty="0">
              <a:solidFill>
                <a:srgbClr val="FFFF00"/>
              </a:solidFill>
            </a:endParaRPr>
          </a:p>
        </p:txBody>
      </p:sp>
      <p:sp>
        <p:nvSpPr>
          <p:cNvPr id="4" name="Rectangle 3"/>
          <p:cNvSpPr/>
          <p:nvPr/>
        </p:nvSpPr>
        <p:spPr>
          <a:xfrm>
            <a:off x="6248400" y="1981200"/>
            <a:ext cx="1524000" cy="3200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FF00"/>
                </a:solidFill>
              </a:rPr>
              <a:t>Register id</a:t>
            </a:r>
          </a:p>
          <a:p>
            <a:r>
              <a:rPr lang="en-US" b="1" dirty="0" smtClean="0">
                <a:solidFill>
                  <a:srgbClr val="FFFF00"/>
                </a:solidFill>
              </a:rPr>
              <a:t>F  Name</a:t>
            </a:r>
          </a:p>
          <a:p>
            <a:r>
              <a:rPr lang="en-US" b="1" dirty="0" smtClean="0">
                <a:solidFill>
                  <a:srgbClr val="FFFF00"/>
                </a:solidFill>
              </a:rPr>
              <a:t>L  Name</a:t>
            </a:r>
          </a:p>
          <a:p>
            <a:r>
              <a:rPr lang="en-US" b="1" dirty="0" smtClean="0">
                <a:solidFill>
                  <a:srgbClr val="FFFF00"/>
                </a:solidFill>
              </a:rPr>
              <a:t>C Number</a:t>
            </a:r>
          </a:p>
          <a:p>
            <a:r>
              <a:rPr lang="en-US" b="1" dirty="0" smtClean="0">
                <a:solidFill>
                  <a:srgbClr val="FFFF00"/>
                </a:solidFill>
              </a:rPr>
              <a:t>Profession</a:t>
            </a:r>
          </a:p>
          <a:p>
            <a:r>
              <a:rPr lang="en-US" b="1" dirty="0" smtClean="0">
                <a:solidFill>
                  <a:srgbClr val="FFFF00"/>
                </a:solidFill>
              </a:rPr>
              <a:t>Place</a:t>
            </a:r>
          </a:p>
          <a:p>
            <a:endParaRPr lang="en-IN" b="1" dirty="0">
              <a:solidFill>
                <a:srgbClr val="FF0000"/>
              </a:solidFill>
            </a:endParaRPr>
          </a:p>
        </p:txBody>
      </p:sp>
      <p:sp>
        <p:nvSpPr>
          <p:cNvPr id="5" name="Rectangle 4"/>
          <p:cNvSpPr/>
          <p:nvPr/>
        </p:nvSpPr>
        <p:spPr>
          <a:xfrm>
            <a:off x="1295400" y="1981200"/>
            <a:ext cx="1524000" cy="533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Auction</a:t>
            </a:r>
            <a:endParaRPr lang="en-IN" b="1" dirty="0">
              <a:solidFill>
                <a:srgbClr val="FFFF00"/>
              </a:solidFill>
            </a:endParaRPr>
          </a:p>
        </p:txBody>
      </p:sp>
      <p:sp>
        <p:nvSpPr>
          <p:cNvPr id="6" name="Rectangle 5"/>
          <p:cNvSpPr/>
          <p:nvPr/>
        </p:nvSpPr>
        <p:spPr>
          <a:xfrm>
            <a:off x="1295400" y="4419600"/>
            <a:ext cx="1524000" cy="8382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FF00"/>
                </a:solidFill>
              </a:rPr>
              <a:t>Create</a:t>
            </a:r>
          </a:p>
          <a:p>
            <a:r>
              <a:rPr lang="en-US" b="1" dirty="0" smtClean="0">
                <a:solidFill>
                  <a:srgbClr val="FFFF00"/>
                </a:solidFill>
              </a:rPr>
              <a:t>Delete</a:t>
            </a:r>
          </a:p>
          <a:p>
            <a:r>
              <a:rPr lang="en-US" b="1" dirty="0" smtClean="0">
                <a:solidFill>
                  <a:srgbClr val="FFFF00"/>
                </a:solidFill>
              </a:rPr>
              <a:t>edit</a:t>
            </a:r>
            <a:endParaRPr lang="en-IN" b="1" dirty="0">
              <a:solidFill>
                <a:srgbClr val="FFFF00"/>
              </a:solidFill>
            </a:endParaRPr>
          </a:p>
        </p:txBody>
      </p:sp>
      <p:sp>
        <p:nvSpPr>
          <p:cNvPr id="7" name="Rectangle 6"/>
          <p:cNvSpPr/>
          <p:nvPr/>
        </p:nvSpPr>
        <p:spPr>
          <a:xfrm>
            <a:off x="3810000" y="1981200"/>
            <a:ext cx="1524000" cy="5334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Sold</a:t>
            </a:r>
            <a:endParaRPr lang="en-IN" b="1" dirty="0">
              <a:solidFill>
                <a:srgbClr val="FFFF00"/>
              </a:solidFill>
            </a:endParaRPr>
          </a:p>
        </p:txBody>
      </p:sp>
      <p:sp>
        <p:nvSpPr>
          <p:cNvPr id="8" name="Rectangle 7"/>
          <p:cNvSpPr/>
          <p:nvPr/>
        </p:nvSpPr>
        <p:spPr>
          <a:xfrm>
            <a:off x="6248400" y="1981200"/>
            <a:ext cx="1524000" cy="6096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Register</a:t>
            </a:r>
            <a:endParaRPr lang="en-IN" b="1" dirty="0">
              <a:solidFill>
                <a:srgbClr val="FFFF00"/>
              </a:solidFill>
            </a:endParaRPr>
          </a:p>
        </p:txBody>
      </p:sp>
      <p:sp>
        <p:nvSpPr>
          <p:cNvPr id="9" name="Rectangle 8"/>
          <p:cNvSpPr/>
          <p:nvPr/>
        </p:nvSpPr>
        <p:spPr>
          <a:xfrm>
            <a:off x="3810000" y="4419600"/>
            <a:ext cx="1524000" cy="8382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FF00"/>
                </a:solidFill>
              </a:rPr>
              <a:t>Create</a:t>
            </a:r>
          </a:p>
          <a:p>
            <a:r>
              <a:rPr lang="en-US" b="1" dirty="0" smtClean="0">
                <a:solidFill>
                  <a:srgbClr val="FFFF00"/>
                </a:solidFill>
              </a:rPr>
              <a:t>Delete</a:t>
            </a:r>
          </a:p>
          <a:p>
            <a:r>
              <a:rPr lang="en-US" b="1" dirty="0" smtClean="0">
                <a:solidFill>
                  <a:srgbClr val="FFFF00"/>
                </a:solidFill>
              </a:rPr>
              <a:t>Edit</a:t>
            </a:r>
            <a:endParaRPr lang="en-IN" b="1" dirty="0">
              <a:solidFill>
                <a:srgbClr val="FFFF00"/>
              </a:solidFill>
            </a:endParaRPr>
          </a:p>
        </p:txBody>
      </p:sp>
      <p:sp>
        <p:nvSpPr>
          <p:cNvPr id="10" name="Rectangle 9"/>
          <p:cNvSpPr/>
          <p:nvPr/>
        </p:nvSpPr>
        <p:spPr>
          <a:xfrm>
            <a:off x="6248400" y="4419600"/>
            <a:ext cx="1524000" cy="8382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FF00"/>
                </a:solidFill>
              </a:rPr>
              <a:t>Create</a:t>
            </a:r>
          </a:p>
          <a:p>
            <a:r>
              <a:rPr lang="en-US" b="1" dirty="0" smtClean="0">
                <a:solidFill>
                  <a:srgbClr val="FFFF00"/>
                </a:solidFill>
              </a:rPr>
              <a:t>Delete</a:t>
            </a:r>
          </a:p>
          <a:p>
            <a:r>
              <a:rPr lang="en-US" b="1" dirty="0" smtClean="0">
                <a:solidFill>
                  <a:srgbClr val="FFFF00"/>
                </a:solidFill>
              </a:rPr>
              <a:t>Edit</a:t>
            </a:r>
            <a:endParaRPr lang="en-IN" b="1" dirty="0">
              <a:solidFill>
                <a:srgbClr val="FFFF00"/>
              </a:solidFill>
            </a:endParaRPr>
          </a:p>
        </p:txBody>
      </p:sp>
      <p:sp>
        <p:nvSpPr>
          <p:cNvPr id="11" name="Diamond 10"/>
          <p:cNvSpPr/>
          <p:nvPr/>
        </p:nvSpPr>
        <p:spPr>
          <a:xfrm>
            <a:off x="1371600" y="5257800"/>
            <a:ext cx="457200" cy="3810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2133600" y="5257800"/>
            <a:ext cx="457200" cy="3810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iamond 12"/>
          <p:cNvSpPr/>
          <p:nvPr/>
        </p:nvSpPr>
        <p:spPr>
          <a:xfrm>
            <a:off x="4114800" y="5257800"/>
            <a:ext cx="457200" cy="3810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p:cNvSpPr/>
          <p:nvPr/>
        </p:nvSpPr>
        <p:spPr>
          <a:xfrm>
            <a:off x="6781800" y="5257800"/>
            <a:ext cx="457200" cy="3810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a:stCxn id="11" idx="2"/>
          </p:cNvCxnSpPr>
          <p:nvPr/>
        </p:nvCxnSpPr>
        <p:spPr>
          <a:xfrm rot="5400000">
            <a:off x="1485900" y="5753100"/>
            <a:ext cx="228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2"/>
          </p:cNvCxnSpPr>
          <p:nvPr/>
        </p:nvCxnSpPr>
        <p:spPr>
          <a:xfrm rot="5400000">
            <a:off x="2209800" y="5791200"/>
            <a:ext cx="30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3" idx="2"/>
          </p:cNvCxnSpPr>
          <p:nvPr/>
        </p:nvCxnSpPr>
        <p:spPr>
          <a:xfrm rot="5400000">
            <a:off x="4191000" y="5791200"/>
            <a:ext cx="30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4" idx="2"/>
          </p:cNvCxnSpPr>
          <p:nvPr/>
        </p:nvCxnSpPr>
        <p:spPr>
          <a:xfrm rot="5400000">
            <a:off x="6896100" y="575310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4800600" y="5257800"/>
            <a:ext cx="457200" cy="381000"/>
          </a:xfrm>
          <a:prstGeom prst="diamond">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a:stCxn id="19" idx="2"/>
          </p:cNvCxnSpPr>
          <p:nvPr/>
        </p:nvCxnSpPr>
        <p:spPr>
          <a:xfrm rot="5400000">
            <a:off x="4914900" y="5753100"/>
            <a:ext cx="228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62200" y="5943600"/>
            <a:ext cx="1981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029200" y="5867400"/>
            <a:ext cx="1981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066800" y="533400"/>
            <a:ext cx="7086600" cy="762000"/>
          </a:xfrm>
          <a:prstGeom prst="rect">
            <a:avLst/>
          </a:prstGeom>
          <a:solidFill>
            <a:srgbClr val="E41C5A"/>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rgbClr val="FFFF00"/>
                </a:solidFill>
              </a:rPr>
              <a:t>The Class Diagram of Auction Sold &amp; Register</a:t>
            </a:r>
            <a:endParaRPr lang="en-IN" sz="2800" b="1" i="1" dirty="0">
              <a:solidFill>
                <a:srgbClr val="FFFF00"/>
              </a:solidFill>
            </a:endParaRPr>
          </a:p>
        </p:txBody>
      </p:sp>
    </p:spTree>
  </p:cSld>
  <p:clrMapOvr>
    <a:masterClrMapping/>
  </p:clrMapOvr>
  <p:transition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600200" y="990600"/>
            <a:ext cx="914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1600200" y="1371600"/>
            <a:ext cx="914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a:off x="2667000" y="1143000"/>
            <a:ext cx="1905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7620000" y="1295400"/>
            <a:ext cx="533400" cy="1143000"/>
          </a:xfrm>
          <a:prstGeom prst="ellipse">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Login</a:t>
            </a:r>
            <a:endParaRPr lang="en-IN" sz="1600" b="1" dirty="0">
              <a:solidFill>
                <a:srgbClr val="FFFF00"/>
              </a:solidFill>
            </a:endParaRPr>
          </a:p>
        </p:txBody>
      </p:sp>
      <p:sp>
        <p:nvSpPr>
          <p:cNvPr id="6" name="TextBox 5"/>
          <p:cNvSpPr txBox="1"/>
          <p:nvPr/>
        </p:nvSpPr>
        <p:spPr>
          <a:xfrm>
            <a:off x="1524000" y="1066800"/>
            <a:ext cx="1066800" cy="369332"/>
          </a:xfrm>
          <a:prstGeom prst="rect">
            <a:avLst/>
          </a:prstGeom>
          <a:noFill/>
        </p:spPr>
        <p:txBody>
          <a:bodyPr wrap="square" rtlCol="0">
            <a:spAutoFit/>
          </a:bodyPr>
          <a:lstStyle/>
          <a:p>
            <a:pPr algn="ctr"/>
            <a:r>
              <a:rPr lang="en-US" b="1" dirty="0" smtClean="0"/>
              <a:t>Register</a:t>
            </a:r>
            <a:endParaRPr lang="en-IN" b="1" dirty="0"/>
          </a:p>
        </p:txBody>
      </p:sp>
      <p:cxnSp>
        <p:nvCxnSpPr>
          <p:cNvPr id="7" name="Straight Connector 6"/>
          <p:cNvCxnSpPr/>
          <p:nvPr/>
        </p:nvCxnSpPr>
        <p:spPr>
          <a:xfrm>
            <a:off x="6096000" y="2438400"/>
            <a:ext cx="838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96000" y="2819400"/>
            <a:ext cx="838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581400" y="1905000"/>
            <a:ext cx="1219200" cy="457200"/>
          </a:xfrm>
          <a:prstGeom prst="ellipse">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a:t>
            </a:r>
            <a:endParaRPr lang="en-IN" b="1" dirty="0">
              <a:solidFill>
                <a:srgbClr val="FFFF00"/>
              </a:solidFill>
            </a:endParaRPr>
          </a:p>
        </p:txBody>
      </p:sp>
      <p:cxnSp>
        <p:nvCxnSpPr>
          <p:cNvPr id="10" name="Straight Arrow Connector 9"/>
          <p:cNvCxnSpPr>
            <a:stCxn id="9" idx="4"/>
          </p:cNvCxnSpPr>
          <p:nvPr/>
        </p:nvCxnSpPr>
        <p:spPr>
          <a:xfrm rot="5400000">
            <a:off x="4037806" y="2514600"/>
            <a:ext cx="30559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Diamond 10"/>
          <p:cNvSpPr/>
          <p:nvPr/>
        </p:nvSpPr>
        <p:spPr>
          <a:xfrm>
            <a:off x="3505200" y="2590800"/>
            <a:ext cx="1371600" cy="762000"/>
          </a:xfrm>
          <a:prstGeom prst="diamond">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Choice</a:t>
            </a:r>
            <a:endParaRPr lang="en-IN" b="1" dirty="0">
              <a:solidFill>
                <a:srgbClr val="FFFF00"/>
              </a:solidFill>
            </a:endParaRPr>
          </a:p>
        </p:txBody>
      </p:sp>
      <p:cxnSp>
        <p:nvCxnSpPr>
          <p:cNvPr id="12" name="Straight Arrow Connector 11"/>
          <p:cNvCxnSpPr>
            <a:stCxn id="11" idx="2"/>
          </p:cNvCxnSpPr>
          <p:nvPr/>
        </p:nvCxnSpPr>
        <p:spPr>
          <a:xfrm rot="5400000">
            <a:off x="4037806" y="3505200"/>
            <a:ext cx="30559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90600" y="36576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800100" y="38481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0" y="2514600"/>
            <a:ext cx="1066800" cy="369332"/>
          </a:xfrm>
          <a:prstGeom prst="rect">
            <a:avLst/>
          </a:prstGeom>
          <a:noFill/>
        </p:spPr>
        <p:txBody>
          <a:bodyPr wrap="square" rtlCol="0">
            <a:spAutoFit/>
          </a:bodyPr>
          <a:lstStyle/>
          <a:p>
            <a:r>
              <a:rPr lang="en-US" b="1" dirty="0" smtClean="0"/>
              <a:t>Register</a:t>
            </a:r>
            <a:endParaRPr lang="en-IN" b="1" dirty="0"/>
          </a:p>
        </p:txBody>
      </p:sp>
      <p:cxnSp>
        <p:nvCxnSpPr>
          <p:cNvPr id="16" name="Straight Arrow Connector 15"/>
          <p:cNvCxnSpPr/>
          <p:nvPr/>
        </p:nvCxnSpPr>
        <p:spPr>
          <a:xfrm rot="5400000">
            <a:off x="2324100" y="38481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4000500" y="38481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5676106" y="3848100"/>
            <a:ext cx="38179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277100" y="38481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905000" y="4038600"/>
            <a:ext cx="1066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905000" y="4419600"/>
            <a:ext cx="114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33800" y="4038600"/>
            <a:ext cx="914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733800" y="4419600"/>
            <a:ext cx="914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57800" y="4038600"/>
            <a:ext cx="1066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257800" y="4419600"/>
            <a:ext cx="1066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038600"/>
            <a:ext cx="990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58000" y="4419600"/>
            <a:ext cx="1066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752600" y="4038600"/>
            <a:ext cx="1676400" cy="369332"/>
          </a:xfrm>
          <a:prstGeom prst="rect">
            <a:avLst/>
          </a:prstGeom>
          <a:noFill/>
        </p:spPr>
        <p:txBody>
          <a:bodyPr wrap="square" rtlCol="0">
            <a:spAutoFit/>
          </a:bodyPr>
          <a:lstStyle/>
          <a:p>
            <a:r>
              <a:rPr lang="en-US" b="1" dirty="0" smtClean="0"/>
              <a:t>Painter info</a:t>
            </a:r>
            <a:endParaRPr lang="en-IN" b="1" dirty="0"/>
          </a:p>
        </p:txBody>
      </p:sp>
      <p:sp>
        <p:nvSpPr>
          <p:cNvPr id="29" name="TextBox 28"/>
          <p:cNvSpPr txBox="1"/>
          <p:nvPr/>
        </p:nvSpPr>
        <p:spPr>
          <a:xfrm>
            <a:off x="3657600" y="4038600"/>
            <a:ext cx="1219200" cy="369332"/>
          </a:xfrm>
          <a:prstGeom prst="rect">
            <a:avLst/>
          </a:prstGeom>
          <a:noFill/>
        </p:spPr>
        <p:txBody>
          <a:bodyPr wrap="square" rtlCol="0">
            <a:spAutoFit/>
          </a:bodyPr>
          <a:lstStyle/>
          <a:p>
            <a:pPr algn="ctr"/>
            <a:r>
              <a:rPr lang="en-US" b="1" dirty="0" smtClean="0"/>
              <a:t>Auction</a:t>
            </a:r>
            <a:endParaRPr lang="en-IN" b="1" dirty="0"/>
          </a:p>
        </p:txBody>
      </p:sp>
      <p:sp>
        <p:nvSpPr>
          <p:cNvPr id="30" name="TextBox 29"/>
          <p:cNvSpPr txBox="1"/>
          <p:nvPr/>
        </p:nvSpPr>
        <p:spPr>
          <a:xfrm>
            <a:off x="5181600" y="4038600"/>
            <a:ext cx="1219200" cy="369332"/>
          </a:xfrm>
          <a:prstGeom prst="rect">
            <a:avLst/>
          </a:prstGeom>
          <a:noFill/>
        </p:spPr>
        <p:txBody>
          <a:bodyPr wrap="square" rtlCol="0">
            <a:spAutoFit/>
          </a:bodyPr>
          <a:lstStyle/>
          <a:p>
            <a:pPr algn="ctr"/>
            <a:r>
              <a:rPr lang="en-US" dirty="0" smtClean="0"/>
              <a:t>  </a:t>
            </a:r>
            <a:r>
              <a:rPr lang="en-US" b="1" dirty="0" smtClean="0"/>
              <a:t>sold</a:t>
            </a:r>
            <a:endParaRPr lang="en-IN" b="1" dirty="0"/>
          </a:p>
        </p:txBody>
      </p:sp>
      <p:sp>
        <p:nvSpPr>
          <p:cNvPr id="31" name="TextBox 30"/>
          <p:cNvSpPr txBox="1"/>
          <p:nvPr/>
        </p:nvSpPr>
        <p:spPr>
          <a:xfrm>
            <a:off x="6781800" y="4038600"/>
            <a:ext cx="1371600" cy="369332"/>
          </a:xfrm>
          <a:prstGeom prst="rect">
            <a:avLst/>
          </a:prstGeom>
          <a:noFill/>
        </p:spPr>
        <p:txBody>
          <a:bodyPr wrap="square" rtlCol="0">
            <a:spAutoFit/>
          </a:bodyPr>
          <a:lstStyle/>
          <a:p>
            <a:pPr algn="ctr"/>
            <a:r>
              <a:rPr lang="en-US" b="1" dirty="0" smtClean="0"/>
              <a:t>Register</a:t>
            </a:r>
            <a:endParaRPr lang="en-IN" b="1" dirty="0"/>
          </a:p>
        </p:txBody>
      </p:sp>
      <p:cxnSp>
        <p:nvCxnSpPr>
          <p:cNvPr id="32" name="Straight Arrow Connector 31"/>
          <p:cNvCxnSpPr/>
          <p:nvPr/>
        </p:nvCxnSpPr>
        <p:spPr>
          <a:xfrm rot="5400000">
            <a:off x="756166" y="4642366"/>
            <a:ext cx="46886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5400000">
            <a:off x="2209006" y="4647406"/>
            <a:ext cx="45799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4038997" y="4647803"/>
            <a:ext cx="457200"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16200000" flipH="1">
            <a:off x="5657850" y="4629150"/>
            <a:ext cx="456406" cy="37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7239397" y="4647803"/>
            <a:ext cx="457200"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981200" y="4876800"/>
            <a:ext cx="1295400" cy="5334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Painter info</a:t>
            </a:r>
            <a:endParaRPr lang="en-IN" b="1" dirty="0">
              <a:solidFill>
                <a:srgbClr val="FFFF00"/>
              </a:solidFill>
            </a:endParaRPr>
          </a:p>
        </p:txBody>
      </p:sp>
      <p:sp>
        <p:nvSpPr>
          <p:cNvPr id="38" name="Rectangle 37"/>
          <p:cNvSpPr/>
          <p:nvPr/>
        </p:nvSpPr>
        <p:spPr>
          <a:xfrm>
            <a:off x="3733800" y="4876800"/>
            <a:ext cx="1066800" cy="5334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Auction</a:t>
            </a:r>
            <a:endParaRPr lang="en-IN" b="1" dirty="0">
              <a:solidFill>
                <a:srgbClr val="FFFF00"/>
              </a:solidFill>
            </a:endParaRPr>
          </a:p>
        </p:txBody>
      </p:sp>
      <p:sp>
        <p:nvSpPr>
          <p:cNvPr id="39" name="Rectangle 38"/>
          <p:cNvSpPr/>
          <p:nvPr/>
        </p:nvSpPr>
        <p:spPr>
          <a:xfrm>
            <a:off x="5410200" y="4876800"/>
            <a:ext cx="1143000" cy="5334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Sold</a:t>
            </a:r>
            <a:endParaRPr lang="en-IN" b="1" dirty="0">
              <a:solidFill>
                <a:srgbClr val="FFFF00"/>
              </a:solidFill>
            </a:endParaRPr>
          </a:p>
        </p:txBody>
      </p:sp>
      <p:sp>
        <p:nvSpPr>
          <p:cNvPr id="40" name="Rectangle 39"/>
          <p:cNvSpPr/>
          <p:nvPr/>
        </p:nvSpPr>
        <p:spPr>
          <a:xfrm>
            <a:off x="7010400" y="4876800"/>
            <a:ext cx="1219200" cy="5334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Register</a:t>
            </a:r>
            <a:endParaRPr lang="en-IN" b="1" dirty="0">
              <a:solidFill>
                <a:srgbClr val="FFFF00"/>
              </a:solidFill>
            </a:endParaRPr>
          </a:p>
        </p:txBody>
      </p:sp>
      <p:cxnSp>
        <p:nvCxnSpPr>
          <p:cNvPr id="41" name="Straight Arrow Connector 40"/>
          <p:cNvCxnSpPr/>
          <p:nvPr/>
        </p:nvCxnSpPr>
        <p:spPr>
          <a:xfrm rot="5400000">
            <a:off x="2247900" y="56007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723900" y="56007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8" idx="2"/>
          </p:cNvCxnSpPr>
          <p:nvPr/>
        </p:nvCxnSpPr>
        <p:spPr>
          <a:xfrm rot="5400000">
            <a:off x="4076700" y="56007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a:off x="5676900" y="56007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rot="5400000">
            <a:off x="7277894" y="5600700"/>
            <a:ext cx="380206"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14400" y="5791200"/>
            <a:ext cx="6553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5400000">
            <a:off x="4114800" y="5943600"/>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886200" y="6096000"/>
            <a:ext cx="838200" cy="3810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Stop</a:t>
            </a:r>
            <a:endParaRPr lang="en-IN" b="1" dirty="0">
              <a:solidFill>
                <a:srgbClr val="FFFF00"/>
              </a:solidFill>
            </a:endParaRPr>
          </a:p>
        </p:txBody>
      </p:sp>
      <p:cxnSp>
        <p:nvCxnSpPr>
          <p:cNvPr id="50" name="Shape 49"/>
          <p:cNvCxnSpPr>
            <a:endCxn id="6" idx="1"/>
          </p:cNvCxnSpPr>
          <p:nvPr/>
        </p:nvCxnSpPr>
        <p:spPr>
          <a:xfrm rot="5400000" flipH="1" flipV="1">
            <a:off x="1063883" y="1063883"/>
            <a:ext cx="272534" cy="6477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hape 50"/>
          <p:cNvCxnSpPr>
            <a:endCxn id="5" idx="1"/>
          </p:cNvCxnSpPr>
          <p:nvPr/>
        </p:nvCxnSpPr>
        <p:spPr>
          <a:xfrm>
            <a:off x="6172200" y="1143000"/>
            <a:ext cx="1525915" cy="31978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hape 51"/>
          <p:cNvCxnSpPr>
            <a:stCxn id="5" idx="4"/>
            <a:endCxn id="15" idx="3"/>
          </p:cNvCxnSpPr>
          <p:nvPr/>
        </p:nvCxnSpPr>
        <p:spPr>
          <a:xfrm rot="5400000">
            <a:off x="7394317" y="2206883"/>
            <a:ext cx="260866" cy="7239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a:stCxn id="15" idx="1"/>
            <a:endCxn id="9" idx="6"/>
          </p:cNvCxnSpPr>
          <p:nvPr/>
        </p:nvCxnSpPr>
        <p:spPr>
          <a:xfrm rot="10800000">
            <a:off x="4800600" y="2133600"/>
            <a:ext cx="1295400" cy="5656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371600" y="1708666"/>
            <a:ext cx="6096000" cy="43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219200" y="228600"/>
            <a:ext cx="6858000" cy="609600"/>
          </a:xfrm>
          <a:prstGeom prst="rect">
            <a:avLst/>
          </a:prstGeom>
          <a:blipFill>
            <a:blip r:embed="rId2"/>
            <a:tile tx="0" ty="0" sx="100000" sy="100000" flip="none" algn="tl"/>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solidFill>
                  <a:srgbClr val="FFFF00"/>
                </a:solidFill>
              </a:rPr>
              <a:t>The data flow diagram</a:t>
            </a:r>
            <a:endParaRPr lang="en-IN" sz="3200" i="1" dirty="0">
              <a:solidFill>
                <a:srgbClr val="FFFF00"/>
              </a:solidFill>
            </a:endParaRPr>
          </a:p>
        </p:txBody>
      </p:sp>
      <p:sp>
        <p:nvSpPr>
          <p:cNvPr id="56" name="TextBox 55"/>
          <p:cNvSpPr txBox="1"/>
          <p:nvPr/>
        </p:nvSpPr>
        <p:spPr>
          <a:xfrm>
            <a:off x="304800" y="1752600"/>
            <a:ext cx="838200" cy="369332"/>
          </a:xfrm>
          <a:prstGeom prst="rect">
            <a:avLst/>
          </a:prstGeom>
          <a:noFill/>
        </p:spPr>
        <p:txBody>
          <a:bodyPr wrap="square" rtlCol="0">
            <a:spAutoFit/>
          </a:bodyPr>
          <a:lstStyle/>
          <a:p>
            <a:r>
              <a:rPr lang="en-US" b="1" dirty="0" smtClean="0"/>
              <a:t>Start</a:t>
            </a:r>
            <a:endParaRPr lang="en-IN" b="1" dirty="0"/>
          </a:p>
        </p:txBody>
      </p:sp>
      <p:sp>
        <p:nvSpPr>
          <p:cNvPr id="57" name="Rectangle 56"/>
          <p:cNvSpPr/>
          <p:nvPr/>
        </p:nvSpPr>
        <p:spPr>
          <a:xfrm>
            <a:off x="4800600" y="990600"/>
            <a:ext cx="1219200" cy="4572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User</a:t>
            </a:r>
            <a:endParaRPr lang="en-IN" b="1" dirty="0">
              <a:solidFill>
                <a:srgbClr val="FFFF00"/>
              </a:solidFill>
            </a:endParaRPr>
          </a:p>
        </p:txBody>
      </p:sp>
      <p:cxnSp>
        <p:nvCxnSpPr>
          <p:cNvPr id="59" name="Straight Connector 58"/>
          <p:cNvCxnSpPr/>
          <p:nvPr/>
        </p:nvCxnSpPr>
        <p:spPr>
          <a:xfrm>
            <a:off x="457200" y="4038600"/>
            <a:ext cx="1066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57200" y="4419600"/>
            <a:ext cx="1066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228600" y="4876800"/>
            <a:ext cx="1447800" cy="533400"/>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Painting info</a:t>
            </a:r>
            <a:endParaRPr lang="en-IN" b="1" dirty="0">
              <a:solidFill>
                <a:srgbClr val="FFFF00"/>
              </a:solidFill>
            </a:endParaRPr>
          </a:p>
        </p:txBody>
      </p:sp>
      <p:sp>
        <p:nvSpPr>
          <p:cNvPr id="66" name="TextBox 65"/>
          <p:cNvSpPr txBox="1"/>
          <p:nvPr/>
        </p:nvSpPr>
        <p:spPr>
          <a:xfrm>
            <a:off x="304800" y="4038600"/>
            <a:ext cx="1447800" cy="369332"/>
          </a:xfrm>
          <a:prstGeom prst="rect">
            <a:avLst/>
          </a:prstGeom>
          <a:noFill/>
        </p:spPr>
        <p:txBody>
          <a:bodyPr wrap="square" rtlCol="0">
            <a:spAutoFit/>
          </a:bodyPr>
          <a:lstStyle/>
          <a:p>
            <a:r>
              <a:rPr lang="en-US" b="1" dirty="0" smtClean="0"/>
              <a:t>Painting info</a:t>
            </a:r>
            <a:endParaRPr lang="en-IN" b="1" dirty="0"/>
          </a:p>
        </p:txBody>
      </p:sp>
    </p:spTree>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THANKING YOU..</a:t>
            </a:r>
            <a:endParaRPr lang="en-US" smtClean="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normAutofit/>
          </a:bodyPr>
          <a:lstStyle/>
          <a:p>
            <a:r>
              <a:rPr lang="en-US" dirty="0" smtClean="0"/>
              <a:t>Abstract</a:t>
            </a:r>
          </a:p>
          <a:p>
            <a:r>
              <a:rPr lang="en-US" dirty="0" smtClean="0"/>
              <a:t>Introduction</a:t>
            </a:r>
          </a:p>
          <a:p>
            <a:r>
              <a:rPr lang="en-US" dirty="0" smtClean="0"/>
              <a:t>Existing System</a:t>
            </a:r>
          </a:p>
          <a:p>
            <a:r>
              <a:rPr lang="en-US" dirty="0" smtClean="0"/>
              <a:t>Disadvantages</a:t>
            </a:r>
          </a:p>
          <a:p>
            <a:r>
              <a:rPr lang="en-US" dirty="0" smtClean="0"/>
              <a:t>Proposed System</a:t>
            </a:r>
          </a:p>
          <a:p>
            <a:r>
              <a:rPr lang="en-US" dirty="0" smtClean="0"/>
              <a:t>Advantages</a:t>
            </a:r>
          </a:p>
          <a:p>
            <a:r>
              <a:rPr lang="en-US" dirty="0" smtClean="0"/>
              <a:t>Modules</a:t>
            </a:r>
          </a:p>
          <a:p>
            <a:r>
              <a:rPr lang="en-US" dirty="0" smtClean="0"/>
              <a:t>Hardware software requirements</a:t>
            </a:r>
          </a:p>
          <a:p>
            <a:r>
              <a:rPr lang="en-US" dirty="0" smtClean="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r>
              <a:rPr lang="en-IN" dirty="0" smtClean="0"/>
              <a:t>A bidding system is a collection of agreements and </a:t>
            </a:r>
            <a:r>
              <a:rPr lang="en-IN" u="sng" dirty="0" smtClean="0">
                <a:hlinkClick r:id="rId2" tooltip="Convention (bridge)"/>
              </a:rPr>
              <a:t>conventions</a:t>
            </a:r>
            <a:r>
              <a:rPr lang="en-IN" dirty="0" smtClean="0"/>
              <a:t> describing the meanings of bids used in </a:t>
            </a:r>
            <a:r>
              <a:rPr lang="en-IN" u="sng" dirty="0" smtClean="0">
                <a:hlinkClick r:id="rId3" tooltip="Contract bridge"/>
              </a:rPr>
              <a:t>contract bridge</a:t>
            </a:r>
            <a:r>
              <a:rPr lang="en-IN" dirty="0" smtClean="0"/>
              <a:t>. The purpose of bids is to describe the hand and, eventually, to propose a contract. Any bid becomes a contract if followed by three successive passes; therefore every bridge bid is a potential contract.</a:t>
            </a:r>
            <a:endParaRPr lang="en-US" dirty="0" smtClean="0"/>
          </a:p>
          <a:p>
            <a:r>
              <a:rPr lang="en-IN" dirty="0" smtClean="0"/>
              <a:t>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pPr algn="just"/>
            <a:r>
              <a:rPr lang="en-IN" dirty="0" smtClean="0"/>
              <a:t>An art gallery or art museum is a space for the exhibition of art, usually visual art. Museum can be public or private but what distinguishes a museum is the ownership of a collection. Paintings are the most commonly displayed art objects;</a:t>
            </a:r>
          </a:p>
          <a:p>
            <a:pPr algn="just">
              <a:buNone/>
            </a:pPr>
            <a:r>
              <a:rPr lang="en-IN" dirty="0" smtClean="0"/>
              <a:t> however, sculpture, photographs, illustrations, installation art and objects from the applied arts may also be shown. Although primarily concerned with providing a space to show works of visual art, art galleries are sometimes used to host other artistic activities, such as music concerts or poetry readings.  </a:t>
            </a:r>
            <a:endParaRPr lang="en-US"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r>
              <a:rPr lang="en-IN" dirty="0" smtClean="0"/>
              <a:t>Current system is not providing the dedicated art gallery service. Many online bidding applications has been developed but not many are there on the art gallery. So in our application we are creating one specially designed for bidding the painting found on the list.</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a:bodyPr>
          <a:lstStyle/>
          <a:p>
            <a:r>
              <a:rPr lang="en-IN" dirty="0" smtClean="0"/>
              <a:t>In our system we are placing the art gallery online, each of the art will have the information placed on the system, the information will include the creator name, and all the necessary information regarding that monuments. The system maintains the registered customers who have the privileges to make the bidding online. If the bidder is new one, then that customers needs to register to the website owner and then can able to make the bid.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pPr marL="514350" indent="-514350">
              <a:buAutoNum type="arabicPeriod"/>
            </a:pPr>
            <a:r>
              <a:rPr lang="en-US" dirty="0" smtClean="0"/>
              <a:t>The application makes the process of auctioning effective</a:t>
            </a:r>
          </a:p>
          <a:p>
            <a:pPr marL="514350" indent="-514350">
              <a:buAutoNum type="arabicPeriod"/>
            </a:pPr>
            <a:r>
              <a:rPr lang="en-US" dirty="0" smtClean="0"/>
              <a:t>The application can reach to larger number of audience</a:t>
            </a:r>
          </a:p>
          <a:p>
            <a:pPr marL="514350" indent="-514350">
              <a:buAutoNum type="arabicPeriod"/>
            </a:pPr>
            <a:r>
              <a:rPr lang="en-US" dirty="0" smtClean="0"/>
              <a:t>The application is secured and scalable.</a:t>
            </a:r>
          </a:p>
          <a:p>
            <a:pPr marL="514350" indent="-514350">
              <a:buAutoNum type="arabicPeriod"/>
            </a:pPr>
            <a:r>
              <a:rPr lang="en-US" dirty="0" smtClean="0"/>
              <a:t>Easy usage of application</a:t>
            </a:r>
          </a:p>
          <a:p>
            <a:pPr marL="514350" indent="-514350">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IN" dirty="0" smtClean="0"/>
              <a:t>Painting records: The  module contains the information of the painting which is on auctioning.</a:t>
            </a:r>
            <a:endParaRPr lang="en-US" dirty="0" smtClean="0"/>
          </a:p>
          <a:p>
            <a:pPr lvl="0"/>
            <a:r>
              <a:rPr lang="en-IN" dirty="0" smtClean="0"/>
              <a:t>Bidders Information: Here information of the bidders who are bidding for the paintings is given.</a:t>
            </a:r>
            <a:endParaRPr lang="en-US" dirty="0" smtClean="0"/>
          </a:p>
          <a:p>
            <a:pPr lvl="0"/>
            <a:r>
              <a:rPr lang="en-IN" dirty="0" smtClean="0"/>
              <a:t>Master sales: Here sold records of the paintings and other items are given</a:t>
            </a:r>
            <a:endParaRPr lang="en-US" dirty="0" smtClean="0"/>
          </a:p>
          <a:p>
            <a:pPr lvl="0"/>
            <a:r>
              <a:rPr lang="en-IN" dirty="0" smtClean="0"/>
              <a:t>Buyers Information: The information of the buyers who has already taken the painting, there records is given.</a:t>
            </a:r>
            <a:endParaRPr lang="en-US" dirty="0" smtClean="0"/>
          </a:p>
          <a:p>
            <a:pPr lvl="0"/>
            <a:r>
              <a:rPr lang="en-IN" dirty="0" smtClean="0"/>
              <a:t>Auction Details: Auction details like, date, painting details, timing, price is given here.</a:t>
            </a:r>
            <a:endParaRPr lang="en-US" dirty="0" smtClean="0"/>
          </a:p>
          <a:p>
            <a:pPr lvl="0"/>
            <a:r>
              <a:rPr lang="en-IN" dirty="0" smtClean="0"/>
              <a:t>Museum Information : Information about the different museum who is having different kind of painting is placed here.</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hardware Requirements</a:t>
            </a:r>
            <a:endParaRPr lang="en-US" dirty="0"/>
          </a:p>
        </p:txBody>
      </p:sp>
      <p:sp>
        <p:nvSpPr>
          <p:cNvPr id="3" name="Content Placeholder 2"/>
          <p:cNvSpPr>
            <a:spLocks noGrp="1"/>
          </p:cNvSpPr>
          <p:nvPr>
            <p:ph sz="quarter" idx="1"/>
          </p:nvPr>
        </p:nvSpPr>
        <p:spPr/>
        <p:txBody>
          <a:bodyPr>
            <a:normAutofit fontScale="62500" lnSpcReduction="20000"/>
          </a:bodyPr>
          <a:lstStyle/>
          <a:p>
            <a:r>
              <a:rPr lang="en-IN" b="1" dirty="0" smtClean="0"/>
              <a:t>SOFTWARE REQUIREMENTS 	</a:t>
            </a:r>
            <a:endParaRPr lang="en-US" dirty="0" smtClean="0"/>
          </a:p>
          <a:p>
            <a:r>
              <a:rPr lang="en-IN" b="1" dirty="0" smtClean="0"/>
              <a:t> </a:t>
            </a:r>
            <a:endParaRPr lang="en-US" dirty="0" smtClean="0"/>
          </a:p>
          <a:p>
            <a:pPr lvl="0"/>
            <a:r>
              <a:rPr lang="en-IN" dirty="0" smtClean="0"/>
              <a:t>visual studio 2008</a:t>
            </a:r>
            <a:endParaRPr lang="en-US" dirty="0" smtClean="0"/>
          </a:p>
          <a:p>
            <a:pPr lvl="0"/>
            <a:r>
              <a:rPr lang="en-IN" dirty="0" err="1" smtClean="0"/>
              <a:t>sql</a:t>
            </a:r>
            <a:r>
              <a:rPr lang="en-IN" dirty="0" smtClean="0"/>
              <a:t> server 2008</a:t>
            </a:r>
            <a:endParaRPr lang="en-US" dirty="0" smtClean="0"/>
          </a:p>
          <a:p>
            <a:pPr lvl="0"/>
            <a:r>
              <a:rPr lang="en-IN" dirty="0" smtClean="0"/>
              <a:t>c# language</a:t>
            </a:r>
            <a:endParaRPr lang="en-US" dirty="0" smtClean="0"/>
          </a:p>
          <a:p>
            <a:pPr lvl="0"/>
            <a:r>
              <a:rPr lang="en-IN" dirty="0" smtClean="0"/>
              <a:t>AJAX Technology(Ajax toolkit)</a:t>
            </a:r>
            <a:endParaRPr lang="en-US" dirty="0" smtClean="0"/>
          </a:p>
          <a:p>
            <a:pPr lvl="0"/>
            <a:r>
              <a:rPr lang="en-IN" dirty="0" smtClean="0"/>
              <a:t>HTML, JavaScript</a:t>
            </a:r>
            <a:endParaRPr lang="en-US" dirty="0" smtClean="0"/>
          </a:p>
          <a:p>
            <a:pPr lvl="0"/>
            <a:r>
              <a:rPr lang="en-IN" dirty="0" smtClean="0"/>
              <a:t>windows XP operating system</a:t>
            </a:r>
            <a:endParaRPr lang="en-US" dirty="0" smtClean="0"/>
          </a:p>
          <a:p>
            <a:r>
              <a:rPr lang="en-IN" dirty="0" smtClean="0"/>
              <a:t> </a:t>
            </a:r>
            <a:endParaRPr lang="en-US" dirty="0" smtClean="0"/>
          </a:p>
          <a:p>
            <a:r>
              <a:rPr lang="en-IN" b="1" dirty="0" smtClean="0"/>
              <a:t>HARDWARE REQUIREMENTS</a:t>
            </a:r>
            <a:endParaRPr lang="en-US" dirty="0" smtClean="0"/>
          </a:p>
          <a:p>
            <a:pPr lvl="0"/>
            <a:r>
              <a:rPr lang="en-IN" dirty="0" smtClean="0"/>
              <a:t>256 MB RAM </a:t>
            </a:r>
            <a:endParaRPr lang="en-US" dirty="0" smtClean="0"/>
          </a:p>
          <a:p>
            <a:pPr lvl="0"/>
            <a:r>
              <a:rPr lang="en-IN" dirty="0" smtClean="0"/>
              <a:t>20 GB hard disk(at least)</a:t>
            </a:r>
            <a:endParaRPr lang="en-US" dirty="0" smtClean="0"/>
          </a:p>
          <a:p>
            <a:pPr lvl="0"/>
            <a:r>
              <a:rPr lang="en-IN" dirty="0" smtClean="0"/>
              <a:t>Pentium 4 processor or above</a:t>
            </a:r>
            <a:endParaRPr lang="en-US" dirty="0" smtClean="0"/>
          </a:p>
          <a:p>
            <a:r>
              <a:rPr lang="en-IN" dirty="0" smtClean="0"/>
              <a:t>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TotalTime>
  <Words>522</Words>
  <Application>Microsoft Office PowerPoint</Application>
  <PresentationFormat>On-screen Show (4:3)</PresentationFormat>
  <Paragraphs>186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Web Based Image Gallery Generator</vt:lpstr>
      <vt:lpstr>CONTENTS</vt:lpstr>
      <vt:lpstr>Abstract</vt:lpstr>
      <vt:lpstr>Introduction</vt:lpstr>
      <vt:lpstr>Existing System</vt:lpstr>
      <vt:lpstr>Proposed System</vt:lpstr>
      <vt:lpstr>Advantages</vt:lpstr>
      <vt:lpstr>Modules</vt:lpstr>
      <vt:lpstr>Software hardware Requirements</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ankush</cp:lastModifiedBy>
  <cp:revision>38</cp:revision>
  <dcterms:created xsi:type="dcterms:W3CDTF">2006-08-16T00:00:00Z</dcterms:created>
  <dcterms:modified xsi:type="dcterms:W3CDTF">2015-03-17T16:58:13Z</dcterms:modified>
</cp:coreProperties>
</file>