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Average"/>
      <p:regular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626DF92-4A35-455F-B5A2-E10FD2AAC18E}">
  <a:tblStyle styleId="{5626DF92-4A35-455F-B5A2-E10FD2AAC1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Average-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Oswald-bold.fntdata"/><Relationship Id="rId23" Type="http://schemas.openxmlformats.org/officeDocument/2006/relationships/slide" Target="slides/slide17.xml"/><Relationship Id="rId45"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a6e10299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a6e10299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a6e10299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6e10299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a6e10299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6e10299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a6e10299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a6e10299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a6e10299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6e10299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a6e10299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a6e10299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a6e10299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a6e10299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bcf815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bcf815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a6e10299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a6e10299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a6e1029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a6e1029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94b26363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94b26363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a6e10299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a6e10299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a6e10299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a6e10299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a6e10299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a6e10299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bd96a70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bd96a70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bd96a703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bd96a703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bd96a703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bd96a703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bd96a703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bd96a703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Times New Roman"/>
                <a:ea typeface="Times New Roman"/>
                <a:cs typeface="Times New Roman"/>
                <a:sym typeface="Times New Roman"/>
              </a:rPr>
              <a:t>The algorithms leverages the power of adaptive learning rates methods to find individual learning rates for each parameter. It also has advantages of Adagrad [10], which works really well in settings with sparse gradients, but struggles in non-convex optimization of neural networks</a:t>
            </a:r>
            <a:endParaRPr sz="1000">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a6e10299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a6e10299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6A6A6A"/>
                </a:solidFill>
                <a:highlight>
                  <a:srgbClr val="FFFFFF"/>
                </a:highlight>
              </a:rPr>
              <a:t>Binary crossentropy</a:t>
            </a:r>
            <a:r>
              <a:rPr lang="en" sz="1050">
                <a:solidFill>
                  <a:srgbClr val="545454"/>
                </a:solidFill>
                <a:highlight>
                  <a:srgbClr val="FFFFFF"/>
                </a:highlight>
              </a:rPr>
              <a:t> is a </a:t>
            </a:r>
            <a:r>
              <a:rPr b="1" lang="en" sz="1050">
                <a:solidFill>
                  <a:srgbClr val="6A6A6A"/>
                </a:solidFill>
                <a:highlight>
                  <a:srgbClr val="FFFFFF"/>
                </a:highlight>
              </a:rPr>
              <a:t>loss</a:t>
            </a:r>
            <a:r>
              <a:rPr lang="en" sz="1050">
                <a:solidFill>
                  <a:srgbClr val="545454"/>
                </a:solidFill>
                <a:highlight>
                  <a:srgbClr val="FFFFFF"/>
                </a:highlight>
              </a:rPr>
              <a:t> function used on problems involving yes/no (</a:t>
            </a:r>
            <a:r>
              <a:rPr b="1" lang="en" sz="1050">
                <a:solidFill>
                  <a:srgbClr val="6A6A6A"/>
                </a:solidFill>
                <a:highlight>
                  <a:srgbClr val="FFFFFF"/>
                </a:highlight>
              </a:rPr>
              <a:t>binary</a:t>
            </a:r>
            <a:r>
              <a:rPr lang="en" sz="1050">
                <a:solidFill>
                  <a:srgbClr val="545454"/>
                </a:solidFill>
                <a:highlight>
                  <a:srgbClr val="FFFFFF"/>
                </a:highlight>
              </a:rPr>
              <a:t>) decisions. For instance, in multi-label problems, where an example can belong to multiple classes at the same time, the model tries to decide for each class whether the example belongs to that class or not.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bd96a70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bd96a70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bd96a703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bd96a703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a6e1029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a6e1029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a6e10299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a6e10299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bd96a703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bd96a703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bcf8151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bcf8151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bd1f7cb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bd1f7cb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a6e10299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a6e10299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a6e10299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a6e10299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a6e10299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a6e10299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bd1f7cb5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bd1f7cb5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a6e1029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a6e1029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a6e10299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a6e10299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a6e10299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6e10299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a6e10299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a6e10299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a6e10299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a6e10299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a6e10299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a6e10299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github.com/tensorflow/nmt" TargetMode="External"/><Relationship Id="rId4" Type="http://schemas.openxmlformats.org/officeDocument/2006/relationships/hyperlink" Target="https://www.tensorflow.org/tutorials/seq2seq" TargetMode="External"/><Relationship Id="rId5" Type="http://schemas.openxmlformats.org/officeDocument/2006/relationships/hyperlink" Target="https://github.com/google/seq2seq" TargetMode="External"/><Relationship Id="rId6" Type="http://schemas.openxmlformats.org/officeDocument/2006/relationships/hyperlink" Target="http://www.cs.cornell.edu/~cristian/Cornell%20Movie-Dialogs%20Corpus.html" TargetMode="External"/><Relationship Id="rId7" Type="http://schemas.openxmlformats.org/officeDocument/2006/relationships/hyperlink" Target="https://blog.eduonix.com/internet-of-things/simple-nlp-based-chatbot-pytho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medium.com/swlh/chatbots-of-the-future-86b5bf762bb4" TargetMode="External"/><Relationship Id="rId4" Type="http://schemas.openxmlformats.org/officeDocument/2006/relationships/hyperlink" Target="https://medium.com/swlh/chatbots-of-the-future-86b5bf762bb4" TargetMode="External"/><Relationship Id="rId10" Type="http://schemas.openxmlformats.org/officeDocument/2006/relationships/hyperlink" Target="https://medium.com/swlh/chatbots-of-the-future-86b5bf762bb4" TargetMode="External"/><Relationship Id="rId9" Type="http://schemas.openxmlformats.org/officeDocument/2006/relationships/hyperlink" Target="https://medium.com/swlh/chatbots-of-the-future-86b5bf762bb4" TargetMode="External"/><Relationship Id="rId5" Type="http://schemas.openxmlformats.org/officeDocument/2006/relationships/hyperlink" Target="https://medium.com/swlh/chatbots-of-the-future-86b5bf762bb4" TargetMode="External"/><Relationship Id="rId6" Type="http://schemas.openxmlformats.org/officeDocument/2006/relationships/hyperlink" Target="https://medium.com/swlh/chatbots-of-the-future-86b5bf762bb4" TargetMode="External"/><Relationship Id="rId7" Type="http://schemas.openxmlformats.org/officeDocument/2006/relationships/hyperlink" Target="https://books.google.com/books?id=G1yWDwAAQBAJ&amp;pg=PT671&amp;lpg=PT671&amp;dq=https+medium+com+swlh+chatbots+of+the+future+86b5bf762bb4&amp;source=bl&amp;ots=MGf65t5sx6&amp;sig=ACfU3U2Uf3zi5WVeF5-LdSehn4FuIM0Nrw" TargetMode="External"/><Relationship Id="rId8" Type="http://schemas.openxmlformats.org/officeDocument/2006/relationships/hyperlink" Target="https://books.google.com/books?id=G1yWDwAAQBAJ&amp;pg=PT671&amp;lpg=PT671&amp;dq=https+medium+com+swlh+chatbots+of+the+future+86b5bf762bb4&amp;source=bl&amp;ots=MGf65t5sx6&amp;sig=ACfU3U2Uf3zi5WVeF5-LdSehn4FuIM0Nr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25975"/>
            <a:ext cx="7801500" cy="195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t>Chatbot </a:t>
            </a:r>
            <a:endParaRPr/>
          </a:p>
        </p:txBody>
      </p:sp>
      <p:sp>
        <p:nvSpPr>
          <p:cNvPr id="60" name="Google Shape;60;p13"/>
          <p:cNvSpPr txBox="1"/>
          <p:nvPr>
            <p:ph idx="1" type="subTitle"/>
          </p:nvPr>
        </p:nvSpPr>
        <p:spPr>
          <a:xfrm>
            <a:off x="378750" y="2413425"/>
            <a:ext cx="8386500" cy="22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By: 										           Project Guide:</a:t>
            </a:r>
            <a:endParaRPr/>
          </a:p>
          <a:p>
            <a:pPr indent="0" lvl="0" marL="0" rtl="0" algn="l">
              <a:spcBef>
                <a:spcPts val="0"/>
              </a:spcBef>
              <a:spcAft>
                <a:spcPts val="0"/>
              </a:spcAft>
              <a:buNone/>
            </a:pPr>
            <a:r>
              <a:rPr lang="en"/>
              <a:t>Datwani Niyati									           Dr Jyoti Pareek</a:t>
            </a:r>
            <a:endParaRPr/>
          </a:p>
          <a:p>
            <a:pPr indent="0" lvl="0" marL="1828800" rtl="0" algn="l">
              <a:spcBef>
                <a:spcPts val="0"/>
              </a:spcBef>
              <a:spcAft>
                <a:spcPts val="0"/>
              </a:spcAft>
              <a:buNone/>
            </a:pPr>
            <a:r>
              <a:rPr lang="en"/>
              <a:t>    </a:t>
            </a:r>
            <a:r>
              <a:rPr b="1" lang="en"/>
              <a:t>Department of Computer Science</a:t>
            </a:r>
            <a:endParaRPr b="1"/>
          </a:p>
          <a:p>
            <a:pPr indent="0" lvl="0" marL="0" rtl="0" algn="l">
              <a:spcBef>
                <a:spcPts val="0"/>
              </a:spcBef>
              <a:spcAft>
                <a:spcPts val="0"/>
              </a:spcAft>
              <a:buNone/>
            </a:pPr>
            <a:r>
              <a:rPr b="1" lang="en"/>
              <a:t>                                     Rollwala Computer Center</a:t>
            </a:r>
            <a:endParaRPr b="1"/>
          </a:p>
          <a:p>
            <a:pPr indent="0" lvl="0" marL="0" rtl="0" algn="l">
              <a:spcBef>
                <a:spcPts val="0"/>
              </a:spcBef>
              <a:spcAft>
                <a:spcPts val="0"/>
              </a:spcAft>
              <a:buNone/>
            </a:pPr>
            <a:r>
              <a:rPr b="1" lang="en"/>
              <a:t>       					   Gujarat </a:t>
            </a:r>
            <a:r>
              <a:rPr b="1" lang="en"/>
              <a:t>University</a:t>
            </a:r>
            <a:endParaRPr b="1"/>
          </a:p>
          <a:p>
            <a:pPr indent="0" lvl="0" marL="0" rtl="0" algn="ctr">
              <a:spcBef>
                <a:spcPts val="0"/>
              </a:spcBef>
              <a:spcAft>
                <a:spcPts val="0"/>
              </a:spcAft>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of data pre-processing in Chatbot 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9" name="Google Shape;119;p22"/>
          <p:cNvSpPr txBox="1"/>
          <p:nvPr>
            <p:ph idx="1" type="body"/>
          </p:nvPr>
        </p:nvSpPr>
        <p:spPr>
          <a:xfrm>
            <a:off x="311700" y="1472875"/>
            <a:ext cx="8520600" cy="309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2"/>
          <p:cNvPicPr preferRelativeResize="0"/>
          <p:nvPr/>
        </p:nvPicPr>
        <p:blipFill>
          <a:blip r:embed="rId3">
            <a:alphaModFix/>
          </a:blip>
          <a:stretch>
            <a:fillRect/>
          </a:stretch>
        </p:blipFill>
        <p:spPr>
          <a:xfrm>
            <a:off x="2561110" y="1518872"/>
            <a:ext cx="4380587" cy="309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 based techniques </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Rule-based chatbot are pretty straight forward as compared to learning-based chatbots. There are a specific set of rules. If the user query matches any rule, the answer to the query is generated,otherwise the user is notified that the answer to user query doesn’t exist.</a:t>
            </a:r>
            <a:endParaRPr/>
          </a:p>
          <a:p>
            <a:pPr indent="0" lvl="0" marL="0" rtl="0" algn="l">
              <a:spcBef>
                <a:spcPts val="1600"/>
              </a:spcBef>
              <a:spcAft>
                <a:spcPts val="1600"/>
              </a:spcAft>
              <a:buNone/>
            </a:pPr>
            <a:r>
              <a:rPr lang="en"/>
              <a:t>One of the advantages of rule-based chatbots is that they always give accurate results.However, on the downside, they do not scale well. To add more responses you have to define new rules.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Corpus </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will use the Wikipedia article on Machine Learning to create our corpus. The following script retrieves the Wikipedia article and extracts all the paragraphs from the article text.</a:t>
            </a:r>
            <a:endParaRPr/>
          </a:p>
        </p:txBody>
      </p:sp>
      <p:pic>
        <p:nvPicPr>
          <p:cNvPr id="133" name="Google Shape;133;p24"/>
          <p:cNvPicPr preferRelativeResize="0"/>
          <p:nvPr/>
        </p:nvPicPr>
        <p:blipFill>
          <a:blip r:embed="rId3">
            <a:alphaModFix/>
          </a:blip>
          <a:stretch>
            <a:fillRect/>
          </a:stretch>
        </p:blipFill>
        <p:spPr>
          <a:xfrm>
            <a:off x="4017050" y="2511475"/>
            <a:ext cx="5067300" cy="205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Greetings</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are developing a rule-based chatbot, we need to handle different types of user inputs in a different manner. For instance, for </a:t>
            </a:r>
            <a:r>
              <a:rPr lang="en"/>
              <a:t>greetings</a:t>
            </a:r>
            <a:r>
              <a:rPr lang="en"/>
              <a:t> we will define a dedicated function. To handle greetings, we will create two lists: greeting_inputs and greeting_outputs list, if the greeting is found we will randomly choose a response from the greeting_outputs list.</a:t>
            </a:r>
            <a:endParaRPr/>
          </a:p>
          <a:p>
            <a:pPr indent="0" lvl="0" marL="0" rtl="0" algn="l">
              <a:spcBef>
                <a:spcPts val="1600"/>
              </a:spcBef>
              <a:spcAft>
                <a:spcPts val="1600"/>
              </a:spcAft>
              <a:buNone/>
            </a:pPr>
            <a:r>
              <a:t/>
            </a:r>
            <a:endParaRPr/>
          </a:p>
        </p:txBody>
      </p:sp>
      <p:pic>
        <p:nvPicPr>
          <p:cNvPr id="140" name="Google Shape;140;p25"/>
          <p:cNvPicPr preferRelativeResize="0"/>
          <p:nvPr/>
        </p:nvPicPr>
        <p:blipFill>
          <a:blip r:embed="rId3">
            <a:alphaModFix/>
          </a:blip>
          <a:stretch>
            <a:fillRect/>
          </a:stretch>
        </p:blipFill>
        <p:spPr>
          <a:xfrm>
            <a:off x="1126700" y="3167413"/>
            <a:ext cx="7200900" cy="117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the User Queries</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saw earlier, the response will be generated based upon the Cosine Similarity of the vectorized form of the input sentence and the sentences in the corpora.</a:t>
            </a:r>
            <a:endParaRPr/>
          </a:p>
          <a:p>
            <a:pPr indent="0" lvl="0" marL="0" rtl="0" algn="l">
              <a:spcBef>
                <a:spcPts val="1600"/>
              </a:spcBef>
              <a:spcAft>
                <a:spcPts val="0"/>
              </a:spcAft>
              <a:buNone/>
            </a:pPr>
            <a:r>
              <a:rPr lang="en"/>
              <a:t>The following script imports the TFidfVectorizer and the cosine_similarity functions:</a:t>
            </a:r>
            <a:endParaRPr/>
          </a:p>
          <a:p>
            <a:pPr indent="0" lvl="0" marL="0" rtl="0" algn="l">
              <a:spcBef>
                <a:spcPts val="1600"/>
              </a:spcBef>
              <a:spcAft>
                <a:spcPts val="1600"/>
              </a:spcAft>
              <a:buNone/>
            </a:pPr>
            <a:r>
              <a:t/>
            </a:r>
            <a:endParaRPr/>
          </a:p>
        </p:txBody>
      </p:sp>
      <p:pic>
        <p:nvPicPr>
          <p:cNvPr id="147" name="Google Shape;147;p26"/>
          <p:cNvPicPr preferRelativeResize="0"/>
          <p:nvPr/>
        </p:nvPicPr>
        <p:blipFill>
          <a:blip r:embed="rId3">
            <a:alphaModFix/>
          </a:blip>
          <a:stretch>
            <a:fillRect/>
          </a:stretch>
        </p:blipFill>
        <p:spPr>
          <a:xfrm>
            <a:off x="409950" y="2981950"/>
            <a:ext cx="5407425" cy="1262200"/>
          </a:xfrm>
          <a:prstGeom prst="rect">
            <a:avLst/>
          </a:prstGeom>
          <a:noFill/>
          <a:ln>
            <a:noFill/>
          </a:ln>
        </p:spPr>
      </p:pic>
      <p:cxnSp>
        <p:nvCxnSpPr>
          <p:cNvPr id="148" name="Google Shape;148;p26"/>
          <p:cNvCxnSpPr/>
          <p:nvPr/>
        </p:nvCxnSpPr>
        <p:spPr>
          <a:xfrm flipH="1" rot="10800000">
            <a:off x="5394175" y="3061900"/>
            <a:ext cx="728400" cy="409800"/>
          </a:xfrm>
          <a:prstGeom prst="straightConnector1">
            <a:avLst/>
          </a:prstGeom>
          <a:noFill/>
          <a:ln cap="flat" cmpd="sng" w="9525">
            <a:solidFill>
              <a:srgbClr val="073763"/>
            </a:solidFill>
            <a:prstDash val="solid"/>
            <a:round/>
            <a:headEnd len="med" w="med" type="none"/>
            <a:tailEnd len="med" w="med" type="triangle"/>
          </a:ln>
        </p:spPr>
      </p:cxnSp>
      <p:sp>
        <p:nvSpPr>
          <p:cNvPr id="149" name="Google Shape;149;p26"/>
          <p:cNvSpPr/>
          <p:nvPr/>
        </p:nvSpPr>
        <p:spPr>
          <a:xfrm>
            <a:off x="6122575" y="2470325"/>
            <a:ext cx="2514600" cy="12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Average"/>
                <a:ea typeface="Average"/>
                <a:cs typeface="Average"/>
                <a:sym typeface="Average"/>
              </a:rPr>
              <a:t>Tf(t) = no of time term t appear in a document /total no of document.IDF which means how imp a word is in a document idf(t) = log_e(total no of document/total no of document with term t</a:t>
            </a:r>
            <a:endParaRPr sz="1200">
              <a:latin typeface="Average"/>
              <a:ea typeface="Average"/>
              <a:cs typeface="Average"/>
              <a:sym typeface="Average"/>
            </a:endParaRPr>
          </a:p>
        </p:txBody>
      </p:sp>
      <p:cxnSp>
        <p:nvCxnSpPr>
          <p:cNvPr id="150" name="Google Shape;150;p26"/>
          <p:cNvCxnSpPr/>
          <p:nvPr/>
        </p:nvCxnSpPr>
        <p:spPr>
          <a:xfrm>
            <a:off x="4954850" y="3926000"/>
            <a:ext cx="974100" cy="182100"/>
          </a:xfrm>
          <a:prstGeom prst="straightConnector1">
            <a:avLst/>
          </a:prstGeom>
          <a:noFill/>
          <a:ln cap="flat" cmpd="sng" w="9525">
            <a:solidFill>
              <a:srgbClr val="073763"/>
            </a:solidFill>
            <a:prstDash val="solid"/>
            <a:round/>
            <a:headEnd len="med" w="med" type="none"/>
            <a:tailEnd len="med" w="med" type="triangle"/>
          </a:ln>
        </p:spPr>
      </p:cxnSp>
      <p:sp>
        <p:nvSpPr>
          <p:cNvPr id="151" name="Google Shape;151;p26"/>
          <p:cNvSpPr/>
          <p:nvPr/>
        </p:nvSpPr>
        <p:spPr>
          <a:xfrm>
            <a:off x="5928950" y="3926000"/>
            <a:ext cx="2618700" cy="10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r>
              <a:rPr lang="en" sz="1200">
                <a:latin typeface="Average"/>
                <a:ea typeface="Average"/>
                <a:cs typeface="Average"/>
                <a:sym typeface="Average"/>
              </a:rPr>
              <a:t>t measure the angle between two vector projected in a multi dimensional space the two vectors are array containing the word count of two document.</a:t>
            </a:r>
            <a:endParaRPr sz="1200">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Chatting with the Chatbot</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7"/>
          <p:cNvPicPr preferRelativeResize="0"/>
          <p:nvPr/>
        </p:nvPicPr>
        <p:blipFill>
          <a:blip r:embed="rId3">
            <a:alphaModFix/>
          </a:blip>
          <a:stretch>
            <a:fillRect/>
          </a:stretch>
        </p:blipFill>
        <p:spPr>
          <a:xfrm>
            <a:off x="953375" y="1109650"/>
            <a:ext cx="6191250" cy="292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8"/>
          <p:cNvPicPr preferRelativeResize="0"/>
          <p:nvPr/>
        </p:nvPicPr>
        <p:blipFill>
          <a:blip r:embed="rId3">
            <a:alphaModFix/>
          </a:blip>
          <a:stretch>
            <a:fillRect/>
          </a:stretch>
        </p:blipFill>
        <p:spPr>
          <a:xfrm>
            <a:off x="311700" y="1419926"/>
            <a:ext cx="8221950" cy="305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with conversational dataset</a:t>
            </a:r>
            <a:endParaRPr/>
          </a:p>
          <a:p>
            <a:pPr indent="0" lvl="0" marL="0" rtl="0" algn="l">
              <a:spcBef>
                <a:spcPts val="1600"/>
              </a:spcBef>
              <a:spcAft>
                <a:spcPts val="1600"/>
              </a:spcAft>
              <a:buNone/>
            </a:pPr>
            <a:r>
              <a:t/>
            </a:r>
            <a:endParaRPr/>
          </a:p>
        </p:txBody>
      </p:sp>
      <p:pic>
        <p:nvPicPr>
          <p:cNvPr id="172" name="Google Shape;172;p29"/>
          <p:cNvPicPr preferRelativeResize="0"/>
          <p:nvPr/>
        </p:nvPicPr>
        <p:blipFill>
          <a:blip r:embed="rId3">
            <a:alphaModFix/>
          </a:blip>
          <a:stretch>
            <a:fillRect/>
          </a:stretch>
        </p:blipFill>
        <p:spPr>
          <a:xfrm>
            <a:off x="4916225" y="535825"/>
            <a:ext cx="3916076" cy="424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based Chatbot</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based chatbots are the type of chatbots that use machine learning techniques and a dataset to learn to generate a response to user queries. Learning - based chatbots can be further divided into two </a:t>
            </a:r>
            <a:r>
              <a:rPr lang="en"/>
              <a:t>categories: retrieval-based chatbots and generative based chatbots.</a:t>
            </a:r>
            <a:endParaRPr/>
          </a:p>
          <a:p>
            <a:pPr indent="0" lvl="0" marL="0" rtl="0" algn="l">
              <a:spcBef>
                <a:spcPts val="1600"/>
              </a:spcBef>
              <a:spcAft>
                <a:spcPts val="0"/>
              </a:spcAft>
              <a:buNone/>
            </a:pPr>
            <a:r>
              <a:rPr lang="en"/>
              <a:t>The main advantages of learning-based chatbots is their flexibility to answer a variety of user queries. Though the response might not always be correct,learning-based chatbots are capable to answer to any type of user query.</a:t>
            </a:r>
            <a:endParaRPr/>
          </a:p>
          <a:p>
            <a:pPr indent="0" lvl="0" marL="0" rtl="0" algn="l">
              <a:spcBef>
                <a:spcPts val="1600"/>
              </a:spcBef>
              <a:spcAft>
                <a:spcPts val="1600"/>
              </a:spcAft>
              <a:buNone/>
            </a:pPr>
            <a:r>
              <a:rPr lang="en"/>
              <a:t>One of the major drawbacks of these chatbots is that they may need a huge amount of time and data to train.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184" name="Google Shape;184;p31"/>
          <p:cNvSpPr txBox="1"/>
          <p:nvPr>
            <p:ph idx="1" type="body"/>
          </p:nvPr>
        </p:nvSpPr>
        <p:spPr>
          <a:xfrm>
            <a:off x="311700" y="1152475"/>
            <a:ext cx="8520600" cy="3856500"/>
          </a:xfrm>
          <a:prstGeom prst="rect">
            <a:avLst/>
          </a:prstGeom>
        </p:spPr>
        <p:txBody>
          <a:bodyPr anchorCtr="0" anchor="t" bIns="91425" lIns="91425" spcFirstLastPara="1" rIns="91425" wrap="square" tIns="91425">
            <a:noAutofit/>
          </a:bodyPr>
          <a:lstStyle/>
          <a:p>
            <a:pPr indent="-190500" lvl="0" marL="228600" rtl="0" algn="l">
              <a:lnSpc>
                <a:spcPct val="90000"/>
              </a:lnSpc>
              <a:spcBef>
                <a:spcPts val="0"/>
              </a:spcBef>
              <a:spcAft>
                <a:spcPts val="0"/>
              </a:spcAft>
              <a:buClr>
                <a:schemeClr val="accent3"/>
              </a:buClr>
              <a:buSzPts val="1800"/>
              <a:buFont typeface="Average"/>
              <a:buChar char="▪"/>
            </a:pPr>
            <a:r>
              <a:rPr lang="en"/>
              <a:t>Metadata-rich large collection of conversations from raw scripts from popular movies.</a:t>
            </a:r>
            <a:endParaRPr/>
          </a:p>
          <a:p>
            <a:pPr indent="-190500" lvl="0" marL="228600" rtl="0" algn="l">
              <a:lnSpc>
                <a:spcPct val="90000"/>
              </a:lnSpc>
              <a:spcBef>
                <a:spcPts val="1000"/>
              </a:spcBef>
              <a:spcAft>
                <a:spcPts val="0"/>
              </a:spcAft>
              <a:buClr>
                <a:schemeClr val="accent3"/>
              </a:buClr>
              <a:buSzPts val="1800"/>
              <a:buFont typeface="Average"/>
              <a:buChar char="▪"/>
            </a:pPr>
            <a:r>
              <a:rPr lang="en"/>
              <a:t>The following are found in corpus-</a:t>
            </a:r>
            <a:endParaRPr/>
          </a:p>
          <a:p>
            <a:pPr indent="-215900" lvl="1" marL="685800" rtl="0" algn="l">
              <a:lnSpc>
                <a:spcPct val="90000"/>
              </a:lnSpc>
              <a:spcBef>
                <a:spcPts val="500"/>
              </a:spcBef>
              <a:spcAft>
                <a:spcPts val="0"/>
              </a:spcAft>
              <a:buClr>
                <a:schemeClr val="accent3"/>
              </a:buClr>
              <a:buSzPts val="1800"/>
              <a:buFont typeface="Average"/>
              <a:buChar char="▪"/>
            </a:pPr>
            <a:r>
              <a:rPr lang="en" sz="1800"/>
              <a:t>220,579 conversational exchanges between 10,292 pairs of movie characters.</a:t>
            </a:r>
            <a:endParaRPr sz="1800"/>
          </a:p>
          <a:p>
            <a:pPr indent="-215900" lvl="1" marL="685800" rtl="0" algn="l">
              <a:lnSpc>
                <a:spcPct val="90000"/>
              </a:lnSpc>
              <a:spcBef>
                <a:spcPts val="500"/>
              </a:spcBef>
              <a:spcAft>
                <a:spcPts val="0"/>
              </a:spcAft>
              <a:buClr>
                <a:schemeClr val="accent3"/>
              </a:buClr>
              <a:buSzPts val="1800"/>
              <a:buFont typeface="Average"/>
              <a:buChar char="▪"/>
            </a:pPr>
            <a:r>
              <a:rPr lang="en" sz="1800"/>
              <a:t>9,035 characters from 617 movies.</a:t>
            </a:r>
            <a:endParaRPr sz="1800"/>
          </a:p>
          <a:p>
            <a:pPr indent="-215900" lvl="1" marL="685800" rtl="0" algn="l">
              <a:lnSpc>
                <a:spcPct val="90000"/>
              </a:lnSpc>
              <a:spcBef>
                <a:spcPts val="500"/>
              </a:spcBef>
              <a:spcAft>
                <a:spcPts val="0"/>
              </a:spcAft>
              <a:buClr>
                <a:schemeClr val="accent3"/>
              </a:buClr>
              <a:buSzPts val="1800"/>
              <a:buFont typeface="Average"/>
              <a:buChar char="▪"/>
            </a:pPr>
            <a:r>
              <a:rPr lang="en" sz="1800"/>
              <a:t>304,713 utterances.</a:t>
            </a:r>
            <a:endParaRPr sz="1800"/>
          </a:p>
          <a:p>
            <a:pPr indent="-215900" lvl="1" marL="685800" rtl="0" algn="l">
              <a:lnSpc>
                <a:spcPct val="90000"/>
              </a:lnSpc>
              <a:spcBef>
                <a:spcPts val="500"/>
              </a:spcBef>
              <a:spcAft>
                <a:spcPts val="0"/>
              </a:spcAft>
              <a:buClr>
                <a:schemeClr val="accent3"/>
              </a:buClr>
              <a:buSzPts val="1800"/>
              <a:buFont typeface="Average"/>
              <a:buChar char="▪"/>
            </a:pPr>
            <a:r>
              <a:rPr lang="en" sz="1800"/>
              <a:t>Other movie meta-data : </a:t>
            </a:r>
            <a:endParaRPr sz="1800"/>
          </a:p>
          <a:p>
            <a:pPr indent="-228600" lvl="2" marL="1143000" rtl="0" algn="l">
              <a:lnSpc>
                <a:spcPct val="90000"/>
              </a:lnSpc>
              <a:spcBef>
                <a:spcPts val="500"/>
              </a:spcBef>
              <a:spcAft>
                <a:spcPts val="0"/>
              </a:spcAft>
              <a:buClr>
                <a:schemeClr val="accent3"/>
              </a:buClr>
              <a:buSzPts val="1800"/>
              <a:buFont typeface="Average"/>
              <a:buChar char="▪"/>
            </a:pPr>
            <a:r>
              <a:rPr lang="en" sz="1800"/>
              <a:t>genres, release year, IMDB rating, number of IMDB votes</a:t>
            </a:r>
            <a:endParaRPr sz="1800"/>
          </a:p>
          <a:p>
            <a:pPr indent="-342900" lvl="0" marL="457200" rtl="0" algn="l">
              <a:lnSpc>
                <a:spcPct val="90000"/>
              </a:lnSpc>
              <a:spcBef>
                <a:spcPts val="0"/>
              </a:spcBef>
              <a:spcAft>
                <a:spcPts val="0"/>
              </a:spcAft>
              <a:buSzPts val="1800"/>
              <a:buChar char="●"/>
            </a:pPr>
            <a:r>
              <a:rPr lang="en"/>
              <a:t>Data Source:</a:t>
            </a:r>
            <a:endParaRPr/>
          </a:p>
          <a:p>
            <a:pPr indent="-215900" lvl="1" marL="685800" rtl="0" algn="l">
              <a:lnSpc>
                <a:spcPct val="90000"/>
              </a:lnSpc>
              <a:spcBef>
                <a:spcPts val="500"/>
              </a:spcBef>
              <a:spcAft>
                <a:spcPts val="0"/>
              </a:spcAft>
              <a:buClr>
                <a:schemeClr val="accent3"/>
              </a:buClr>
              <a:buSzPts val="1800"/>
              <a:buFont typeface="Average"/>
              <a:buChar char="▪"/>
            </a:pPr>
            <a:r>
              <a:rPr lang="en" sz="1800"/>
              <a:t>http://www:cs:cornell:edu/~cristian/Cornell Movie-Dialogs Corpus:html.</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and Objective of the Project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this project is to compare the advantages and disadvantages of both Rule-based and Learning-based chatbot.</a:t>
            </a:r>
            <a:endParaRPr/>
          </a:p>
          <a:p>
            <a:pPr indent="0" lvl="0" marL="0" rtl="0" algn="l">
              <a:spcBef>
                <a:spcPts val="1600"/>
              </a:spcBef>
              <a:spcAft>
                <a:spcPts val="0"/>
              </a:spcAft>
              <a:buNone/>
            </a:pPr>
            <a:r>
              <a:rPr lang="en"/>
              <a:t>Objective is to create a fully functional chatbot:</a:t>
            </a:r>
            <a:endParaRPr/>
          </a:p>
          <a:p>
            <a:pPr indent="0" lvl="0" marL="0" rtl="0" algn="l">
              <a:spcBef>
                <a:spcPts val="1600"/>
              </a:spcBef>
              <a:spcAft>
                <a:spcPts val="0"/>
              </a:spcAft>
              <a:buNone/>
            </a:pPr>
            <a:r>
              <a:rPr lang="en"/>
              <a:t>In Rule-based using </a:t>
            </a:r>
            <a:r>
              <a:rPr lang="en"/>
              <a:t>Tf-Idf</a:t>
            </a:r>
            <a:r>
              <a:rPr lang="en"/>
              <a:t> and Cosine Similarity.</a:t>
            </a:r>
            <a:endParaRPr/>
          </a:p>
          <a:p>
            <a:pPr indent="0" lvl="0" marL="0" rtl="0" algn="l">
              <a:spcBef>
                <a:spcPts val="1600"/>
              </a:spcBef>
              <a:spcAft>
                <a:spcPts val="1600"/>
              </a:spcAft>
              <a:buNone/>
            </a:pPr>
            <a:r>
              <a:rPr lang="en"/>
              <a:t>In Learning-based using Deep Natural Language Processing.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a:p>
            <a:pPr indent="0" lvl="0" marL="0" rtl="0" algn="l">
              <a:spcBef>
                <a:spcPts val="0"/>
              </a:spcBef>
              <a:spcAft>
                <a:spcPts val="0"/>
              </a:spcAft>
              <a:buNone/>
            </a:pPr>
            <a:r>
              <a:t/>
            </a:r>
            <a:endParaRPr/>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1" name="Google Shape;191;p32"/>
          <p:cNvPicPr preferRelativeResize="0"/>
          <p:nvPr/>
        </p:nvPicPr>
        <p:blipFill>
          <a:blip r:embed="rId3">
            <a:alphaModFix/>
          </a:blip>
          <a:stretch>
            <a:fillRect/>
          </a:stretch>
        </p:blipFill>
        <p:spPr>
          <a:xfrm>
            <a:off x="815700" y="1372375"/>
            <a:ext cx="6648926" cy="1530300"/>
          </a:xfrm>
          <a:prstGeom prst="rect">
            <a:avLst/>
          </a:prstGeom>
          <a:noFill/>
          <a:ln>
            <a:noFill/>
          </a:ln>
        </p:spPr>
      </p:pic>
      <p:pic>
        <p:nvPicPr>
          <p:cNvPr id="192" name="Google Shape;192;p32"/>
          <p:cNvPicPr preferRelativeResize="0"/>
          <p:nvPr/>
        </p:nvPicPr>
        <p:blipFill>
          <a:blip r:embed="rId4">
            <a:alphaModFix/>
          </a:blip>
          <a:stretch>
            <a:fillRect/>
          </a:stretch>
        </p:blipFill>
        <p:spPr>
          <a:xfrm>
            <a:off x="815700" y="3077175"/>
            <a:ext cx="6648924" cy="1695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Questions and Answers in Dataset</a:t>
            </a:r>
            <a:endParaRPr/>
          </a:p>
        </p:txBody>
      </p:sp>
      <p:sp>
        <p:nvSpPr>
          <p:cNvPr id="198" name="Google Shape;19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9" name="Google Shape;199;p33"/>
          <p:cNvPicPr preferRelativeResize="0"/>
          <p:nvPr/>
        </p:nvPicPr>
        <p:blipFill>
          <a:blip r:embed="rId3">
            <a:alphaModFix/>
          </a:blip>
          <a:stretch>
            <a:fillRect/>
          </a:stretch>
        </p:blipFill>
        <p:spPr>
          <a:xfrm>
            <a:off x="793250" y="1404925"/>
            <a:ext cx="5581650" cy="2333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Train-Validation split </a:t>
            </a:r>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65100" lvl="0" marL="228600" rtl="0" algn="l">
              <a:lnSpc>
                <a:spcPct val="90000"/>
              </a:lnSpc>
              <a:spcBef>
                <a:spcPts val="0"/>
              </a:spcBef>
              <a:spcAft>
                <a:spcPts val="0"/>
              </a:spcAft>
              <a:buClr>
                <a:srgbClr val="EFEFEF"/>
              </a:buClr>
              <a:buSzPts val="1800"/>
              <a:buFont typeface="Average"/>
              <a:buChar char="▪"/>
            </a:pPr>
            <a:r>
              <a:rPr lang="en">
                <a:solidFill>
                  <a:srgbClr val="EFEFEF"/>
                </a:solidFill>
              </a:rPr>
              <a:t>Source and target file was splitted for</a:t>
            </a:r>
            <a:endParaRPr>
              <a:solidFill>
                <a:srgbClr val="EFEFEF"/>
              </a:solidFill>
            </a:endParaRPr>
          </a:p>
          <a:p>
            <a:pPr indent="-190500" lvl="1" marL="685800" rtl="0" algn="l">
              <a:lnSpc>
                <a:spcPct val="90000"/>
              </a:lnSpc>
              <a:spcBef>
                <a:spcPts val="500"/>
              </a:spcBef>
              <a:spcAft>
                <a:spcPts val="0"/>
              </a:spcAft>
              <a:buClr>
                <a:srgbClr val="EFEFEF"/>
              </a:buClr>
              <a:buSzPts val="1800"/>
              <a:buFont typeface="Average"/>
              <a:buChar char="▪"/>
            </a:pPr>
            <a:r>
              <a:rPr lang="en" sz="1800">
                <a:solidFill>
                  <a:srgbClr val="EFEFEF"/>
                </a:solidFill>
              </a:rPr>
              <a:t>Training development/validation set </a:t>
            </a:r>
            <a:endParaRPr sz="1800">
              <a:solidFill>
                <a:srgbClr val="EFEFEF"/>
              </a:solidFill>
            </a:endParaRPr>
          </a:p>
          <a:p>
            <a:pPr indent="-190500" lvl="1" marL="685800" rtl="0" algn="l">
              <a:lnSpc>
                <a:spcPct val="90000"/>
              </a:lnSpc>
              <a:spcBef>
                <a:spcPts val="500"/>
              </a:spcBef>
              <a:spcAft>
                <a:spcPts val="0"/>
              </a:spcAft>
              <a:buClr>
                <a:srgbClr val="EFEFEF"/>
              </a:buClr>
              <a:buSzPts val="1800"/>
              <a:buFont typeface="Average"/>
              <a:buChar char="▪"/>
            </a:pPr>
            <a:r>
              <a:rPr lang="en" sz="1800">
                <a:solidFill>
                  <a:srgbClr val="EFEFEF"/>
                </a:solidFill>
              </a:rPr>
              <a:t>Saved in files for final input pipeline feed.</a:t>
            </a:r>
            <a:endParaRPr sz="1800">
              <a:solidFill>
                <a:srgbClr val="EFEFEF"/>
              </a:solidFil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6" name="Google Shape;206;p34"/>
          <p:cNvPicPr preferRelativeResize="0"/>
          <p:nvPr/>
        </p:nvPicPr>
        <p:blipFill>
          <a:blip r:embed="rId3">
            <a:alphaModFix/>
          </a:blip>
          <a:stretch>
            <a:fillRect/>
          </a:stretch>
        </p:blipFill>
        <p:spPr>
          <a:xfrm>
            <a:off x="958200" y="2401074"/>
            <a:ext cx="7086600" cy="2450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Recurrent Neural Network</a:t>
            </a:r>
            <a:endParaRPr/>
          </a:p>
        </p:txBody>
      </p:sp>
      <p:sp>
        <p:nvSpPr>
          <p:cNvPr id="212" name="Google Shape;212;p3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190500" lvl="0" marL="228600" rtl="0" algn="l">
              <a:lnSpc>
                <a:spcPct val="90000"/>
              </a:lnSpc>
              <a:spcBef>
                <a:spcPts val="0"/>
              </a:spcBef>
              <a:spcAft>
                <a:spcPts val="0"/>
              </a:spcAft>
              <a:buClr>
                <a:schemeClr val="accent3"/>
              </a:buClr>
              <a:buSzPts val="1800"/>
              <a:buFont typeface="Average"/>
              <a:buChar char="▪"/>
            </a:pPr>
            <a:r>
              <a:rPr lang="en"/>
              <a:t>Used for sequential memory</a:t>
            </a:r>
            <a:endParaRPr/>
          </a:p>
          <a:p>
            <a:pPr indent="-190500" lvl="0" marL="228600" rtl="0" algn="l">
              <a:lnSpc>
                <a:spcPct val="90000"/>
              </a:lnSpc>
              <a:spcBef>
                <a:spcPts val="1000"/>
              </a:spcBef>
              <a:spcAft>
                <a:spcPts val="0"/>
              </a:spcAft>
              <a:buClr>
                <a:schemeClr val="accent3"/>
              </a:buClr>
              <a:buSzPts val="1800"/>
              <a:buFont typeface="Average"/>
              <a:buChar char="▪"/>
            </a:pPr>
            <a:r>
              <a:rPr lang="en"/>
              <a:t>Primarily used in Natural Language Processing</a:t>
            </a:r>
            <a:endParaRPr/>
          </a:p>
          <a:p>
            <a:pPr indent="-190500" lvl="0" marL="228600" rtl="0" algn="l">
              <a:lnSpc>
                <a:spcPct val="90000"/>
              </a:lnSpc>
              <a:spcBef>
                <a:spcPts val="1000"/>
              </a:spcBef>
              <a:spcAft>
                <a:spcPts val="0"/>
              </a:spcAft>
              <a:buClr>
                <a:schemeClr val="accent3"/>
              </a:buClr>
              <a:buSzPts val="1800"/>
              <a:buFont typeface="Average"/>
              <a:buChar char="▪"/>
            </a:pPr>
            <a:r>
              <a:rPr lang="en"/>
              <a:t>Consists of 3 layers:</a:t>
            </a:r>
            <a:endParaRPr/>
          </a:p>
          <a:p>
            <a:pPr indent="-215900" lvl="1" marL="685800" rtl="0" algn="l">
              <a:lnSpc>
                <a:spcPct val="90000"/>
              </a:lnSpc>
              <a:spcBef>
                <a:spcPts val="500"/>
              </a:spcBef>
              <a:spcAft>
                <a:spcPts val="0"/>
              </a:spcAft>
              <a:buClr>
                <a:schemeClr val="accent3"/>
              </a:buClr>
              <a:buSzPts val="1800"/>
              <a:buFont typeface="Average"/>
              <a:buChar char="▪"/>
            </a:pPr>
            <a:r>
              <a:rPr lang="en" sz="1800"/>
              <a:t>Input Layer</a:t>
            </a:r>
            <a:endParaRPr sz="1800"/>
          </a:p>
          <a:p>
            <a:pPr indent="-228600" lvl="2" marL="1143000" rtl="0" algn="l">
              <a:lnSpc>
                <a:spcPct val="90000"/>
              </a:lnSpc>
              <a:spcBef>
                <a:spcPts val="500"/>
              </a:spcBef>
              <a:spcAft>
                <a:spcPts val="0"/>
              </a:spcAft>
              <a:buClr>
                <a:schemeClr val="accent3"/>
              </a:buClr>
              <a:buSzPts val="1800"/>
              <a:buFont typeface="Average"/>
              <a:buChar char="▪"/>
            </a:pPr>
            <a:r>
              <a:rPr lang="en" sz="1800"/>
              <a:t>Takes input as </a:t>
            </a:r>
            <a:r>
              <a:rPr lang="en" sz="1800"/>
              <a:t>scalar</a:t>
            </a:r>
            <a:r>
              <a:rPr lang="en" sz="1800"/>
              <a:t> vector</a:t>
            </a:r>
            <a:endParaRPr sz="1800"/>
          </a:p>
          <a:p>
            <a:pPr indent="-228600" lvl="2" marL="1143000" rtl="0" algn="l">
              <a:lnSpc>
                <a:spcPct val="90000"/>
              </a:lnSpc>
              <a:spcBef>
                <a:spcPts val="500"/>
              </a:spcBef>
              <a:spcAft>
                <a:spcPts val="0"/>
              </a:spcAft>
              <a:buClr>
                <a:schemeClr val="accent3"/>
              </a:buClr>
              <a:buSzPts val="1800"/>
              <a:buFont typeface="Average"/>
              <a:buChar char="▪"/>
            </a:pPr>
            <a:r>
              <a:rPr lang="en" sz="1800"/>
              <a:t>Applies weight and biases</a:t>
            </a:r>
            <a:endParaRPr sz="1800"/>
          </a:p>
          <a:p>
            <a:pPr indent="-215900" lvl="1" marL="685800" rtl="0" algn="l">
              <a:lnSpc>
                <a:spcPct val="90000"/>
              </a:lnSpc>
              <a:spcBef>
                <a:spcPts val="500"/>
              </a:spcBef>
              <a:spcAft>
                <a:spcPts val="0"/>
              </a:spcAft>
              <a:buClr>
                <a:schemeClr val="accent3"/>
              </a:buClr>
              <a:buSzPts val="1800"/>
              <a:buFont typeface="Average"/>
              <a:buChar char="▪"/>
            </a:pPr>
            <a:r>
              <a:rPr lang="en" sz="1800"/>
              <a:t>Hidden Layer</a:t>
            </a:r>
            <a:endParaRPr sz="1800"/>
          </a:p>
          <a:p>
            <a:pPr indent="-228600" lvl="2" marL="1143000" rtl="0" algn="l">
              <a:lnSpc>
                <a:spcPct val="90000"/>
              </a:lnSpc>
              <a:spcBef>
                <a:spcPts val="500"/>
              </a:spcBef>
              <a:spcAft>
                <a:spcPts val="0"/>
              </a:spcAft>
              <a:buClr>
                <a:schemeClr val="accent3"/>
              </a:buClr>
              <a:buSzPts val="1800"/>
              <a:buFont typeface="Average"/>
              <a:buChar char="▪"/>
            </a:pPr>
            <a:r>
              <a:rPr lang="en" sz="1800"/>
              <a:t>Can have multiple layers</a:t>
            </a:r>
            <a:endParaRPr sz="1800"/>
          </a:p>
          <a:p>
            <a:pPr indent="-228600" lvl="2" marL="1143000" rtl="0" algn="l">
              <a:lnSpc>
                <a:spcPct val="90000"/>
              </a:lnSpc>
              <a:spcBef>
                <a:spcPts val="500"/>
              </a:spcBef>
              <a:spcAft>
                <a:spcPts val="0"/>
              </a:spcAft>
              <a:buClr>
                <a:schemeClr val="accent3"/>
              </a:buClr>
              <a:buSzPts val="1800"/>
              <a:buFont typeface="Average"/>
              <a:buChar char="▪"/>
            </a:pPr>
            <a:r>
              <a:rPr lang="en" sz="1800"/>
              <a:t>Applies weight </a:t>
            </a:r>
            <a:endParaRPr sz="1800"/>
          </a:p>
          <a:p>
            <a:pPr indent="-228600" lvl="2" marL="1143000" rtl="0" algn="l">
              <a:lnSpc>
                <a:spcPct val="90000"/>
              </a:lnSpc>
              <a:spcBef>
                <a:spcPts val="500"/>
              </a:spcBef>
              <a:spcAft>
                <a:spcPts val="0"/>
              </a:spcAft>
              <a:buClr>
                <a:schemeClr val="accent3"/>
              </a:buClr>
              <a:buSzPts val="1800"/>
              <a:buFont typeface="Average"/>
              <a:buChar char="▪"/>
            </a:pPr>
            <a:r>
              <a:rPr lang="en" sz="1800"/>
              <a:t>Output is generated using activation function</a:t>
            </a:r>
            <a:endParaRPr sz="1800"/>
          </a:p>
          <a:p>
            <a:pPr indent="-241300" lvl="3" marL="1600200" rtl="0" algn="l">
              <a:lnSpc>
                <a:spcPct val="90000"/>
              </a:lnSpc>
              <a:spcBef>
                <a:spcPts val="500"/>
              </a:spcBef>
              <a:spcAft>
                <a:spcPts val="0"/>
              </a:spcAft>
              <a:buClr>
                <a:schemeClr val="accent3"/>
              </a:buClr>
              <a:buSzPts val="1800"/>
              <a:buFont typeface="Average"/>
              <a:buChar char="▪"/>
            </a:pPr>
            <a:r>
              <a:rPr lang="en" sz="1800"/>
              <a:t>sigma, tangent</a:t>
            </a:r>
            <a:endParaRPr sz="1800"/>
          </a:p>
          <a:p>
            <a:pPr indent="-215900" lvl="1" marL="685800" rtl="0" algn="l">
              <a:lnSpc>
                <a:spcPct val="90000"/>
              </a:lnSpc>
              <a:spcBef>
                <a:spcPts val="500"/>
              </a:spcBef>
              <a:spcAft>
                <a:spcPts val="0"/>
              </a:spcAft>
              <a:buClr>
                <a:schemeClr val="accent3"/>
              </a:buClr>
              <a:buSzPts val="1800"/>
              <a:buFont typeface="Average"/>
              <a:buChar char="▪"/>
            </a:pPr>
            <a:r>
              <a:rPr lang="en" sz="1800"/>
              <a:t>Output Layer</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Recurrent Neural Network</a:t>
            </a:r>
            <a:endParaRPr/>
          </a:p>
        </p:txBody>
      </p:sp>
      <p:sp>
        <p:nvSpPr>
          <p:cNvPr id="218" name="Google Shape;218;p36"/>
          <p:cNvSpPr txBox="1"/>
          <p:nvPr>
            <p:ph idx="1" type="body"/>
          </p:nvPr>
        </p:nvSpPr>
        <p:spPr>
          <a:xfrm>
            <a:off x="487350" y="139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36"/>
          <p:cNvPicPr preferRelativeResize="0"/>
          <p:nvPr/>
        </p:nvPicPr>
        <p:blipFill>
          <a:blip r:embed="rId3">
            <a:alphaModFix/>
          </a:blip>
          <a:stretch>
            <a:fillRect/>
          </a:stretch>
        </p:blipFill>
        <p:spPr>
          <a:xfrm>
            <a:off x="1086550" y="1397725"/>
            <a:ext cx="7322200" cy="3225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 of </a:t>
            </a:r>
            <a:r>
              <a:rPr lang="en"/>
              <a:t>Recurrent Neural Network</a:t>
            </a:r>
            <a:r>
              <a:rPr lang="en"/>
              <a:t>  </a:t>
            </a:r>
            <a:endParaRPr/>
          </a:p>
        </p:txBody>
      </p:sp>
      <p:sp>
        <p:nvSpPr>
          <p:cNvPr id="225" name="Google Shape;22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65100" lvl="0" marL="228600" rtl="0" algn="l">
              <a:lnSpc>
                <a:spcPct val="90000"/>
              </a:lnSpc>
              <a:spcBef>
                <a:spcPts val="0"/>
              </a:spcBef>
              <a:spcAft>
                <a:spcPts val="0"/>
              </a:spcAft>
              <a:buClr>
                <a:schemeClr val="accent3"/>
              </a:buClr>
              <a:buSzPts val="1800"/>
              <a:buFont typeface="Average"/>
              <a:buChar char="▪"/>
            </a:pPr>
            <a:r>
              <a:rPr lang="en"/>
              <a:t>Does not work for most NLP problems.</a:t>
            </a:r>
            <a:endParaRPr/>
          </a:p>
          <a:p>
            <a:pPr indent="-165100" lvl="0" marL="228600" rtl="0" algn="l">
              <a:lnSpc>
                <a:spcPct val="90000"/>
              </a:lnSpc>
              <a:spcBef>
                <a:spcPts val="1000"/>
              </a:spcBef>
              <a:spcAft>
                <a:spcPts val="0"/>
              </a:spcAft>
              <a:buClr>
                <a:schemeClr val="accent3"/>
              </a:buClr>
              <a:buSzPts val="1800"/>
              <a:buFont typeface="Average"/>
              <a:buChar char="▪"/>
            </a:pPr>
            <a:r>
              <a:rPr lang="en"/>
              <a:t>Too simple architecture to handle complex problems.</a:t>
            </a:r>
            <a:endParaRPr/>
          </a:p>
          <a:p>
            <a:pPr indent="-165100" lvl="0" marL="228600" rtl="0" algn="l">
              <a:lnSpc>
                <a:spcPct val="90000"/>
              </a:lnSpc>
              <a:spcBef>
                <a:spcPts val="1000"/>
              </a:spcBef>
              <a:spcAft>
                <a:spcPts val="0"/>
              </a:spcAft>
              <a:buClr>
                <a:schemeClr val="accent3"/>
              </a:buClr>
              <a:buSzPts val="1800"/>
              <a:buFont typeface="Average"/>
              <a:buChar char="▪"/>
            </a:pPr>
            <a:r>
              <a:rPr lang="en"/>
              <a:t>Complete sequence may be irrelevant to store.</a:t>
            </a:r>
            <a:endParaRPr/>
          </a:p>
          <a:p>
            <a:pPr indent="-165100" lvl="0" marL="228600" rtl="0" algn="l">
              <a:lnSpc>
                <a:spcPct val="90000"/>
              </a:lnSpc>
              <a:spcBef>
                <a:spcPts val="1000"/>
              </a:spcBef>
              <a:spcAft>
                <a:spcPts val="0"/>
              </a:spcAft>
              <a:buClr>
                <a:schemeClr val="accent3"/>
              </a:buClr>
              <a:buSzPts val="1800"/>
              <a:buFont typeface="Average"/>
              <a:buChar char="▪"/>
            </a:pPr>
            <a:r>
              <a:rPr lang="en"/>
              <a:t>Sparse tokens in sequence may be relevant.</a:t>
            </a:r>
            <a:endParaRPr/>
          </a:p>
          <a:p>
            <a:pPr indent="-165100" lvl="0" marL="228600" rtl="0" algn="l">
              <a:lnSpc>
                <a:spcPct val="90000"/>
              </a:lnSpc>
              <a:spcBef>
                <a:spcPts val="1000"/>
              </a:spcBef>
              <a:spcAft>
                <a:spcPts val="0"/>
              </a:spcAft>
              <a:buClr>
                <a:schemeClr val="accent3"/>
              </a:buClr>
              <a:buSzPts val="1800"/>
              <a:buFont typeface="Average"/>
              <a:buChar char="▪"/>
            </a:pPr>
            <a:r>
              <a:rPr lang="en"/>
              <a:t>For long sentence or sequence, RNN may fail and memory may become bottleneck.</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Measures</a:t>
            </a:r>
            <a:endParaRPr/>
          </a:p>
        </p:txBody>
      </p:sp>
      <p:sp>
        <p:nvSpPr>
          <p:cNvPr id="231" name="Google Shape;23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Epochs - One epoch is when an Entire dataset is passed forward and backward through the neural network only once.</a:t>
            </a:r>
            <a:endParaRPr/>
          </a:p>
          <a:p>
            <a:pPr indent="0" lvl="0" marL="0" rtl="0" algn="l">
              <a:spcBef>
                <a:spcPts val="1600"/>
              </a:spcBef>
              <a:spcAft>
                <a:spcPts val="0"/>
              </a:spcAft>
              <a:buNone/>
            </a:pPr>
            <a:r>
              <a:rPr lang="en"/>
              <a:t>Batch size - Total number of training examples present in a single batch.</a:t>
            </a:r>
            <a:endParaRPr/>
          </a:p>
          <a:p>
            <a:pPr indent="0" lvl="0" marL="0" rtl="0" algn="l">
              <a:spcBef>
                <a:spcPts val="1600"/>
              </a:spcBef>
              <a:spcAft>
                <a:spcPts val="0"/>
              </a:spcAft>
              <a:buNone/>
            </a:pPr>
            <a:r>
              <a:rPr lang="en"/>
              <a:t>LSTM Cell - A common lstm unit is composed of a cell, an input gate, an output gate, and a forget gate. The cell remembers value over arbitrary time intervals and the three gates regulate the flow of information into and out of the cell.</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Hyper Parameter </a:t>
            </a:r>
            <a:endParaRPr/>
          </a:p>
        </p:txBody>
      </p:sp>
      <p:sp>
        <p:nvSpPr>
          <p:cNvPr id="237" name="Google Shape;23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38" name="Google Shape;238;p39"/>
          <p:cNvGraphicFramePr/>
          <p:nvPr/>
        </p:nvGraphicFramePr>
        <p:xfrm>
          <a:off x="729050" y="1620925"/>
          <a:ext cx="3000000" cy="3000000"/>
        </p:xfrm>
        <a:graphic>
          <a:graphicData uri="http://schemas.openxmlformats.org/drawingml/2006/table">
            <a:tbl>
              <a:tblPr>
                <a:noFill/>
                <a:tableStyleId>{5626DF92-4A35-455F-B5A2-E10FD2AAC18E}</a:tableStyleId>
              </a:tblPr>
              <a:tblGrid>
                <a:gridCol w="1311275"/>
                <a:gridCol w="1311275"/>
              </a:tblGrid>
              <a:tr h="545050">
                <a:tc>
                  <a:txBody>
                    <a:bodyPr/>
                    <a:lstStyle/>
                    <a:p>
                      <a:pPr indent="0" lvl="0" marL="0" rtl="0" algn="l">
                        <a:spcBef>
                          <a:spcPts val="0"/>
                        </a:spcBef>
                        <a:spcAft>
                          <a:spcPts val="0"/>
                        </a:spcAft>
                        <a:buNone/>
                      </a:pPr>
                      <a:r>
                        <a:rPr b="1" lang="en">
                          <a:solidFill>
                            <a:schemeClr val="accent3"/>
                          </a:solidFill>
                        </a:rPr>
                        <a:t>Parameter name</a:t>
                      </a:r>
                      <a:endParaRPr b="1">
                        <a:solidFill>
                          <a:schemeClr val="accent3"/>
                        </a:solidFill>
                      </a:endParaRPr>
                    </a:p>
                  </a:txBody>
                  <a:tcPr marT="91425" marB="91425" marR="91425" marL="91425"/>
                </a:tc>
                <a:tc>
                  <a:txBody>
                    <a:bodyPr/>
                    <a:lstStyle/>
                    <a:p>
                      <a:pPr indent="0" lvl="0" marL="0" rtl="0" algn="l">
                        <a:spcBef>
                          <a:spcPts val="0"/>
                        </a:spcBef>
                        <a:spcAft>
                          <a:spcPts val="0"/>
                        </a:spcAft>
                        <a:buNone/>
                      </a:pPr>
                      <a:r>
                        <a:rPr b="1" lang="en">
                          <a:solidFill>
                            <a:schemeClr val="accent3"/>
                          </a:solidFill>
                        </a:rPr>
                        <a:t>Value</a:t>
                      </a:r>
                      <a:endParaRPr b="1">
                        <a:solidFill>
                          <a:schemeClr val="accent3"/>
                        </a:solidFill>
                      </a:endParaRPr>
                    </a:p>
                  </a:txBody>
                  <a:tcPr marT="91425" marB="91425" marR="91425" marL="91425"/>
                </a:tc>
              </a:tr>
              <a:tr h="386550">
                <a:tc>
                  <a:txBody>
                    <a:bodyPr/>
                    <a:lstStyle/>
                    <a:p>
                      <a:pPr indent="0" lvl="0" marL="0" rtl="0" algn="l">
                        <a:spcBef>
                          <a:spcPts val="0"/>
                        </a:spcBef>
                        <a:spcAft>
                          <a:spcPts val="0"/>
                        </a:spcAft>
                        <a:buNone/>
                      </a:pPr>
                      <a:r>
                        <a:rPr lang="en">
                          <a:solidFill>
                            <a:schemeClr val="accent3"/>
                          </a:solidFill>
                        </a:rPr>
                        <a:t>No. of training sets</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24000</a:t>
                      </a:r>
                      <a:endParaRPr>
                        <a:solidFill>
                          <a:schemeClr val="accent3"/>
                        </a:solidFill>
                      </a:endParaRPr>
                    </a:p>
                  </a:txBody>
                  <a:tcPr marT="91425" marB="91425" marR="91425" marL="91425"/>
                </a:tc>
              </a:tr>
              <a:tr h="386550">
                <a:tc>
                  <a:txBody>
                    <a:bodyPr/>
                    <a:lstStyle/>
                    <a:p>
                      <a:pPr indent="0" lvl="0" marL="0" rtl="0" algn="l">
                        <a:spcBef>
                          <a:spcPts val="0"/>
                        </a:spcBef>
                        <a:spcAft>
                          <a:spcPts val="0"/>
                        </a:spcAft>
                        <a:buNone/>
                      </a:pPr>
                      <a:r>
                        <a:rPr lang="en">
                          <a:solidFill>
                            <a:schemeClr val="accent3"/>
                          </a:solidFill>
                        </a:rPr>
                        <a:t>Steps per set</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5ms/steps</a:t>
                      </a:r>
                      <a:endParaRPr>
                        <a:solidFill>
                          <a:schemeClr val="accent3"/>
                        </a:solidFill>
                      </a:endParaRPr>
                    </a:p>
                  </a:txBody>
                  <a:tcPr marT="91425" marB="91425" marR="91425" marL="91425"/>
                </a:tc>
              </a:tr>
              <a:tr h="386550">
                <a:tc>
                  <a:txBody>
                    <a:bodyPr/>
                    <a:lstStyle/>
                    <a:p>
                      <a:pPr indent="0" lvl="0" marL="0" rtl="0" algn="l">
                        <a:spcBef>
                          <a:spcPts val="0"/>
                        </a:spcBef>
                        <a:spcAft>
                          <a:spcPts val="0"/>
                        </a:spcAft>
                        <a:buNone/>
                      </a:pPr>
                      <a:r>
                        <a:rPr lang="en">
                          <a:solidFill>
                            <a:schemeClr val="accent3"/>
                          </a:solidFill>
                        </a:rPr>
                        <a:t>No of layers</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12</a:t>
                      </a:r>
                      <a:endParaRPr>
                        <a:solidFill>
                          <a:schemeClr val="accent3"/>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accent3"/>
                          </a:solidFill>
                        </a:rPr>
                        <a:t>Cell type </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Lstm</a:t>
                      </a:r>
                      <a:endParaRPr>
                        <a:solidFill>
                          <a:schemeClr val="accent3"/>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accent3"/>
                          </a:solidFill>
                        </a:rPr>
                        <a:t>Optimizer</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adam</a:t>
                      </a:r>
                      <a:endParaRPr>
                        <a:solidFill>
                          <a:schemeClr val="accent3"/>
                        </a:solidFill>
                      </a:endParaRPr>
                    </a:p>
                  </a:txBody>
                  <a:tcPr marT="91425" marB="91425" marR="91425" marL="91425"/>
                </a:tc>
              </a:tr>
            </a:tbl>
          </a:graphicData>
        </a:graphic>
      </p:graphicFrame>
      <p:graphicFrame>
        <p:nvGraphicFramePr>
          <p:cNvPr id="239" name="Google Shape;239;p39"/>
          <p:cNvGraphicFramePr/>
          <p:nvPr/>
        </p:nvGraphicFramePr>
        <p:xfrm>
          <a:off x="3783175" y="1819025"/>
          <a:ext cx="3000000" cy="3000000"/>
        </p:xfrm>
        <a:graphic>
          <a:graphicData uri="http://schemas.openxmlformats.org/drawingml/2006/table">
            <a:tbl>
              <a:tblPr>
                <a:noFill/>
                <a:tableStyleId>{5626DF92-4A35-455F-B5A2-E10FD2AAC18E}</a:tableStyleId>
              </a:tblPr>
              <a:tblGrid>
                <a:gridCol w="1311275"/>
                <a:gridCol w="1311275"/>
              </a:tblGrid>
              <a:tr h="545050">
                <a:tc>
                  <a:txBody>
                    <a:bodyPr/>
                    <a:lstStyle/>
                    <a:p>
                      <a:pPr indent="0" lvl="0" marL="0" rtl="0" algn="l">
                        <a:spcBef>
                          <a:spcPts val="0"/>
                        </a:spcBef>
                        <a:spcAft>
                          <a:spcPts val="0"/>
                        </a:spcAft>
                        <a:buNone/>
                      </a:pPr>
                      <a:r>
                        <a:rPr b="1" lang="en">
                          <a:solidFill>
                            <a:schemeClr val="accent3"/>
                          </a:solidFill>
                        </a:rPr>
                        <a:t>Parameter name</a:t>
                      </a:r>
                      <a:endParaRPr b="1">
                        <a:solidFill>
                          <a:schemeClr val="accent3"/>
                        </a:solidFill>
                      </a:endParaRPr>
                    </a:p>
                  </a:txBody>
                  <a:tcPr marT="91425" marB="91425" marR="91425" marL="91425"/>
                </a:tc>
                <a:tc>
                  <a:txBody>
                    <a:bodyPr/>
                    <a:lstStyle/>
                    <a:p>
                      <a:pPr indent="0" lvl="0" marL="0" rtl="0" algn="l">
                        <a:spcBef>
                          <a:spcPts val="0"/>
                        </a:spcBef>
                        <a:spcAft>
                          <a:spcPts val="0"/>
                        </a:spcAft>
                        <a:buNone/>
                      </a:pPr>
                      <a:r>
                        <a:rPr b="1" lang="en">
                          <a:solidFill>
                            <a:schemeClr val="accent3"/>
                          </a:solidFill>
                        </a:rPr>
                        <a:t>Value</a:t>
                      </a:r>
                      <a:endParaRPr b="1">
                        <a:solidFill>
                          <a:schemeClr val="accent3"/>
                        </a:solidFill>
                      </a:endParaRPr>
                    </a:p>
                  </a:txBody>
                  <a:tcPr marT="91425" marB="91425" marR="91425" marL="91425"/>
                </a:tc>
              </a:tr>
              <a:tr h="386550">
                <a:tc>
                  <a:txBody>
                    <a:bodyPr/>
                    <a:lstStyle/>
                    <a:p>
                      <a:pPr indent="0" lvl="0" marL="0" rtl="0" algn="l">
                        <a:spcBef>
                          <a:spcPts val="0"/>
                        </a:spcBef>
                        <a:spcAft>
                          <a:spcPts val="0"/>
                        </a:spcAft>
                        <a:buNone/>
                      </a:pPr>
                      <a:r>
                        <a:rPr lang="en">
                          <a:solidFill>
                            <a:schemeClr val="accent3"/>
                          </a:solidFill>
                        </a:rPr>
                        <a:t>Activation </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Softmax</a:t>
                      </a:r>
                      <a:endParaRPr>
                        <a:solidFill>
                          <a:schemeClr val="accent3"/>
                        </a:solidFill>
                      </a:endParaRPr>
                    </a:p>
                  </a:txBody>
                  <a:tcPr marT="91425" marB="91425" marR="91425" marL="91425"/>
                </a:tc>
              </a:tr>
              <a:tr h="386550">
                <a:tc>
                  <a:txBody>
                    <a:bodyPr/>
                    <a:lstStyle/>
                    <a:p>
                      <a:pPr indent="0" lvl="0" marL="0" rtl="0" algn="l">
                        <a:spcBef>
                          <a:spcPts val="0"/>
                        </a:spcBef>
                        <a:spcAft>
                          <a:spcPts val="0"/>
                        </a:spcAft>
                        <a:buNone/>
                      </a:pPr>
                      <a:r>
                        <a:rPr lang="en">
                          <a:solidFill>
                            <a:schemeClr val="accent3"/>
                          </a:solidFill>
                        </a:rPr>
                        <a:t>Loss</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Binary </a:t>
                      </a:r>
                      <a:r>
                        <a:rPr lang="en">
                          <a:solidFill>
                            <a:schemeClr val="accent3"/>
                          </a:solidFill>
                        </a:rPr>
                        <a:t>cross entropy</a:t>
                      </a:r>
                      <a:endParaRPr>
                        <a:solidFill>
                          <a:schemeClr val="accent3"/>
                        </a:solidFill>
                      </a:endParaRPr>
                    </a:p>
                  </a:txBody>
                  <a:tcPr marT="91425" marB="91425" marR="91425" marL="91425"/>
                </a:tc>
              </a:tr>
              <a:tr h="386550">
                <a:tc>
                  <a:txBody>
                    <a:bodyPr/>
                    <a:lstStyle/>
                    <a:p>
                      <a:pPr indent="0" lvl="0" marL="0" rtl="0" algn="l">
                        <a:spcBef>
                          <a:spcPts val="0"/>
                        </a:spcBef>
                        <a:spcAft>
                          <a:spcPts val="0"/>
                        </a:spcAft>
                        <a:buNone/>
                      </a:pPr>
                      <a:r>
                        <a:rPr lang="en">
                          <a:solidFill>
                            <a:schemeClr val="accent3"/>
                          </a:solidFill>
                        </a:rPr>
                        <a:t>Batch size</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20</a:t>
                      </a:r>
                      <a:endParaRPr>
                        <a:solidFill>
                          <a:schemeClr val="accent3"/>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accent3"/>
                          </a:solidFill>
                        </a:rPr>
                        <a:t>Epochs </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solidFill>
                            <a:schemeClr val="accent3"/>
                          </a:solidFill>
                        </a:rPr>
                        <a:t>1000</a:t>
                      </a:r>
                      <a:endParaRPr>
                        <a:solidFill>
                          <a:schemeClr val="accent3"/>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Hyper parameter</a:t>
            </a:r>
            <a:endParaRPr/>
          </a:p>
        </p:txBody>
      </p:sp>
      <p:sp>
        <p:nvSpPr>
          <p:cNvPr id="245" name="Google Shape;24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6" name="Google Shape;246;p40"/>
          <p:cNvPicPr preferRelativeResize="0"/>
          <p:nvPr/>
        </p:nvPicPr>
        <p:blipFill>
          <a:blip r:embed="rId3">
            <a:alphaModFix/>
          </a:blip>
          <a:stretch>
            <a:fillRect/>
          </a:stretch>
        </p:blipFill>
        <p:spPr>
          <a:xfrm>
            <a:off x="569300" y="1311800"/>
            <a:ext cx="6087975" cy="2947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Hyper parameter</a:t>
            </a:r>
            <a:endParaRPr/>
          </a:p>
          <a:p>
            <a:pPr indent="0" lvl="0" marL="0" rtl="0" algn="l">
              <a:spcBef>
                <a:spcPts val="0"/>
              </a:spcBef>
              <a:spcAft>
                <a:spcPts val="0"/>
              </a:spcAft>
              <a:buNone/>
            </a:pPr>
            <a:r>
              <a:t/>
            </a:r>
            <a:endParaRPr/>
          </a:p>
        </p:txBody>
      </p:sp>
      <p:sp>
        <p:nvSpPr>
          <p:cNvPr id="252" name="Google Shape;25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3" name="Google Shape;253;p41"/>
          <p:cNvPicPr preferRelativeResize="0"/>
          <p:nvPr/>
        </p:nvPicPr>
        <p:blipFill>
          <a:blip r:embed="rId3">
            <a:alphaModFix/>
          </a:blip>
          <a:stretch>
            <a:fillRect/>
          </a:stretch>
        </p:blipFill>
        <p:spPr>
          <a:xfrm>
            <a:off x="2274551" y="1398775"/>
            <a:ext cx="4064100" cy="356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Font typeface="Arial"/>
              <a:buNone/>
            </a:pPr>
            <a:r>
              <a:rPr lang="en"/>
              <a:t>Order Food</a:t>
            </a:r>
            <a:endParaRPr/>
          </a:p>
          <a:p>
            <a:pPr indent="-285750" lvl="1" marL="742950" rtl="0" algn="l">
              <a:lnSpc>
                <a:spcPct val="100000"/>
              </a:lnSpc>
              <a:spcBef>
                <a:spcPts val="0"/>
              </a:spcBef>
              <a:spcAft>
                <a:spcPts val="0"/>
              </a:spcAft>
              <a:buClr>
                <a:schemeClr val="accent3"/>
              </a:buClr>
              <a:buSzPts val="1800"/>
              <a:buFont typeface="Average"/>
              <a:buChar char="▪"/>
            </a:pPr>
            <a:r>
              <a:rPr lang="en" sz="1800"/>
              <a:t>Domino’s chatbot build new pizza and tracks user order all from Facebook Messenger.</a:t>
            </a:r>
            <a:endParaRPr sz="1800"/>
          </a:p>
          <a:p>
            <a:pPr indent="0" lvl="0" marL="0" rtl="0" algn="l">
              <a:lnSpc>
                <a:spcPct val="90000"/>
              </a:lnSpc>
              <a:spcBef>
                <a:spcPts val="0"/>
              </a:spcBef>
              <a:spcAft>
                <a:spcPts val="0"/>
              </a:spcAft>
              <a:buClr>
                <a:srgbClr val="000000"/>
              </a:buClr>
              <a:buFont typeface="Arial"/>
              <a:buNone/>
            </a:pPr>
            <a:r>
              <a:rPr lang="en"/>
              <a:t>Schedule a Meeting</a:t>
            </a:r>
            <a:endParaRPr/>
          </a:p>
          <a:p>
            <a:pPr indent="-285750" lvl="1" marL="742950" rtl="0" algn="l">
              <a:lnSpc>
                <a:spcPct val="100000"/>
              </a:lnSpc>
              <a:spcBef>
                <a:spcPts val="0"/>
              </a:spcBef>
              <a:spcAft>
                <a:spcPts val="0"/>
              </a:spcAft>
              <a:buClr>
                <a:schemeClr val="accent3"/>
              </a:buClr>
              <a:buSzPts val="1800"/>
              <a:buFont typeface="Average"/>
              <a:buChar char="▪"/>
            </a:pPr>
            <a:r>
              <a:rPr lang="en" sz="1800"/>
              <a:t>Meekan - slack bot find times in everyone's calendar to schedule meeting.</a:t>
            </a:r>
            <a:endParaRPr sz="1800"/>
          </a:p>
          <a:p>
            <a:pPr indent="0" lvl="0" marL="0" rtl="0" algn="l">
              <a:lnSpc>
                <a:spcPct val="90000"/>
              </a:lnSpc>
              <a:spcBef>
                <a:spcPts val="0"/>
              </a:spcBef>
              <a:spcAft>
                <a:spcPts val="0"/>
              </a:spcAft>
              <a:buNone/>
            </a:pPr>
            <a:r>
              <a:rPr lang="en"/>
              <a:t>Search for &amp; Track Flights</a:t>
            </a:r>
            <a:endParaRPr sz="1800"/>
          </a:p>
          <a:p>
            <a:pPr indent="-285750" lvl="1" marL="742950" rtl="0" algn="l">
              <a:lnSpc>
                <a:spcPct val="100000"/>
              </a:lnSpc>
              <a:spcBef>
                <a:spcPts val="0"/>
              </a:spcBef>
              <a:spcAft>
                <a:spcPts val="0"/>
              </a:spcAft>
              <a:buClr>
                <a:schemeClr val="accent3"/>
              </a:buClr>
              <a:buSzPts val="1800"/>
              <a:buFont typeface="Average"/>
              <a:buChar char="▪"/>
            </a:pPr>
            <a:r>
              <a:rPr lang="en" sz="1800"/>
              <a:t>Tracks current flights, wait times, delays.</a:t>
            </a:r>
            <a:endParaRPr sz="1800"/>
          </a:p>
          <a:p>
            <a:pPr indent="-285750" lvl="1" marL="742950" rtl="0" algn="l">
              <a:lnSpc>
                <a:spcPct val="100000"/>
              </a:lnSpc>
              <a:spcBef>
                <a:spcPts val="0"/>
              </a:spcBef>
              <a:spcAft>
                <a:spcPts val="0"/>
              </a:spcAft>
              <a:buClr>
                <a:schemeClr val="accent3"/>
              </a:buClr>
              <a:buSzPts val="1800"/>
              <a:buFont typeface="Average"/>
              <a:buChar char="▪"/>
            </a:pPr>
            <a:r>
              <a:rPr lang="en" sz="1800"/>
              <a:t>Search and compare and book flights and hotels based on price and location from Facebook Messenger.</a:t>
            </a:r>
            <a:endParaRPr sz="1800"/>
          </a:p>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a:p>
            <a:pPr indent="0" lvl="0" marL="0" rtl="0" algn="l">
              <a:spcBef>
                <a:spcPts val="0"/>
              </a:spcBef>
              <a:spcAft>
                <a:spcPts val="0"/>
              </a:spcAft>
              <a:buNone/>
            </a:pPr>
            <a:r>
              <a:t/>
            </a:r>
            <a:endParaRPr/>
          </a:p>
        </p:txBody>
      </p:sp>
      <p:sp>
        <p:nvSpPr>
          <p:cNvPr id="259" name="Google Shape;25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100 epochs:</a:t>
            </a:r>
            <a:endParaRPr/>
          </a:p>
          <a:p>
            <a:pPr indent="0" lvl="0" marL="0" rtl="0" algn="l">
              <a:spcBef>
                <a:spcPts val="1600"/>
              </a:spcBef>
              <a:spcAft>
                <a:spcPts val="1600"/>
              </a:spcAft>
              <a:buNone/>
            </a:pPr>
            <a:r>
              <a:t/>
            </a:r>
            <a:endParaRPr/>
          </a:p>
        </p:txBody>
      </p:sp>
      <p:pic>
        <p:nvPicPr>
          <p:cNvPr id="260" name="Google Shape;260;p42"/>
          <p:cNvPicPr preferRelativeResize="0"/>
          <p:nvPr/>
        </p:nvPicPr>
        <p:blipFill>
          <a:blip r:embed="rId3">
            <a:alphaModFix/>
          </a:blip>
          <a:stretch>
            <a:fillRect/>
          </a:stretch>
        </p:blipFill>
        <p:spPr>
          <a:xfrm>
            <a:off x="1957575" y="1620600"/>
            <a:ext cx="4596700" cy="322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266" name="Google Shape;26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500 epochs:</a:t>
            </a:r>
            <a:endParaRPr/>
          </a:p>
          <a:p>
            <a:pPr indent="0" lvl="0" marL="0" rtl="0" algn="l">
              <a:spcBef>
                <a:spcPts val="1600"/>
              </a:spcBef>
              <a:spcAft>
                <a:spcPts val="1600"/>
              </a:spcAft>
              <a:buNone/>
            </a:pPr>
            <a:r>
              <a:t/>
            </a:r>
            <a:endParaRPr/>
          </a:p>
        </p:txBody>
      </p:sp>
      <p:pic>
        <p:nvPicPr>
          <p:cNvPr id="267" name="Google Shape;267;p43"/>
          <p:cNvPicPr preferRelativeResize="0"/>
          <p:nvPr/>
        </p:nvPicPr>
        <p:blipFill rotWithShape="1">
          <a:blip r:embed="rId3">
            <a:alphaModFix/>
          </a:blip>
          <a:srcRect b="0" l="0" r="31001" t="0"/>
          <a:stretch/>
        </p:blipFill>
        <p:spPr>
          <a:xfrm>
            <a:off x="1759700" y="2019825"/>
            <a:ext cx="5045526" cy="26252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73" name="Google Shape;27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Retrieval based model: Trained specifically on some </a:t>
            </a:r>
            <a:r>
              <a:rPr lang="en"/>
              <a:t>question</a:t>
            </a:r>
            <a:r>
              <a:rPr lang="en"/>
              <a:t> and their possible answer. It is like a database of question, and their answers are provided to the chatbot. When the question is asked </a:t>
            </a:r>
            <a:r>
              <a:rPr lang="en"/>
              <a:t>When a question is asked, the bot searches the most relevant answer from the lot and displays the one that is selected. It is different from other AI bots as it cannot generate a new answer to the question.</a:t>
            </a:r>
            <a:endParaRPr/>
          </a:p>
          <a:p>
            <a:pPr indent="0" lvl="0" marL="0" rtl="0" algn="just">
              <a:spcBef>
                <a:spcPts val="1600"/>
              </a:spcBef>
              <a:spcAft>
                <a:spcPts val="0"/>
              </a:spcAft>
              <a:buNone/>
            </a:pPr>
            <a:r>
              <a:rPr lang="en"/>
              <a:t>The rule-based bots can be preferred for a business that deals with straight questions that don’t require much intelligence and customized answers.</a:t>
            </a:r>
            <a:endParaRPr/>
          </a:p>
          <a:p>
            <a:pPr indent="0" lvl="0" marL="0" rtl="0" algn="l">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79" name="Google Shape;27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Generative models: They are better than rule-based chatbots since they can generate a new answer and the replies are different from the previous one. The reason for their better performance is that they take words from the query and generate the answer accordingly.</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Business dealing with delivery, tracking, and logistics offer the best application for rule-based chatbots while AI chatbots are ideal for customer issues, where pre-set answers cannot serve the purpose of satisfying the customer.</a:t>
            </a:r>
            <a:endParaRPr/>
          </a:p>
          <a:p>
            <a:pPr indent="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85" name="Google Shape;285;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66370" lvl="0" marL="228600" rtl="0" algn="l">
              <a:lnSpc>
                <a:spcPct val="70000"/>
              </a:lnSpc>
              <a:spcBef>
                <a:spcPts val="0"/>
              </a:spcBef>
              <a:spcAft>
                <a:spcPts val="0"/>
              </a:spcAft>
              <a:buClr>
                <a:srgbClr val="EFEFEF"/>
              </a:buClr>
              <a:buSzPts val="1400"/>
              <a:buFont typeface="Average"/>
              <a:buChar char="▪"/>
            </a:pPr>
            <a:r>
              <a:rPr lang="en" sz="1400">
                <a:solidFill>
                  <a:srgbClr val="EFEFEF"/>
                </a:solidFill>
              </a:rPr>
              <a:t>Model Specific: </a:t>
            </a:r>
            <a:endParaRPr sz="1400">
              <a:solidFill>
                <a:srgbClr val="EFEFEF"/>
              </a:solidFill>
            </a:endParaRPr>
          </a:p>
          <a:p>
            <a:pPr indent="-187959" lvl="1" marL="685800" rtl="0" algn="l">
              <a:lnSpc>
                <a:spcPct val="70000"/>
              </a:lnSpc>
              <a:spcBef>
                <a:spcPts val="500"/>
              </a:spcBef>
              <a:spcAft>
                <a:spcPts val="0"/>
              </a:spcAft>
              <a:buClr>
                <a:srgbClr val="EFEFEF"/>
              </a:buClr>
              <a:buSzPts val="1400"/>
              <a:buFont typeface="Average"/>
              <a:buChar char="▪"/>
            </a:pPr>
            <a:r>
              <a:rPr lang="en">
                <a:solidFill>
                  <a:srgbClr val="EFEFEF"/>
                </a:solidFill>
              </a:rPr>
              <a:t>Generative chatbot  treated dialogue generation as deterministic translation problem.</a:t>
            </a:r>
            <a:endParaRPr>
              <a:solidFill>
                <a:srgbClr val="EFEFEF"/>
              </a:solidFill>
            </a:endParaRPr>
          </a:p>
          <a:p>
            <a:pPr indent="-166370" lvl="0" marL="228600" rtl="0" algn="l">
              <a:lnSpc>
                <a:spcPct val="70000"/>
              </a:lnSpc>
              <a:spcBef>
                <a:spcPts val="1000"/>
              </a:spcBef>
              <a:spcAft>
                <a:spcPts val="0"/>
              </a:spcAft>
              <a:buClr>
                <a:srgbClr val="EFEFEF"/>
              </a:buClr>
              <a:buSzPts val="1400"/>
              <a:buFont typeface="Average"/>
              <a:buChar char="▪"/>
            </a:pPr>
            <a:r>
              <a:rPr lang="en" sz="1400">
                <a:solidFill>
                  <a:srgbClr val="EFEFEF"/>
                </a:solidFill>
              </a:rPr>
              <a:t>Tuning:</a:t>
            </a:r>
            <a:endParaRPr sz="1400">
              <a:solidFill>
                <a:srgbClr val="EFEFEF"/>
              </a:solidFill>
            </a:endParaRPr>
          </a:p>
          <a:p>
            <a:pPr indent="-187959" lvl="1" marL="685800" rtl="0" algn="l">
              <a:lnSpc>
                <a:spcPct val="70000"/>
              </a:lnSpc>
              <a:spcBef>
                <a:spcPts val="500"/>
              </a:spcBef>
              <a:spcAft>
                <a:spcPts val="0"/>
              </a:spcAft>
              <a:buClr>
                <a:srgbClr val="EFEFEF"/>
              </a:buClr>
              <a:buSzPts val="1400"/>
              <a:buFont typeface="Average"/>
              <a:buChar char="▪"/>
            </a:pPr>
            <a:r>
              <a:rPr lang="en">
                <a:solidFill>
                  <a:srgbClr val="EFEFEF"/>
                </a:solidFill>
              </a:rPr>
              <a:t>Finding right hyper parameters to optimize the for chat bot or dialogue generation system.</a:t>
            </a:r>
            <a:endParaRPr>
              <a:solidFill>
                <a:srgbClr val="EFEFEF"/>
              </a:solidFill>
            </a:endParaRPr>
          </a:p>
          <a:p>
            <a:pPr indent="-166370" lvl="0" marL="228600" rtl="0" algn="l">
              <a:lnSpc>
                <a:spcPct val="70000"/>
              </a:lnSpc>
              <a:spcBef>
                <a:spcPts val="1000"/>
              </a:spcBef>
              <a:spcAft>
                <a:spcPts val="0"/>
              </a:spcAft>
              <a:buClr>
                <a:srgbClr val="EFEFEF"/>
              </a:buClr>
              <a:buSzPts val="1400"/>
              <a:buFont typeface="Average"/>
              <a:buChar char="▪"/>
            </a:pPr>
            <a:r>
              <a:rPr lang="en" sz="1400">
                <a:solidFill>
                  <a:srgbClr val="EFEFEF"/>
                </a:solidFill>
              </a:rPr>
              <a:t>Dataset Specific:</a:t>
            </a:r>
            <a:endParaRPr sz="1400">
              <a:solidFill>
                <a:srgbClr val="EFEFEF"/>
              </a:solidFill>
            </a:endParaRPr>
          </a:p>
          <a:p>
            <a:pPr indent="-187959" lvl="1" marL="685800" rtl="0" algn="l">
              <a:lnSpc>
                <a:spcPct val="70000"/>
              </a:lnSpc>
              <a:spcBef>
                <a:spcPts val="500"/>
              </a:spcBef>
              <a:spcAft>
                <a:spcPts val="0"/>
              </a:spcAft>
              <a:buClr>
                <a:srgbClr val="EFEFEF"/>
              </a:buClr>
              <a:buSzPts val="1400"/>
              <a:buFont typeface="Average"/>
              <a:buChar char="▪"/>
            </a:pPr>
            <a:r>
              <a:rPr lang="en">
                <a:solidFill>
                  <a:srgbClr val="EFEFEF"/>
                </a:solidFill>
              </a:rPr>
              <a:t>Movie data does not reflect real interaction.</a:t>
            </a:r>
            <a:endParaRPr>
              <a:solidFill>
                <a:srgbClr val="EFEFEF"/>
              </a:solidFill>
            </a:endParaRPr>
          </a:p>
          <a:p>
            <a:pPr indent="-187959" lvl="1" marL="685800" rtl="0" algn="l">
              <a:lnSpc>
                <a:spcPct val="70000"/>
              </a:lnSpc>
              <a:spcBef>
                <a:spcPts val="500"/>
              </a:spcBef>
              <a:spcAft>
                <a:spcPts val="0"/>
              </a:spcAft>
              <a:buClr>
                <a:srgbClr val="EFEFEF"/>
              </a:buClr>
              <a:buSzPts val="1400"/>
              <a:buFont typeface="Average"/>
              <a:buChar char="▪"/>
            </a:pPr>
            <a:r>
              <a:rPr lang="en">
                <a:solidFill>
                  <a:srgbClr val="EFEFEF"/>
                </a:solidFill>
              </a:rPr>
              <a:t>Data quality is not optimum. </a:t>
            </a:r>
            <a:endParaRPr>
              <a:solidFill>
                <a:srgbClr val="EFEFEF"/>
              </a:solidFill>
            </a:endParaRPr>
          </a:p>
          <a:p>
            <a:pPr indent="-187959" lvl="1" marL="685800" rtl="0" algn="l">
              <a:lnSpc>
                <a:spcPct val="70000"/>
              </a:lnSpc>
              <a:spcBef>
                <a:spcPts val="500"/>
              </a:spcBef>
              <a:spcAft>
                <a:spcPts val="0"/>
              </a:spcAft>
              <a:buClr>
                <a:srgbClr val="EFEFEF"/>
              </a:buClr>
              <a:buSzPts val="1400"/>
              <a:buFont typeface="Average"/>
              <a:buChar char="▪"/>
            </a:pPr>
            <a:r>
              <a:rPr lang="en">
                <a:solidFill>
                  <a:srgbClr val="EFEFEF"/>
                </a:solidFill>
              </a:rPr>
              <a:t>Loss of data after cleaning and fewer quality utterance</a:t>
            </a:r>
            <a:endParaRPr>
              <a:solidFill>
                <a:srgbClr val="EFEFEF"/>
              </a:solidFill>
            </a:endParaRPr>
          </a:p>
          <a:p>
            <a:pPr indent="-209550" lvl="2" marL="1143000" rtl="0" algn="l">
              <a:lnSpc>
                <a:spcPct val="70000"/>
              </a:lnSpc>
              <a:spcBef>
                <a:spcPts val="500"/>
              </a:spcBef>
              <a:spcAft>
                <a:spcPts val="0"/>
              </a:spcAft>
              <a:buClr>
                <a:srgbClr val="EFEFEF"/>
              </a:buClr>
              <a:buSzPts val="1400"/>
              <a:buFont typeface="Average"/>
              <a:buChar char="▪"/>
            </a:pPr>
            <a:r>
              <a:rPr lang="en">
                <a:solidFill>
                  <a:srgbClr val="EFEFEF"/>
                </a:solidFill>
              </a:rPr>
              <a:t>Many utterance was discarded due to longer length or discrepancy in earlier training. </a:t>
            </a:r>
            <a:endParaRPr>
              <a:solidFill>
                <a:srgbClr val="EFEFEF"/>
              </a:solidFill>
            </a:endParaRPr>
          </a:p>
          <a:p>
            <a:pPr indent="-209550" lvl="2" marL="1143000" rtl="0" algn="l">
              <a:lnSpc>
                <a:spcPct val="70000"/>
              </a:lnSpc>
              <a:spcBef>
                <a:spcPts val="500"/>
              </a:spcBef>
              <a:spcAft>
                <a:spcPts val="0"/>
              </a:spcAft>
              <a:buClr>
                <a:srgbClr val="EFEFEF"/>
              </a:buClr>
              <a:buSzPts val="1400"/>
              <a:buFont typeface="Average"/>
              <a:buChar char="▪"/>
            </a:pPr>
            <a:r>
              <a:rPr lang="en">
                <a:solidFill>
                  <a:srgbClr val="EFEFEF"/>
                </a:solidFill>
              </a:rPr>
              <a:t>Number of training utterance was less than required.</a:t>
            </a:r>
            <a:endParaRPr>
              <a:solidFill>
                <a:srgbClr val="EFEFEF"/>
              </a:solidFill>
            </a:endParaRPr>
          </a:p>
          <a:p>
            <a:pPr indent="-220344" lvl="3" marL="1600200" rtl="0" algn="l">
              <a:lnSpc>
                <a:spcPct val="70000"/>
              </a:lnSpc>
              <a:spcBef>
                <a:spcPts val="500"/>
              </a:spcBef>
              <a:spcAft>
                <a:spcPts val="0"/>
              </a:spcAft>
              <a:buClr>
                <a:srgbClr val="EFEFEF"/>
              </a:buClr>
              <a:buSzPts val="1400"/>
              <a:buFont typeface="Average"/>
              <a:buChar char="▪"/>
            </a:pPr>
            <a:r>
              <a:rPr lang="en">
                <a:solidFill>
                  <a:srgbClr val="EFEFEF"/>
                </a:solidFill>
              </a:rPr>
              <a:t>Dataset was splitted for training, testing and development.</a:t>
            </a:r>
            <a:endParaRPr>
              <a:solidFill>
                <a:srgbClr val="EFEFEF"/>
              </a:solidFill>
            </a:endParaRPr>
          </a:p>
          <a:p>
            <a:pPr indent="-220344" lvl="3" marL="1600200" rtl="0" algn="l">
              <a:lnSpc>
                <a:spcPct val="70000"/>
              </a:lnSpc>
              <a:spcBef>
                <a:spcPts val="500"/>
              </a:spcBef>
              <a:spcAft>
                <a:spcPts val="0"/>
              </a:spcAft>
              <a:buClr>
                <a:srgbClr val="EFEFEF"/>
              </a:buClr>
              <a:buSzPts val="1400"/>
              <a:buFont typeface="Average"/>
              <a:buChar char="▪"/>
            </a:pPr>
            <a:r>
              <a:rPr lang="en">
                <a:solidFill>
                  <a:srgbClr val="EFEFEF"/>
                </a:solidFill>
              </a:rPr>
              <a:t>Test and development dataset was quite larger in comparison to training.</a:t>
            </a:r>
            <a:endParaRPr>
              <a:solidFill>
                <a:srgbClr val="EFEFEF"/>
              </a:solidFill>
            </a:endParaRPr>
          </a:p>
          <a:p>
            <a:pPr indent="-166370" lvl="0" marL="228600" rtl="0" algn="l">
              <a:lnSpc>
                <a:spcPct val="70000"/>
              </a:lnSpc>
              <a:spcBef>
                <a:spcPts val="1000"/>
              </a:spcBef>
              <a:spcAft>
                <a:spcPts val="0"/>
              </a:spcAft>
              <a:buClr>
                <a:srgbClr val="EFEFEF"/>
              </a:buClr>
              <a:buSzPts val="1400"/>
              <a:buFont typeface="Average"/>
              <a:buChar char="▪"/>
            </a:pPr>
            <a:r>
              <a:rPr lang="en" sz="1400">
                <a:solidFill>
                  <a:srgbClr val="EFEFEF"/>
                </a:solidFill>
              </a:rPr>
              <a:t>Processing:</a:t>
            </a:r>
            <a:endParaRPr sz="1400">
              <a:solidFill>
                <a:srgbClr val="EFEFEF"/>
              </a:solidFill>
            </a:endParaRPr>
          </a:p>
          <a:p>
            <a:pPr indent="-187959" lvl="1" marL="685800" rtl="0" algn="l">
              <a:lnSpc>
                <a:spcPct val="70000"/>
              </a:lnSpc>
              <a:spcBef>
                <a:spcPts val="500"/>
              </a:spcBef>
              <a:spcAft>
                <a:spcPts val="0"/>
              </a:spcAft>
              <a:buClr>
                <a:srgbClr val="EFEFEF"/>
              </a:buClr>
              <a:buSzPts val="1400"/>
              <a:buFont typeface="Average"/>
              <a:buChar char="▪"/>
            </a:pPr>
            <a:r>
              <a:rPr lang="en">
                <a:solidFill>
                  <a:srgbClr val="EFEFEF"/>
                </a:solidFill>
              </a:rPr>
              <a:t>Training is a long process demands higher processing power</a:t>
            </a:r>
            <a:endParaRPr>
              <a:solidFill>
                <a:srgbClr val="EFEFEF"/>
              </a:solidFill>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91" name="Google Shape;29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65100" lvl="0" marL="228600" rtl="0" algn="l">
              <a:lnSpc>
                <a:spcPct val="90000"/>
              </a:lnSpc>
              <a:spcBef>
                <a:spcPts val="0"/>
              </a:spcBef>
              <a:spcAft>
                <a:spcPts val="0"/>
              </a:spcAft>
              <a:buClr>
                <a:schemeClr val="accent3"/>
              </a:buClr>
              <a:buSzPts val="1800"/>
              <a:buFont typeface="Average"/>
              <a:buChar char="▪"/>
            </a:pPr>
            <a:r>
              <a:rPr lang="en"/>
              <a:t>Developing chatbot algorithm from scratch would be better</a:t>
            </a:r>
            <a:endParaRPr sz="1800"/>
          </a:p>
          <a:p>
            <a:pPr indent="-190500" lvl="1" marL="685800" rtl="0" algn="l">
              <a:lnSpc>
                <a:spcPct val="90000"/>
              </a:lnSpc>
              <a:spcBef>
                <a:spcPts val="500"/>
              </a:spcBef>
              <a:spcAft>
                <a:spcPts val="0"/>
              </a:spcAft>
              <a:buClr>
                <a:schemeClr val="accent3"/>
              </a:buClr>
              <a:buSzPts val="1800"/>
              <a:buFont typeface="Average"/>
              <a:buChar char="▪"/>
            </a:pPr>
            <a:r>
              <a:rPr lang="en" sz="1800"/>
              <a:t>Requires multiple trial and error before reaching optimal performance for the comprehensive chatbot module.</a:t>
            </a:r>
            <a:endParaRPr sz="1800"/>
          </a:p>
          <a:p>
            <a:pPr indent="-190500" lvl="1" marL="685800" rtl="0" algn="l">
              <a:lnSpc>
                <a:spcPct val="90000"/>
              </a:lnSpc>
              <a:spcBef>
                <a:spcPts val="500"/>
              </a:spcBef>
              <a:spcAft>
                <a:spcPts val="0"/>
              </a:spcAft>
              <a:buClr>
                <a:schemeClr val="accent3"/>
              </a:buClr>
              <a:buSzPts val="1800"/>
              <a:buFont typeface="Average"/>
              <a:buChar char="▪"/>
            </a:pPr>
            <a:r>
              <a:rPr lang="en" sz="1800"/>
              <a:t>Better suited as research problem. </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7" name="Google Shape;297;p48"/>
          <p:cNvSpPr txBox="1"/>
          <p:nvPr>
            <p:ph idx="1" type="body"/>
          </p:nvPr>
        </p:nvSpPr>
        <p:spPr>
          <a:xfrm>
            <a:off x="311700" y="1152475"/>
            <a:ext cx="8520600" cy="3638400"/>
          </a:xfrm>
          <a:prstGeom prst="rect">
            <a:avLst/>
          </a:prstGeom>
        </p:spPr>
        <p:txBody>
          <a:bodyPr anchorCtr="0" anchor="t" bIns="91425" lIns="91425" spcFirstLastPara="1" rIns="91425" wrap="square" tIns="91425">
            <a:noAutofit/>
          </a:bodyPr>
          <a:lstStyle/>
          <a:p>
            <a:pPr indent="-504190" lvl="0" marL="514350" rtl="0" algn="l">
              <a:lnSpc>
                <a:spcPct val="70000"/>
              </a:lnSpc>
              <a:spcBef>
                <a:spcPts val="0"/>
              </a:spcBef>
              <a:spcAft>
                <a:spcPts val="0"/>
              </a:spcAft>
              <a:buSzPts val="1800"/>
              <a:buFont typeface="Average"/>
              <a:buAutoNum type="arabicPeriod"/>
            </a:pPr>
            <a:r>
              <a:rPr lang="en"/>
              <a:t>Deep reinforcement learning for dialogue generation</a:t>
            </a:r>
            <a:endParaRPr/>
          </a:p>
          <a:p>
            <a:pPr indent="-236283" lvl="1" marL="685800" rtl="0" algn="l">
              <a:lnSpc>
                <a:spcPct val="70000"/>
              </a:lnSpc>
              <a:spcBef>
                <a:spcPts val="500"/>
              </a:spcBef>
              <a:spcAft>
                <a:spcPts val="0"/>
              </a:spcAft>
              <a:buSzPts val="1800"/>
              <a:buFont typeface="Average"/>
              <a:buChar char="▪"/>
            </a:pPr>
            <a:r>
              <a:rPr lang="en" sz="1800"/>
              <a:t>Authors: Jiwei Li, Will Monroe, Alan Ritter, Michel Galley, Jianfeng Gao, Dan Jurafsky</a:t>
            </a:r>
            <a:endParaRPr sz="1800"/>
          </a:p>
          <a:p>
            <a:pPr indent="-504190" lvl="0" marL="514350" rtl="0" algn="l">
              <a:lnSpc>
                <a:spcPct val="70000"/>
              </a:lnSpc>
              <a:spcBef>
                <a:spcPts val="1000"/>
              </a:spcBef>
              <a:spcAft>
                <a:spcPts val="0"/>
              </a:spcAft>
              <a:buSzPts val="1800"/>
              <a:buFont typeface="Average"/>
              <a:buAutoNum type="arabicPeriod"/>
            </a:pPr>
            <a:r>
              <a:rPr lang="en"/>
              <a:t>Recurrent Neural Network</a:t>
            </a:r>
            <a:endParaRPr/>
          </a:p>
          <a:p>
            <a:pPr indent="-228600" lvl="1" marL="685800" rtl="0" algn="l">
              <a:lnSpc>
                <a:spcPct val="70000"/>
              </a:lnSpc>
              <a:spcBef>
                <a:spcPts val="1000"/>
              </a:spcBef>
              <a:spcAft>
                <a:spcPts val="0"/>
              </a:spcAft>
              <a:buSzPts val="1800"/>
              <a:buFont typeface="Average"/>
              <a:buChar char="▪"/>
            </a:pPr>
            <a:r>
              <a:rPr lang="en" sz="1800" u="sng">
                <a:hlinkClick r:id="rId3"/>
              </a:rPr>
              <a:t>https://github.com/tensorflow/nmt</a:t>
            </a:r>
            <a:endParaRPr sz="1800"/>
          </a:p>
          <a:p>
            <a:pPr indent="-504190" lvl="0" marL="514350" rtl="0" algn="l">
              <a:lnSpc>
                <a:spcPct val="70000"/>
              </a:lnSpc>
              <a:spcBef>
                <a:spcPts val="1000"/>
              </a:spcBef>
              <a:spcAft>
                <a:spcPts val="0"/>
              </a:spcAft>
              <a:buSzPts val="1800"/>
              <a:buFont typeface="Average"/>
              <a:buAutoNum type="arabicPeriod"/>
            </a:pPr>
            <a:r>
              <a:rPr lang="en"/>
              <a:t>(seq2seq) Tutorial</a:t>
            </a:r>
            <a:endParaRPr/>
          </a:p>
          <a:p>
            <a:pPr indent="-236283" lvl="1" marL="685800" rtl="0" algn="l">
              <a:lnSpc>
                <a:spcPct val="70000"/>
              </a:lnSpc>
              <a:spcBef>
                <a:spcPts val="500"/>
              </a:spcBef>
              <a:spcAft>
                <a:spcPts val="0"/>
              </a:spcAft>
              <a:buSzPts val="1800"/>
              <a:buFont typeface="Average"/>
              <a:buChar char="▪"/>
            </a:pPr>
            <a:r>
              <a:rPr lang="en" sz="1800" u="sng">
                <a:hlinkClick r:id="rId4"/>
              </a:rPr>
              <a:t>https://www.tensorflow.org/tutorials/seq2seq</a:t>
            </a:r>
            <a:endParaRPr sz="1800"/>
          </a:p>
          <a:p>
            <a:pPr indent="-504190" lvl="0" marL="514350" rtl="0" algn="l">
              <a:lnSpc>
                <a:spcPct val="70000"/>
              </a:lnSpc>
              <a:spcBef>
                <a:spcPts val="1000"/>
              </a:spcBef>
              <a:spcAft>
                <a:spcPts val="0"/>
              </a:spcAft>
              <a:buSzPts val="1800"/>
              <a:buFont typeface="Average"/>
              <a:buAutoNum type="arabicPeriod"/>
            </a:pPr>
            <a:r>
              <a:rPr lang="en"/>
              <a:t>seq2seq Github Repository </a:t>
            </a:r>
            <a:endParaRPr/>
          </a:p>
          <a:p>
            <a:pPr indent="-236283" lvl="1" marL="685800" rtl="0" algn="l">
              <a:lnSpc>
                <a:spcPct val="70000"/>
              </a:lnSpc>
              <a:spcBef>
                <a:spcPts val="500"/>
              </a:spcBef>
              <a:spcAft>
                <a:spcPts val="0"/>
              </a:spcAft>
              <a:buSzPts val="1800"/>
              <a:buFont typeface="Average"/>
              <a:buChar char="▪"/>
            </a:pPr>
            <a:r>
              <a:rPr lang="en" sz="1800" u="sng">
                <a:hlinkClick r:id="rId5"/>
              </a:rPr>
              <a:t>https://github.com/google/seq2seq</a:t>
            </a:r>
            <a:endParaRPr sz="1800"/>
          </a:p>
          <a:p>
            <a:pPr indent="-504190" lvl="0" marL="514350" rtl="0" algn="l">
              <a:lnSpc>
                <a:spcPct val="70000"/>
              </a:lnSpc>
              <a:spcBef>
                <a:spcPts val="1000"/>
              </a:spcBef>
              <a:spcAft>
                <a:spcPts val="0"/>
              </a:spcAft>
              <a:buSzPts val="1800"/>
              <a:buFont typeface="Average"/>
              <a:buAutoNum type="arabicPeriod"/>
            </a:pPr>
            <a:r>
              <a:rPr lang="en"/>
              <a:t>Cornell Movie Dialogs Corpus</a:t>
            </a:r>
            <a:endParaRPr/>
          </a:p>
          <a:p>
            <a:pPr indent="-236283" lvl="1" marL="685800" rtl="0" algn="l">
              <a:lnSpc>
                <a:spcPct val="70000"/>
              </a:lnSpc>
              <a:spcBef>
                <a:spcPts val="500"/>
              </a:spcBef>
              <a:spcAft>
                <a:spcPts val="0"/>
              </a:spcAft>
              <a:buSzPts val="1800"/>
              <a:buFont typeface="Average"/>
              <a:buChar char="▪"/>
            </a:pPr>
            <a:r>
              <a:rPr lang="en" sz="1800" u="sng">
                <a:hlinkClick r:id="rId6"/>
              </a:rPr>
              <a:t>http://www.cs.cornell.edu/~cristian/Cornell Movie-Dialogs Corpus.html</a:t>
            </a:r>
            <a:endParaRPr/>
          </a:p>
          <a:p>
            <a:pPr indent="-228600" lvl="0" marL="228600" rtl="0" algn="l">
              <a:lnSpc>
                <a:spcPct val="70000"/>
              </a:lnSpc>
              <a:spcBef>
                <a:spcPts val="500"/>
              </a:spcBef>
              <a:spcAft>
                <a:spcPts val="0"/>
              </a:spcAft>
              <a:buSzPts val="1800"/>
              <a:buFont typeface="Arial"/>
              <a:buAutoNum type="arabicPeriod"/>
            </a:pPr>
            <a:r>
              <a:rPr lang="en"/>
              <a:t>     Rule-based chatbot</a:t>
            </a:r>
            <a:endParaRPr/>
          </a:p>
          <a:p>
            <a:pPr indent="-228600" lvl="1" marL="685800" rtl="0" algn="l">
              <a:lnSpc>
                <a:spcPct val="70000"/>
              </a:lnSpc>
              <a:spcBef>
                <a:spcPts val="500"/>
              </a:spcBef>
              <a:spcAft>
                <a:spcPts val="0"/>
              </a:spcAft>
              <a:buSzPts val="1800"/>
              <a:buFont typeface="Average"/>
              <a:buChar char="▪"/>
            </a:pPr>
            <a:r>
              <a:rPr lang="en" sz="1800" u="sng">
                <a:hlinkClick r:id="rId7"/>
              </a:rPr>
              <a:t>https://blog.eduonix.com/internet-of-things/simple-nlp-based-chatbot-python/</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03" name="Google Shape;303;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hlinkClick r:id="rId3"/>
              </a:rPr>
              <a:t> https://medium:com/swlh/chatbots-of-the-future-86b5bf762bb4</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 </a:t>
            </a:r>
            <a:r>
              <a:rPr lang="en" u="sng">
                <a:hlinkClick r:id="rId5"/>
              </a:rPr>
              <a:t>https://chatbotsmagazine:com/to-build-a-successful-chatbot-ask-these-</a:t>
            </a:r>
            <a:endParaRPr/>
          </a:p>
          <a:p>
            <a:pPr indent="0" lvl="0" marL="0" rtl="0" algn="l">
              <a:spcBef>
                <a:spcPts val="0"/>
              </a:spcBef>
              <a:spcAft>
                <a:spcPts val="0"/>
              </a:spcAft>
              <a:buNone/>
            </a:pPr>
            <a:r>
              <a:rPr lang="en" u="sng">
                <a:hlinkClick r:id="rId6"/>
              </a:rPr>
              <a:t>5-questions-b7fe3776c74c</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hlinkClick r:id="rId7"/>
              </a:rPr>
              <a:t> https://labs:bawi:io/creating-a-conversational-chatbot-using-wit-ai-</a:t>
            </a:r>
            <a:endParaRPr/>
          </a:p>
          <a:p>
            <a:pPr indent="0" lvl="0" marL="0" rtl="0" algn="l">
              <a:spcBef>
                <a:spcPts val="0"/>
              </a:spcBef>
              <a:spcAft>
                <a:spcPts val="0"/>
              </a:spcAft>
              <a:buNone/>
            </a:pPr>
            <a:r>
              <a:rPr lang="en" u="sng">
                <a:hlinkClick r:id="rId8"/>
              </a:rPr>
              <a:t>6eba3c625f4f</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hlinkClick r:id="rId9"/>
              </a:rPr>
              <a:t> https://www:ipsoft:com/2017/11/20/when-chatbots-fail-virtual-agentsstep-</a:t>
            </a:r>
            <a:endParaRPr/>
          </a:p>
          <a:p>
            <a:pPr indent="0" lvl="0" marL="0" rtl="0" algn="l">
              <a:spcBef>
                <a:spcPts val="0"/>
              </a:spcBef>
              <a:spcAft>
                <a:spcPts val="0"/>
              </a:spcAft>
              <a:buNone/>
            </a:pPr>
            <a:r>
              <a:rPr lang="en" u="sng">
                <a:hlinkClick r:id="rId10"/>
              </a:rPr>
              <a:t>in/</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Chatbot?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 is an assistant that communicate with us through text messages a </a:t>
            </a:r>
            <a:r>
              <a:rPr lang="en"/>
              <a:t>virtual</a:t>
            </a:r>
            <a:r>
              <a:rPr lang="en"/>
              <a:t> </a:t>
            </a:r>
            <a:r>
              <a:rPr lang="en"/>
              <a:t>companion</a:t>
            </a:r>
            <a:r>
              <a:rPr lang="en"/>
              <a:t> that integrates into websites , applications or instant messengers and helps </a:t>
            </a:r>
            <a:r>
              <a:rPr lang="en"/>
              <a:t>entrepreneurs to get closer to customers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in an AI Chatbot Development</a:t>
            </a:r>
            <a:endParaRPr/>
          </a:p>
        </p:txBody>
      </p:sp>
      <p:sp>
        <p:nvSpPr>
          <p:cNvPr id="84" name="Google Shape;84;p17"/>
          <p:cNvSpPr txBox="1"/>
          <p:nvPr>
            <p:ph idx="1" type="body"/>
          </p:nvPr>
        </p:nvSpPr>
        <p:spPr>
          <a:xfrm>
            <a:off x="232050" y="1175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an AI Chatbot involve 3 steps:</a:t>
            </a:r>
            <a:endParaRPr/>
          </a:p>
          <a:p>
            <a:pPr indent="-342900" lvl="0" marL="457200" rtl="0" algn="l">
              <a:spcBef>
                <a:spcPts val="1600"/>
              </a:spcBef>
              <a:spcAft>
                <a:spcPts val="0"/>
              </a:spcAft>
              <a:buSzPts val="1800"/>
              <a:buChar char="●"/>
            </a:pPr>
            <a:r>
              <a:rPr lang="en"/>
              <a:t>End-user Channel</a:t>
            </a:r>
            <a:endParaRPr/>
          </a:p>
          <a:p>
            <a:pPr indent="-342900" lvl="0" marL="457200" rtl="0" algn="l">
              <a:spcBef>
                <a:spcPts val="0"/>
              </a:spcBef>
              <a:spcAft>
                <a:spcPts val="0"/>
              </a:spcAft>
              <a:buSzPts val="1800"/>
              <a:buChar char="●"/>
            </a:pPr>
            <a:r>
              <a:rPr lang="en"/>
              <a:t>NLP</a:t>
            </a:r>
            <a:endParaRPr/>
          </a:p>
          <a:p>
            <a:pPr indent="-342900" lvl="0" marL="457200" rtl="0" algn="l">
              <a:spcBef>
                <a:spcPts val="0"/>
              </a:spcBef>
              <a:spcAft>
                <a:spcPts val="0"/>
              </a:spcAft>
              <a:buSzPts val="1800"/>
              <a:buChar char="●"/>
            </a:pPr>
            <a:r>
              <a:rPr lang="en"/>
              <a:t>Chatbot Development Techniques</a:t>
            </a:r>
            <a:endParaRPr/>
          </a:p>
        </p:txBody>
      </p:sp>
      <p:sp>
        <p:nvSpPr>
          <p:cNvPr id="85" name="Google Shape;85;p17"/>
          <p:cNvSpPr/>
          <p:nvPr/>
        </p:nvSpPr>
        <p:spPr>
          <a:xfrm>
            <a:off x="564800" y="3615625"/>
            <a:ext cx="1646400" cy="83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End-user Channel</a:t>
            </a:r>
            <a:endParaRPr b="1" sz="1800"/>
          </a:p>
        </p:txBody>
      </p:sp>
      <p:sp>
        <p:nvSpPr>
          <p:cNvPr id="86" name="Google Shape;86;p17"/>
          <p:cNvSpPr/>
          <p:nvPr/>
        </p:nvSpPr>
        <p:spPr>
          <a:xfrm>
            <a:off x="2211200" y="3827275"/>
            <a:ext cx="972300" cy="40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3183500" y="3615625"/>
            <a:ext cx="1646400" cy="83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NLP</a:t>
            </a:r>
            <a:endParaRPr b="1" sz="1800"/>
          </a:p>
        </p:txBody>
      </p:sp>
      <p:sp>
        <p:nvSpPr>
          <p:cNvPr id="88" name="Google Shape;88;p17"/>
          <p:cNvSpPr/>
          <p:nvPr/>
        </p:nvSpPr>
        <p:spPr>
          <a:xfrm>
            <a:off x="4829900" y="3827275"/>
            <a:ext cx="972300" cy="40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5802200" y="3615625"/>
            <a:ext cx="1646400" cy="83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Chatbot Development Techniques</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in an AI Chatbot Development</a:t>
            </a:r>
            <a:endParaRPr/>
          </a:p>
          <a:p>
            <a:pPr indent="0" lvl="0" marL="0" rtl="0" algn="l">
              <a:spcBef>
                <a:spcPts val="0"/>
              </a:spcBef>
              <a:spcAft>
                <a:spcPts val="0"/>
              </a:spcAft>
              <a:buNone/>
            </a:pPr>
            <a:r>
              <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2400"/>
              <a:t>End-user Channel</a:t>
            </a:r>
            <a:endParaRPr b="1" sz="2400"/>
          </a:p>
          <a:p>
            <a:pPr indent="0" lvl="0" marL="0" rtl="0" algn="l">
              <a:spcBef>
                <a:spcPts val="1600"/>
              </a:spcBef>
              <a:spcAft>
                <a:spcPts val="0"/>
              </a:spcAft>
              <a:buNone/>
            </a:pPr>
            <a:r>
              <a:rPr b="1" lang="en" sz="2400"/>
              <a:t> </a:t>
            </a:r>
            <a:endParaRPr b="1" sz="2400"/>
          </a:p>
          <a:p>
            <a:pPr indent="0" lvl="0" marL="0" rtl="0" algn="l">
              <a:spcBef>
                <a:spcPts val="1600"/>
              </a:spcBef>
              <a:spcAft>
                <a:spcPts val="1600"/>
              </a:spcAft>
              <a:buNone/>
            </a:pPr>
            <a:r>
              <a:rPr lang="en"/>
              <a:t> T</a:t>
            </a:r>
            <a:r>
              <a:rPr lang="en"/>
              <a:t>his is  how our chatbot will talk to our end customer. It can either be a stand-alone app or an integrated one to run on any of the social channels like Facebook,Google- hangouts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in an AI Chatbot Development</a:t>
            </a:r>
            <a:endParaRPr/>
          </a:p>
          <a:p>
            <a:pPr indent="0" lvl="0" marL="0" rtl="0" algn="l">
              <a:spcBef>
                <a:spcPts val="0"/>
              </a:spcBef>
              <a:spcAft>
                <a:spcPts val="0"/>
              </a:spcAft>
              <a:buNone/>
            </a:pPr>
            <a:r>
              <a:t/>
            </a:r>
            <a:endParaRPr/>
          </a:p>
        </p:txBody>
      </p:sp>
      <p:sp>
        <p:nvSpPr>
          <p:cNvPr id="101" name="Google Shape;101;p19"/>
          <p:cNvSpPr txBox="1"/>
          <p:nvPr>
            <p:ph idx="1" type="body"/>
          </p:nvPr>
        </p:nvSpPr>
        <p:spPr>
          <a:xfrm>
            <a:off x="311700" y="1152475"/>
            <a:ext cx="8520600" cy="3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2400"/>
              <a:t>Natural Language Processing (NLP)</a:t>
            </a:r>
            <a:endParaRPr b="1" sz="2400"/>
          </a:p>
          <a:p>
            <a:pPr indent="0" lvl="0" marL="0" rtl="0" algn="l">
              <a:spcBef>
                <a:spcPts val="1600"/>
              </a:spcBef>
              <a:spcAft>
                <a:spcPts val="0"/>
              </a:spcAft>
              <a:buNone/>
            </a:pPr>
            <a:r>
              <a:rPr lang="en"/>
              <a:t>For building an AI-based Chatbot ,the preprocessing of the textual information is very critical and important.</a:t>
            </a:r>
            <a:endParaRPr/>
          </a:p>
          <a:p>
            <a:pPr indent="0" lvl="0" marL="0" rtl="0" algn="l">
              <a:spcBef>
                <a:spcPts val="1600"/>
              </a:spcBef>
              <a:spcAft>
                <a:spcPts val="0"/>
              </a:spcAft>
              <a:buNone/>
            </a:pPr>
            <a:r>
              <a:rPr lang="en"/>
              <a:t>Main objective of the data preprocessing is to remove data which do not give useful information regarding the class of a document.</a:t>
            </a:r>
            <a:endParaRPr/>
          </a:p>
          <a:p>
            <a:pPr indent="0" lvl="0" marL="0" rtl="0" algn="l">
              <a:spcBef>
                <a:spcPts val="1600"/>
              </a:spcBef>
              <a:spcAft>
                <a:spcPts val="0"/>
              </a:spcAft>
              <a:buNone/>
            </a:pPr>
            <a:r>
              <a:rPr lang="en"/>
              <a:t>Furthermore we also want to remove data that is </a:t>
            </a:r>
            <a:r>
              <a:rPr lang="en"/>
              <a:t>redundant</a:t>
            </a:r>
            <a:r>
              <a:rPr lang="en"/>
              <a:t>.</a:t>
            </a:r>
            <a:endParaRPr/>
          </a:p>
          <a:p>
            <a:pPr indent="0" lvl="0" marL="0" rtl="0" algn="l">
              <a:spcBef>
                <a:spcPts val="1600"/>
              </a:spcBef>
              <a:spcAft>
                <a:spcPts val="1600"/>
              </a:spcAft>
              <a:buNone/>
            </a:pPr>
            <a:r>
              <a:rPr lang="en"/>
              <a:t>Most widely used data cleaning steps in the textual </a:t>
            </a:r>
            <a:r>
              <a:rPr lang="en"/>
              <a:t>retrieval tasks are removing of stop words and performing stemming to reduce the vocabulary</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Chatbot Development Techniques</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65100" lvl="0" marL="228600" rtl="0" algn="l">
              <a:lnSpc>
                <a:spcPct val="90000"/>
              </a:lnSpc>
              <a:spcBef>
                <a:spcPts val="0"/>
              </a:spcBef>
              <a:spcAft>
                <a:spcPts val="0"/>
              </a:spcAft>
              <a:buClr>
                <a:schemeClr val="accent3"/>
              </a:buClr>
              <a:buSzPts val="1800"/>
              <a:buFont typeface="Average"/>
              <a:buChar char="▪"/>
            </a:pPr>
            <a:r>
              <a:rPr lang="en"/>
              <a:t>Rule based Chatbot</a:t>
            </a:r>
            <a:endParaRPr/>
          </a:p>
          <a:p>
            <a:pPr indent="0" lvl="0" marL="228600" rtl="0" algn="l">
              <a:lnSpc>
                <a:spcPct val="90000"/>
              </a:lnSpc>
              <a:spcBef>
                <a:spcPts val="0"/>
              </a:spcBef>
              <a:spcAft>
                <a:spcPts val="0"/>
              </a:spcAft>
              <a:buNone/>
            </a:pPr>
            <a:r>
              <a:t/>
            </a:r>
            <a:endParaRPr/>
          </a:p>
          <a:p>
            <a:pPr indent="-165100" lvl="0" marL="228600" rtl="0" algn="l">
              <a:lnSpc>
                <a:spcPct val="90000"/>
              </a:lnSpc>
              <a:spcBef>
                <a:spcPts val="0"/>
              </a:spcBef>
              <a:spcAft>
                <a:spcPts val="0"/>
              </a:spcAft>
              <a:buClr>
                <a:schemeClr val="accent3"/>
              </a:buClr>
              <a:buSzPts val="1800"/>
              <a:buFont typeface="Arial"/>
              <a:buChar char="▪"/>
            </a:pPr>
            <a:r>
              <a:rPr lang="en"/>
              <a:t>Learning based Chatbot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25475"/>
            <a:ext cx="8520600" cy="9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of data pre-processing in Chatbot 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3" name="Google Shape;113;p21"/>
          <p:cNvSpPr txBox="1"/>
          <p:nvPr>
            <p:ph idx="1" type="body"/>
          </p:nvPr>
        </p:nvSpPr>
        <p:spPr>
          <a:xfrm>
            <a:off x="125725" y="1405900"/>
            <a:ext cx="8706600" cy="3240300"/>
          </a:xfrm>
          <a:prstGeom prst="rect">
            <a:avLst/>
          </a:prstGeom>
          <a:noFill/>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All the special characters are removed.</a:t>
            </a:r>
            <a:endParaRPr/>
          </a:p>
          <a:p>
            <a:pPr indent="-342900" lvl="0" marL="457200" rtl="0" algn="l">
              <a:spcBef>
                <a:spcPts val="0"/>
              </a:spcBef>
              <a:spcAft>
                <a:spcPts val="0"/>
              </a:spcAft>
              <a:buSzPts val="1800"/>
              <a:buChar char="●"/>
            </a:pPr>
            <a:r>
              <a:rPr lang="en"/>
              <a:t>Stop words are removed.	</a:t>
            </a:r>
            <a:endParaRPr/>
          </a:p>
          <a:p>
            <a:pPr indent="-342900" lvl="0" marL="457200" rtl="0" algn="l">
              <a:spcBef>
                <a:spcPts val="0"/>
              </a:spcBef>
              <a:spcAft>
                <a:spcPts val="0"/>
              </a:spcAft>
              <a:buSzPts val="1800"/>
              <a:buChar char="●"/>
            </a:pPr>
            <a:r>
              <a:rPr lang="en"/>
              <a:t>Porter’s Stemming Algorithm is applied to bring the word in their most basic form</a:t>
            </a:r>
            <a:r>
              <a:rPr lang="en"/>
              <a:t>.</a:t>
            </a:r>
            <a:endParaRPr/>
          </a:p>
          <a:p>
            <a:pPr indent="-342900" lvl="0" marL="457200" rtl="0" algn="l">
              <a:spcBef>
                <a:spcPts val="0"/>
              </a:spcBef>
              <a:spcAft>
                <a:spcPts val="0"/>
              </a:spcAft>
              <a:buSzPts val="1800"/>
              <a:buChar char="●"/>
            </a:pPr>
            <a:r>
              <a:rPr lang="en"/>
              <a:t>The word frequency of all the words.</a:t>
            </a:r>
            <a:endParaRPr/>
          </a:p>
          <a:p>
            <a:pPr indent="-342900" lvl="0" marL="457200" rtl="0" algn="l">
              <a:spcBef>
                <a:spcPts val="0"/>
              </a:spcBef>
              <a:spcAft>
                <a:spcPts val="0"/>
              </a:spcAft>
              <a:buSzPts val="1800"/>
              <a:buChar char="●"/>
            </a:pPr>
            <a:r>
              <a:rPr lang="en"/>
              <a:t>The normalized term frequency of all the words</a:t>
            </a:r>
            <a:endParaRPr/>
          </a:p>
          <a:p>
            <a:pPr indent="-342900" lvl="0" marL="457200" rtl="0" algn="l">
              <a:spcBef>
                <a:spcPts val="0"/>
              </a:spcBef>
              <a:spcAft>
                <a:spcPts val="0"/>
              </a:spcAft>
              <a:buSzPts val="1800"/>
              <a:buChar char="●"/>
            </a:pPr>
            <a:r>
              <a:rPr lang="en"/>
              <a:t>The inverse document frequency of all the words. </a:t>
            </a:r>
            <a:endParaRPr/>
          </a:p>
          <a:p>
            <a:pPr indent="-342900" lvl="0" marL="457200" rtl="0" algn="l">
              <a:spcBef>
                <a:spcPts val="0"/>
              </a:spcBef>
              <a:spcAft>
                <a:spcPts val="0"/>
              </a:spcAft>
              <a:buSzPts val="1800"/>
              <a:buChar char="●"/>
            </a:pPr>
            <a:r>
              <a:rPr lang="en"/>
              <a:t>Term Document Frequency inverse document frequency (TF-IDF) </a:t>
            </a:r>
            <a:endParaRPr/>
          </a:p>
          <a:p>
            <a:pPr indent="0" lvl="0" marL="0" rtl="0" algn="l">
              <a:spcBef>
                <a:spcPts val="1600"/>
              </a:spcBef>
              <a:spcAft>
                <a:spcPts val="1600"/>
              </a:spcAft>
              <a:buClr>
                <a:schemeClr val="dk1"/>
              </a:buClr>
              <a:buSzPts val="4200"/>
              <a:buFont typeface="Century Gothic"/>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