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9" r:id="rId3"/>
    <p:sldId id="267" r:id="rId4"/>
    <p:sldId id="268" r:id="rId5"/>
    <p:sldId id="271" r:id="rId6"/>
    <p:sldId id="291" r:id="rId7"/>
    <p:sldId id="269" r:id="rId8"/>
    <p:sldId id="272" r:id="rId9"/>
    <p:sldId id="273" r:id="rId10"/>
    <p:sldId id="29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5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8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7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12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82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1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4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1/28/2023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6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all connected!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19" y="2336873"/>
            <a:ext cx="6027570" cy="36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Isolated, Pendant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isolated vertex v is the one having </a:t>
            </a:r>
            <a:r>
              <a:rPr lang="en-US" dirty="0"/>
              <a:t>no incident </a:t>
            </a:r>
            <a:r>
              <a:rPr lang="en-US" dirty="0" smtClean="0"/>
              <a:t>edge, </a:t>
            </a:r>
            <a:r>
              <a:rPr lang="en-US" dirty="0"/>
              <a:t>i.e.,</a:t>
            </a:r>
            <a:br>
              <a:rPr lang="en-US" dirty="0"/>
            </a:b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= 0.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A vertex </a:t>
            </a:r>
            <a:r>
              <a:rPr lang="en-US" i="1" dirty="0"/>
              <a:t>v </a:t>
            </a:r>
            <a:r>
              <a:rPr lang="en-US" dirty="0"/>
              <a:t>having </a:t>
            </a: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= 1 is called a pendant vertex.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isolated and pendant vert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869" y="3103580"/>
            <a:ext cx="2385785" cy="29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sum of degrees of all vertices in a graph G, is twice the number of edges in G,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number of vertices of odd degree in a graph G, is always even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real world systems can be viewed as a network i.e., collection of nodes inter-linked to one another</a:t>
            </a:r>
          </a:p>
          <a:p>
            <a:endParaRPr lang="en-US" dirty="0"/>
          </a:p>
          <a:p>
            <a:r>
              <a:rPr lang="en-US" dirty="0" smtClean="0"/>
              <a:t>Node: A unit, can be a person, organization, computer etc.</a:t>
            </a:r>
          </a:p>
          <a:p>
            <a:r>
              <a:rPr lang="en-US" dirty="0" smtClean="0"/>
              <a:t>Interaction: relationship, friendship, colleagues… (directed or not)</a:t>
            </a:r>
          </a:p>
          <a:p>
            <a:endParaRPr lang="en-US" dirty="0"/>
          </a:p>
          <a:p>
            <a:r>
              <a:rPr lang="en-US" dirty="0" smtClean="0"/>
              <a:t>World Wide Web (WWW)</a:t>
            </a:r>
          </a:p>
          <a:p>
            <a:pPr lvl="1"/>
            <a:r>
              <a:rPr lang="en-US" dirty="0" smtClean="0"/>
              <a:t>2.4 billion users, 50 billion web pages, 600 million web servers, 20 million DNS servers …</a:t>
            </a:r>
          </a:p>
        </p:txBody>
      </p:sp>
    </p:spTree>
    <p:extLst>
      <p:ext uri="{BB962C8B-B14F-4D97-AF65-F5344CB8AC3E}">
        <p14:creationId xmlns:p14="http://schemas.microsoft.com/office/powerpoint/2010/main" val="28599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Konigsberg’s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600016" cy="3599316"/>
          </a:xfrm>
        </p:spPr>
        <p:txBody>
          <a:bodyPr/>
          <a:lstStyle/>
          <a:p>
            <a:r>
              <a:rPr lang="en-US" dirty="0" smtClean="0"/>
              <a:t>Solved by Leonhard Euler solved it in 1736, using a graph</a:t>
            </a:r>
          </a:p>
          <a:p>
            <a:endParaRPr lang="en-US" dirty="0"/>
          </a:p>
          <a:p>
            <a:r>
              <a:rPr lang="en-US" dirty="0" smtClean="0"/>
              <a:t>Became the pioneering work in graph theory</a:t>
            </a:r>
            <a:endParaRPr lang="en-US" dirty="0"/>
          </a:p>
        </p:txBody>
      </p:sp>
      <p:pic>
        <p:nvPicPr>
          <p:cNvPr id="1026" name="Picture 2" descr="Image result for konigsberg bridge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37" y="0"/>
            <a:ext cx="5177308" cy="68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(General)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7253064" cy="43730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 = (V, E) is a graph consisting of V and E</a:t>
            </a:r>
          </a:p>
          <a:p>
            <a:r>
              <a:rPr lang="en-US" dirty="0" smtClean="0"/>
              <a:t>V = {v</a:t>
            </a:r>
            <a:r>
              <a:rPr lang="en-US" baseline="-25000" dirty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} is a set of objects called vertices</a:t>
            </a:r>
          </a:p>
          <a:p>
            <a:r>
              <a:rPr lang="en-US" dirty="0" smtClean="0"/>
              <a:t>E = {e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3</a:t>
            </a:r>
            <a:r>
              <a:rPr lang="en-US" dirty="0" smtClean="0"/>
              <a:t>, …,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} is a set of links called edges</a:t>
            </a:r>
          </a:p>
          <a:p>
            <a:endParaRPr lang="en-US" dirty="0"/>
          </a:p>
          <a:p>
            <a:r>
              <a:rPr lang="en-US" dirty="0" smtClean="0"/>
              <a:t>Such that an edge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ij</a:t>
            </a:r>
            <a:r>
              <a:rPr lang="en-US" dirty="0" smtClean="0"/>
              <a:t> exists between two vertices (v</a:t>
            </a:r>
            <a:r>
              <a:rPr lang="en-US" baseline="-25000" dirty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have no</a:t>
            </a:r>
          </a:p>
          <a:p>
            <a:pPr lvl="1"/>
            <a:r>
              <a:rPr lang="en-US" dirty="0" smtClean="0"/>
              <a:t>Self edges i.e., the a vertex sharing an edge with itself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aa</a:t>
            </a:r>
            <a:endParaRPr lang="en-US" dirty="0" smtClean="0"/>
          </a:p>
          <a:p>
            <a:pPr lvl="1"/>
            <a:r>
              <a:rPr lang="en-US" dirty="0" smtClean="0"/>
              <a:t>Some graphs may allow multiple edges between the same vertices!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318" y="2336873"/>
            <a:ext cx="2892515" cy="4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in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may be </a:t>
            </a:r>
          </a:p>
          <a:p>
            <a:pPr lvl="1"/>
            <a:r>
              <a:rPr lang="en-US" dirty="0" smtClean="0"/>
              <a:t>Unidirectional (Directed graphs)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lvl="1"/>
            <a:r>
              <a:rPr lang="en-US" dirty="0" smtClean="0"/>
              <a:t>Bidirectional (Undirected graphs)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96" y="2130811"/>
            <a:ext cx="1910992" cy="45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 is a </a:t>
            </a:r>
            <a:r>
              <a:rPr lang="en-US" b="1" dirty="0"/>
              <a:t>graph</a:t>
            </a:r>
            <a:r>
              <a:rPr lang="en-US" dirty="0"/>
              <a:t> in which each branch is given a numerical </a:t>
            </a:r>
            <a:r>
              <a:rPr lang="en-US" b="1" dirty="0"/>
              <a:t>weight</a:t>
            </a:r>
            <a:r>
              <a:rPr lang="en-US" dirty="0"/>
              <a:t>. A </a:t>
            </a:r>
            <a:r>
              <a:rPr lang="en-US" b="1" dirty="0"/>
              <a:t>weighted graph</a:t>
            </a:r>
            <a:r>
              <a:rPr lang="en-US" dirty="0"/>
              <a:t> is therefore a special type of labeled </a:t>
            </a:r>
            <a:r>
              <a:rPr lang="en-US" b="1" dirty="0"/>
              <a:t>graph</a:t>
            </a:r>
            <a:r>
              <a:rPr lang="en-US" dirty="0"/>
              <a:t> in which the labels are numbers (which are usually taken to be positive).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63" y="3839245"/>
            <a:ext cx="43243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7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2415431"/>
              </a:xfrm>
            </p:spPr>
            <p:txBody>
              <a:bodyPr/>
              <a:lstStyle/>
              <a:p>
                <a:r>
                  <a:rPr lang="en-US" i="1" dirty="0" smtClean="0"/>
                  <a:t>G </a:t>
                </a:r>
                <a:r>
                  <a:rPr lang="en-US" dirty="0"/>
                  <a:t>= (</a:t>
                </a:r>
                <a:r>
                  <a:rPr lang="en-US" i="1" dirty="0"/>
                  <a:t>V, E</a:t>
                </a:r>
                <a:r>
                  <a:rPr lang="en-US" dirty="0"/>
                  <a:t>) where each pair of distinct vertices are adjacent </a:t>
                </a:r>
                <a:r>
                  <a:rPr lang="en-US" dirty="0" smtClean="0"/>
                  <a:t>and </a:t>
                </a:r>
                <a:r>
                  <a:rPr lang="en-US" dirty="0"/>
                  <a:t>total number of vertices </a:t>
                </a:r>
                <a:r>
                  <a:rPr lang="en-US" i="1" dirty="0"/>
                  <a:t>&gt; </a:t>
                </a:r>
                <a:r>
                  <a:rPr lang="en-US" dirty="0" smtClean="0"/>
                  <a:t>1</a:t>
                </a:r>
              </a:p>
              <a:p>
                <a:r>
                  <a:rPr lang="en-US" dirty="0" smtClean="0"/>
                  <a:t>The total edges in the graph, </a:t>
                </a:r>
                <a:r>
                  <a:rPr lang="en-US" i="1" dirty="0"/>
                  <a:t>K</a:t>
                </a:r>
                <a:r>
                  <a:rPr lang="en-US" i="1" baseline="-25000" dirty="0"/>
                  <a:t>N</a:t>
                </a:r>
                <a:r>
                  <a:rPr lang="en-US" dirty="0" smtClean="0"/>
                  <a:t> are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2415431"/>
              </a:xfrm>
              <a:blipFill rotWithShape="0">
                <a:blip r:embed="rId2"/>
                <a:stretch>
                  <a:fillRect l="-888" t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049" y="5303125"/>
            <a:ext cx="2430509" cy="12779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0321" y="49194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Null Graph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0321" y="5650285"/>
            <a:ext cx="9613861" cy="107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 </a:t>
            </a:r>
            <a:r>
              <a:rPr lang="en-US" dirty="0"/>
              <a:t>= (</a:t>
            </a:r>
            <a:r>
              <a:rPr lang="en-US" i="1" dirty="0"/>
              <a:t>V, E</a:t>
            </a:r>
            <a:r>
              <a:rPr lang="en-US" dirty="0" smtClean="0"/>
              <a:t>) where E is a null set</a:t>
            </a:r>
          </a:p>
          <a:p>
            <a:pPr marL="0" indent="0">
              <a:buNone/>
            </a:pPr>
            <a:r>
              <a:rPr lang="en-US" dirty="0" smtClean="0"/>
              <a:t>The vertices are there but not linked to one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254" y="2798601"/>
            <a:ext cx="1574777" cy="15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870661" cy="3599316"/>
          </a:xfrm>
        </p:spPr>
        <p:txBody>
          <a:bodyPr/>
          <a:lstStyle/>
          <a:p>
            <a:r>
              <a:rPr lang="en-US" dirty="0" smtClean="0"/>
              <a:t>List all vertices and edges</a:t>
            </a:r>
          </a:p>
          <a:p>
            <a:endParaRPr lang="en-US" dirty="0" smtClean="0"/>
          </a:p>
          <a:p>
            <a:r>
              <a:rPr lang="en-US" dirty="0" smtClean="0"/>
              <a:t>List all vertices that are adjacent to each other i.e., sharing a direct edge</a:t>
            </a:r>
          </a:p>
          <a:p>
            <a:endParaRPr lang="en-US" dirty="0" smtClean="0"/>
          </a:p>
          <a:p>
            <a:r>
              <a:rPr lang="en-US" dirty="0" smtClean="0"/>
              <a:t>Which vertex has the most number of edges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82" y="2336873"/>
            <a:ext cx="3653638" cy="43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or Acyclic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having cycles or loops is called cyclic graph</a:t>
            </a:r>
          </a:p>
          <a:p>
            <a:r>
              <a:rPr lang="en-US" dirty="0" smtClean="0"/>
              <a:t>Graphs without cycles or loops is called acyclic graph</a:t>
            </a:r>
            <a:endParaRPr lang="en-US" dirty="0"/>
          </a:p>
        </p:txBody>
      </p:sp>
      <p:pic>
        <p:nvPicPr>
          <p:cNvPr id="4098" name="Picture 2" descr="Image result for cyclic or acyclic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32" y="3536860"/>
            <a:ext cx="73152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453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We are all connected!</vt:lpstr>
      <vt:lpstr>Networks</vt:lpstr>
      <vt:lpstr>Konigsberg’s Bridges</vt:lpstr>
      <vt:lpstr>Simple (General) Graphs</vt:lpstr>
      <vt:lpstr>Directions in Graphs</vt:lpstr>
      <vt:lpstr>Weighted Graph</vt:lpstr>
      <vt:lpstr>Complete Graph</vt:lpstr>
      <vt:lpstr>Example</vt:lpstr>
      <vt:lpstr>Cyclic or Acyclic Graphs</vt:lpstr>
      <vt:lpstr>Isolated, Pendant Vertex</vt:lpstr>
      <vt:lpstr>Theorems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creator>Windows User</dc:creator>
  <cp:lastModifiedBy>Dell</cp:lastModifiedBy>
  <cp:revision>90</cp:revision>
  <dcterms:created xsi:type="dcterms:W3CDTF">2019-01-23T07:12:38Z</dcterms:created>
  <dcterms:modified xsi:type="dcterms:W3CDTF">2023-01-28T18:27:14Z</dcterms:modified>
</cp:coreProperties>
</file>