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0" r:id="rId3"/>
    <p:sldId id="281" r:id="rId4"/>
    <p:sldId id="282" r:id="rId5"/>
    <p:sldId id="283" r:id="rId6"/>
    <p:sldId id="284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5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7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12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8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1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6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600794" cy="39866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subgraph G’ of graph G i.e.,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) is a graph, each of whose vertices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) and edges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/>
                  <a:t>Transitivity rule: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600794" cy="3986654"/>
              </a:xfrm>
              <a:blipFill rotWithShape="0">
                <a:blip r:embed="rId2"/>
                <a:stretch>
                  <a:fillRect l="-1284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16" y="3382581"/>
            <a:ext cx="3667647" cy="31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</a:t>
            </a:r>
            <a:r>
              <a:rPr lang="en-US" dirty="0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016692" cy="3599316"/>
          </a:xfrm>
        </p:spPr>
        <p:txBody>
          <a:bodyPr/>
          <a:lstStyle/>
          <a:p>
            <a:r>
              <a:rPr lang="en-US" dirty="0"/>
              <a:t>Subgraphs G’ and G’’ of graph G are edge disjoint if G’ and G’’ do not have any edge in </a:t>
            </a:r>
            <a:r>
              <a:rPr lang="en-US" dirty="0" smtClean="0"/>
              <a:t>common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94" y="2775529"/>
            <a:ext cx="4779333" cy="2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(repeating edges or vertices is fine)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412164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walk in a graph G = (V, E) is a finite sequence of vertices and edges that begins from any vertex V</a:t>
            </a:r>
            <a:r>
              <a:rPr lang="en-US" baseline="-25000" dirty="0" smtClean="0"/>
              <a:t>0 </a:t>
            </a:r>
            <a:r>
              <a:rPr lang="en-US" dirty="0" smtClean="0"/>
              <a:t>and ends at any vertex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abcdbcd</a:t>
            </a:r>
            <a:r>
              <a:rPr lang="en-US" dirty="0" smtClean="0"/>
              <a:t> is a walk</a:t>
            </a:r>
          </a:p>
          <a:p>
            <a:endParaRPr lang="en-US" dirty="0" smtClean="0"/>
          </a:p>
          <a:p>
            <a:r>
              <a:rPr lang="en-US" b="1" dirty="0" smtClean="0"/>
              <a:t>Open Walk: </a:t>
            </a:r>
            <a:r>
              <a:rPr lang="en-US" dirty="0" smtClean="0"/>
              <a:t>A walk that has different starting and ending vertices i.e., V</a:t>
            </a:r>
            <a:r>
              <a:rPr lang="en-US" baseline="-25000" dirty="0" smtClean="0"/>
              <a:t>0 </a:t>
            </a:r>
            <a:r>
              <a:rPr lang="en-US" dirty="0" smtClean="0"/>
              <a:t>≠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	</a:t>
            </a:r>
          </a:p>
          <a:p>
            <a:pPr lvl="1"/>
            <a:r>
              <a:rPr lang="en-US" b="1" dirty="0" smtClean="0"/>
              <a:t>E.g., </a:t>
            </a:r>
            <a:r>
              <a:rPr lang="en-US" b="1" dirty="0" err="1" smtClean="0"/>
              <a:t>abc</a:t>
            </a:r>
            <a:r>
              <a:rPr lang="en-US" b="1" dirty="0" smtClean="0"/>
              <a:t> is an open walk</a:t>
            </a:r>
          </a:p>
          <a:p>
            <a:endParaRPr lang="en-US" b="1" dirty="0"/>
          </a:p>
          <a:p>
            <a:r>
              <a:rPr lang="en-US" b="1" dirty="0" smtClean="0"/>
              <a:t>Closed Walk: </a:t>
            </a:r>
            <a:r>
              <a:rPr lang="en-US" dirty="0" smtClean="0"/>
              <a:t>A walk that has the same starting vertex as its ending vertex i.e., </a:t>
            </a:r>
            <a:r>
              <a:rPr lang="en-US" dirty="0"/>
              <a:t>V</a:t>
            </a:r>
            <a:r>
              <a:rPr lang="en-US" baseline="-25000" dirty="0"/>
              <a:t>0 </a:t>
            </a:r>
            <a:r>
              <a:rPr lang="en-US" dirty="0" smtClean="0"/>
              <a:t>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sz="2400" dirty="0" smtClean="0"/>
              <a:t>E.g., </a:t>
            </a:r>
            <a:r>
              <a:rPr lang="en-US" sz="2400" dirty="0" err="1" smtClean="0"/>
              <a:t>abcdba</a:t>
            </a:r>
            <a:r>
              <a:rPr lang="en-US" sz="2400" dirty="0" smtClean="0"/>
              <a:t> is a closed walk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 descr="Screen%20Shot%202014-02-09%20at%2012.45.1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494" y="2955431"/>
            <a:ext cx="26193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Trails, Circuits,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430631" cy="4385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Trails are walks with no edge repeated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abc</a:t>
            </a:r>
            <a:r>
              <a:rPr lang="en-US" dirty="0" smtClean="0"/>
              <a:t> is a trail</a:t>
            </a:r>
          </a:p>
          <a:p>
            <a:endParaRPr lang="en-US" dirty="0" smtClean="0"/>
          </a:p>
          <a:p>
            <a:r>
              <a:rPr lang="en-US" dirty="0" smtClean="0"/>
              <a:t>Circuit is a closed trail having same starting and ending vertex, while in between vertices may repeat as well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hbcdefcgh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Cycles are circuits with only one repeated vertex i.e., the starting vertex as its ending vertex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bcgfb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194" name="Picture 2" descr="Screen%20Shot%202014-02-09%20at%2012.56.18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71" y="583594"/>
            <a:ext cx="2547124" cy="19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273" y="1571330"/>
            <a:ext cx="2846200" cy="2075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010" y="3689995"/>
            <a:ext cx="2133172" cy="3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is a trial with no repeated vertex (so it has to be an open trail)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abcde</a:t>
            </a:r>
            <a:r>
              <a:rPr lang="en-US" dirty="0"/>
              <a:t> is a path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04" y="2890664"/>
            <a:ext cx="3421187" cy="34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/ Disconnected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graph G is connected if there is at least one path between each pair of vertices in G. Otherwise its disconnected</a:t>
                </a:r>
              </a:p>
              <a:p>
                <a:r>
                  <a:rPr lang="en-US" dirty="0" smtClean="0"/>
                  <a:t>Each connected part in a disconnected graph is called a component or a community</a:t>
                </a:r>
              </a:p>
              <a:p>
                <a:endParaRPr lang="en-US" dirty="0"/>
              </a:p>
              <a:p>
                <a:r>
                  <a:rPr lang="en-US" dirty="0" smtClean="0"/>
                  <a:t>A simple graph with N vertices and K components can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edges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Adjacency, Incidences and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Adjacency:</a:t>
            </a:r>
          </a:p>
          <a:p>
            <a:pPr lvl="1"/>
            <a:r>
              <a:rPr lang="en-US" dirty="0" smtClean="0"/>
              <a:t>Two vertices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/>
              <a:t>2</a:t>
            </a:r>
            <a:r>
              <a:rPr lang="en-US" dirty="0" smtClean="0"/>
              <a:t> are adjacent if there is an edge joining them</a:t>
            </a:r>
          </a:p>
          <a:p>
            <a:pPr lvl="1"/>
            <a:r>
              <a:rPr lang="en-US" dirty="0" smtClean="0"/>
              <a:t>A vertex to vertex property</a:t>
            </a:r>
          </a:p>
          <a:p>
            <a:endParaRPr lang="en-US" b="1" dirty="0" smtClean="0"/>
          </a:p>
          <a:p>
            <a:r>
              <a:rPr lang="en-US" b="1" dirty="0" smtClean="0"/>
              <a:t>Incidence:</a:t>
            </a:r>
          </a:p>
          <a:p>
            <a:pPr lvl="1"/>
            <a:r>
              <a:rPr lang="en-US" b="1" dirty="0"/>
              <a:t>If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 are joined by an edge e, then both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 are incident on edge e</a:t>
            </a:r>
          </a:p>
          <a:p>
            <a:pPr lvl="1"/>
            <a:r>
              <a:rPr lang="en-US" b="1" dirty="0"/>
              <a:t>An edge to edge or edge to vertex property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Degree:</a:t>
            </a:r>
          </a:p>
          <a:p>
            <a:pPr lvl="1"/>
            <a:r>
              <a:rPr lang="en-US" b="1" dirty="0" smtClean="0"/>
              <a:t>Degree of a vertex V in graph G is the number of edges incident with V and is written as </a:t>
            </a:r>
            <a:r>
              <a:rPr lang="en-US" b="1" dirty="0" err="1" smtClean="0"/>
              <a:t>deg</a:t>
            </a:r>
            <a:r>
              <a:rPr lang="en-US" b="1" dirty="0" smtClean="0"/>
              <a:t>(V) or d(V)</a:t>
            </a:r>
          </a:p>
          <a:p>
            <a:pPr lvl="1"/>
            <a:r>
              <a:rPr lang="en-US" b="1" dirty="0" smtClean="0"/>
              <a:t>A vertex property</a:t>
            </a:r>
          </a:p>
        </p:txBody>
      </p:sp>
    </p:spTree>
    <p:extLst>
      <p:ext uri="{BB962C8B-B14F-4D97-AF65-F5344CB8AC3E}">
        <p14:creationId xmlns:p14="http://schemas.microsoft.com/office/powerpoint/2010/main" val="24877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Matrix, Edge List &amp; Adjacency list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21670"/>
            <a:ext cx="4837954" cy="2248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63" y="2336872"/>
            <a:ext cx="1533526" cy="3645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158" y="2336872"/>
            <a:ext cx="1979947" cy="36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399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Subgraphs</vt:lpstr>
      <vt:lpstr>Edge-disjoint Subgraphs</vt:lpstr>
      <vt:lpstr>Walk (repeating edges or vertices is fine)</vt:lpstr>
      <vt:lpstr>Trails, Circuits, Cycles</vt:lpstr>
      <vt:lpstr>Paths</vt:lpstr>
      <vt:lpstr>Connected / Disconnected Graph</vt:lpstr>
      <vt:lpstr>Adjacency, Incidences and Degree</vt:lpstr>
      <vt:lpstr>Adjacency Matrix, Edge List &amp; Adjacency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Windows User</dc:creator>
  <cp:lastModifiedBy>Dell</cp:lastModifiedBy>
  <cp:revision>90</cp:revision>
  <dcterms:created xsi:type="dcterms:W3CDTF">2019-01-23T07:12:38Z</dcterms:created>
  <dcterms:modified xsi:type="dcterms:W3CDTF">2023-01-28T18:26:15Z</dcterms:modified>
</cp:coreProperties>
</file>