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72" r:id="rId7"/>
    <p:sldId id="268" r:id="rId8"/>
    <p:sldId id="279" r:id="rId9"/>
    <p:sldId id="280" r:id="rId10"/>
    <p:sldId id="281" r:id="rId11"/>
    <p:sldId id="282" r:id="rId12"/>
    <p:sldId id="283" r:id="rId13"/>
    <p:sldId id="284" r:id="rId14"/>
    <p:sldId id="285" r:id="rId15"/>
    <p:sldId id="286" r:id="rId16"/>
    <p:sldId id="287" r:id="rId17"/>
    <p:sldId id="289" r:id="rId18"/>
    <p:sldId id="269" r:id="rId19"/>
    <p:sldId id="270" r:id="rId20"/>
    <p:sldId id="271" r:id="rId21"/>
    <p:sldId id="273" r:id="rId22"/>
    <p:sldId id="274" r:id="rId23"/>
    <p:sldId id="275" r:id="rId24"/>
    <p:sldId id="276" r:id="rId25"/>
    <p:sldId id="277" r:id="rId26"/>
    <p:sldId id="278"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108" d="100"/>
          <a:sy n="108" d="100"/>
        </p:scale>
        <p:origin x="22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60C999-A113-4C13-9B82-904B86E83088}" type="datetimeFigureOut">
              <a:rPr lang="en-US" smtClean="0"/>
              <a:t>12/27/22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244612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60C999-A113-4C13-9B82-904B86E83088}" type="datetimeFigureOut">
              <a:rPr lang="en-US" smtClean="0"/>
              <a:t>12/27/22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258819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60C999-A113-4C13-9B82-904B86E83088}" type="datetimeFigureOut">
              <a:rPr lang="en-US" smtClean="0"/>
              <a:t>12/27/22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3500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60C999-A113-4C13-9B82-904B86E83088}" type="datetimeFigureOut">
              <a:rPr lang="en-US" smtClean="0"/>
              <a:t>12/27/22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245370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0C999-A113-4C13-9B82-904B86E83088}" type="datetimeFigureOut">
              <a:rPr lang="en-US" smtClean="0"/>
              <a:t>12/27/22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01646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60C999-A113-4C13-9B82-904B86E83088}" type="datetimeFigureOut">
              <a:rPr lang="en-US" smtClean="0"/>
              <a:t>12/27/22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38762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60C999-A113-4C13-9B82-904B86E83088}" type="datetimeFigureOut">
              <a:rPr lang="en-US" smtClean="0"/>
              <a:t>12/27/22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403002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60C999-A113-4C13-9B82-904B86E83088}" type="datetimeFigureOut">
              <a:rPr lang="en-US" smtClean="0"/>
              <a:t>12/27/22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98304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0C999-A113-4C13-9B82-904B86E83088}" type="datetimeFigureOut">
              <a:rPr lang="en-US" smtClean="0"/>
              <a:t>12/27/22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04248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60C999-A113-4C13-9B82-904B86E83088}" type="datetimeFigureOut">
              <a:rPr lang="en-US" smtClean="0"/>
              <a:t>12/27/22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417284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60C999-A113-4C13-9B82-904B86E83088}" type="datetimeFigureOut">
              <a:rPr lang="en-US" smtClean="0"/>
              <a:t>12/27/22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99170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0C999-A113-4C13-9B82-904B86E83088}" type="datetimeFigureOut">
              <a:rPr lang="en-US" smtClean="0"/>
              <a:t>12/27/22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32E09-DE6A-4436-9E8D-72FCC3C1A1C1}" type="slidenum">
              <a:rPr lang="en-US" smtClean="0"/>
              <a:t>‹#›</a:t>
            </a:fld>
            <a:endParaRPr lang="en-US"/>
          </a:p>
        </p:txBody>
      </p:sp>
    </p:spTree>
    <p:extLst>
      <p:ext uri="{BB962C8B-B14F-4D97-AF65-F5344CB8AC3E}">
        <p14:creationId xmlns:p14="http://schemas.microsoft.com/office/powerpoint/2010/main" val="149791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xample.com/tilli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a:normAutofit/>
          </a:bodyPr>
          <a:lstStyle/>
          <a:p>
            <a:r>
              <a:rPr lang="en-US" sz="2000">
                <a:solidFill>
                  <a:srgbClr val="080808"/>
                </a:solidFill>
              </a:rPr>
              <a:t>Musadaq Mansoor</a:t>
            </a: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Data Acquisition</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316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6600"/>
              <a:t>HTML</a:t>
            </a:r>
          </a:p>
        </p:txBody>
      </p:sp>
      <p:cxnSp>
        <p:nvCxnSpPr>
          <p:cNvPr id="18" name="Straight Connector 1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idx="1"/>
          </p:nvPr>
        </p:nvSpPr>
        <p:spPr>
          <a:xfrm>
            <a:off x="5138927" y="1038545"/>
            <a:ext cx="6407893" cy="4480726"/>
          </a:xfrm>
        </p:spPr>
        <p:txBody>
          <a:bodyPr anchor="ctr">
            <a:normAutofit/>
          </a:bodyPr>
          <a:lstStyle/>
          <a:p>
            <a:pPr marL="0" indent="0">
              <a:buNone/>
            </a:pPr>
            <a:r>
              <a:rPr lang="en-US" sz="1100" dirty="0" err="1"/>
              <a:t>html_doc</a:t>
            </a:r>
            <a:r>
              <a:rPr lang="en-US" sz="1100" dirty="0"/>
              <a:t> = """&lt;html&gt;&lt;head&gt;&lt;title&gt;The Dormouse's story&lt;/title&gt;&lt;/head&gt;</a:t>
            </a:r>
          </a:p>
          <a:p>
            <a:pPr marL="0" indent="0">
              <a:buNone/>
            </a:pPr>
            <a:r>
              <a:rPr lang="en-US" sz="1100" dirty="0"/>
              <a:t>&lt;body&gt;</a:t>
            </a:r>
          </a:p>
          <a:p>
            <a:pPr marL="0" indent="0">
              <a:buNone/>
            </a:pPr>
            <a:r>
              <a:rPr lang="en-US" sz="1100" dirty="0"/>
              <a:t>&lt;p class="title"&gt;&lt;b&gt;The Dormouse's story&lt;/b&gt;&lt;/p&gt;</a:t>
            </a:r>
          </a:p>
          <a:p>
            <a:pPr marL="0" indent="0">
              <a:buNone/>
            </a:pPr>
            <a:endParaRPr lang="en-US" sz="1100" dirty="0"/>
          </a:p>
          <a:p>
            <a:pPr marL="0" indent="0">
              <a:buNone/>
            </a:pPr>
            <a:r>
              <a:rPr lang="en-US" sz="1100" dirty="0"/>
              <a:t>&lt;p class="story"&gt;Once upon a time there were three little sisters; and their names were</a:t>
            </a:r>
          </a:p>
          <a:p>
            <a:pPr marL="0" indent="0">
              <a:buNone/>
            </a:pPr>
            <a:r>
              <a:rPr lang="en-US" sz="1100" dirty="0"/>
              <a:t>&lt;a </a:t>
            </a:r>
            <a:r>
              <a:rPr lang="en-US" sz="1100" dirty="0" err="1"/>
              <a:t>href</a:t>
            </a:r>
            <a:r>
              <a:rPr lang="en-US" sz="1100" dirty="0"/>
              <a:t>="http://</a:t>
            </a:r>
            <a:r>
              <a:rPr lang="en-US" sz="1100" dirty="0" err="1"/>
              <a:t>example.com</a:t>
            </a:r>
            <a:r>
              <a:rPr lang="en-US" sz="1100" dirty="0"/>
              <a:t>/</a:t>
            </a:r>
            <a:r>
              <a:rPr lang="en-US" sz="1100" dirty="0" err="1"/>
              <a:t>elsie</a:t>
            </a:r>
            <a:r>
              <a:rPr lang="en-US" sz="1100" dirty="0"/>
              <a:t>" class="sister" id="link1"&gt;Elsie&lt;/a&gt;,</a:t>
            </a:r>
          </a:p>
          <a:p>
            <a:pPr marL="0" indent="0">
              <a:buNone/>
            </a:pPr>
            <a:r>
              <a:rPr lang="en-US" sz="1100" dirty="0"/>
              <a:t>&lt;a </a:t>
            </a:r>
            <a:r>
              <a:rPr lang="en-US" sz="1100" dirty="0" err="1"/>
              <a:t>href</a:t>
            </a:r>
            <a:r>
              <a:rPr lang="en-US" sz="1100" dirty="0"/>
              <a:t>="http://</a:t>
            </a:r>
            <a:r>
              <a:rPr lang="en-US" sz="1100" dirty="0" err="1"/>
              <a:t>example.com</a:t>
            </a:r>
            <a:r>
              <a:rPr lang="en-US" sz="1100" dirty="0"/>
              <a:t>/</a:t>
            </a:r>
            <a:r>
              <a:rPr lang="en-US" sz="1100" dirty="0" err="1"/>
              <a:t>lacie</a:t>
            </a:r>
            <a:r>
              <a:rPr lang="en-US" sz="1100" dirty="0"/>
              <a:t>" class="sister" id="link2"&gt;Lacie&lt;/a&gt; and</a:t>
            </a:r>
          </a:p>
          <a:p>
            <a:pPr marL="0" indent="0">
              <a:buNone/>
            </a:pPr>
            <a:r>
              <a:rPr lang="en-US" sz="1100" dirty="0"/>
              <a:t>&lt;a </a:t>
            </a:r>
            <a:r>
              <a:rPr lang="en-US" sz="1100" dirty="0" err="1"/>
              <a:t>href</a:t>
            </a:r>
            <a:r>
              <a:rPr lang="en-US" sz="1100" dirty="0"/>
              <a:t>="http://</a:t>
            </a:r>
            <a:r>
              <a:rPr lang="en-US" sz="1100" dirty="0" err="1"/>
              <a:t>example.com</a:t>
            </a:r>
            <a:r>
              <a:rPr lang="en-US" sz="1100" dirty="0"/>
              <a:t>/</a:t>
            </a:r>
            <a:r>
              <a:rPr lang="en-US" sz="1100" dirty="0" err="1"/>
              <a:t>tillie</a:t>
            </a:r>
            <a:r>
              <a:rPr lang="en-US" sz="1100" dirty="0"/>
              <a:t>" class="sister" id="link3"&gt;Tillie&lt;/a&gt;;</a:t>
            </a:r>
          </a:p>
          <a:p>
            <a:pPr marL="0" indent="0">
              <a:buNone/>
            </a:pPr>
            <a:r>
              <a:rPr lang="en-US" sz="1100" dirty="0"/>
              <a:t>and they lived at the bottom of a well.&lt;/p&gt;</a:t>
            </a:r>
          </a:p>
          <a:p>
            <a:pPr marL="0" indent="0">
              <a:buNone/>
            </a:pPr>
            <a:endParaRPr lang="en-US" sz="1100" dirty="0"/>
          </a:p>
          <a:p>
            <a:pPr marL="0" indent="0">
              <a:buNone/>
            </a:pPr>
            <a:r>
              <a:rPr lang="en-US" sz="1100" dirty="0"/>
              <a:t>&lt;p class="story"&gt;...&lt;/p&gt;</a:t>
            </a:r>
          </a:p>
          <a:p>
            <a:pPr marL="0" indent="0">
              <a:buNone/>
            </a:pPr>
            <a:r>
              <a:rPr lang="en-US" sz="1100" dirty="0"/>
              <a:t>"""</a:t>
            </a:r>
          </a:p>
        </p:txBody>
      </p:sp>
    </p:spTree>
    <p:extLst>
      <p:ext uri="{BB962C8B-B14F-4D97-AF65-F5344CB8AC3E}">
        <p14:creationId xmlns:p14="http://schemas.microsoft.com/office/powerpoint/2010/main" val="330201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6600"/>
              <a:t>Load HTML in Python</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8928" y="1338729"/>
            <a:ext cx="4795584" cy="4180542"/>
          </a:xfrm>
        </p:spPr>
        <p:txBody>
          <a:bodyPr anchor="ctr">
            <a:normAutofit/>
          </a:bodyPr>
          <a:lstStyle/>
          <a:p>
            <a:pPr marL="0" indent="0">
              <a:buNone/>
            </a:pPr>
            <a:r>
              <a:rPr lang="en-US" sz="2400" dirty="0"/>
              <a:t>from bs4 import BeautifulSoup</a:t>
            </a:r>
          </a:p>
          <a:p>
            <a:pPr marL="0" indent="0">
              <a:buNone/>
            </a:pPr>
            <a:r>
              <a:rPr lang="en-US" sz="2400" dirty="0"/>
              <a:t>soup = BeautifulSoup(</a:t>
            </a:r>
            <a:r>
              <a:rPr lang="en-US" sz="2400" dirty="0" err="1"/>
              <a:t>html_doc</a:t>
            </a:r>
            <a:r>
              <a:rPr lang="en-US" sz="2400" dirty="0"/>
              <a:t>, '</a:t>
            </a:r>
            <a:r>
              <a:rPr lang="en-US" sz="2400" dirty="0" err="1"/>
              <a:t>html.parser</a:t>
            </a:r>
            <a:r>
              <a:rPr lang="en-US" sz="2400" dirty="0"/>
              <a:t>')</a:t>
            </a:r>
          </a:p>
        </p:txBody>
      </p:sp>
    </p:spTree>
    <p:extLst>
      <p:ext uri="{BB962C8B-B14F-4D97-AF65-F5344CB8AC3E}">
        <p14:creationId xmlns:p14="http://schemas.microsoft.com/office/powerpoint/2010/main" val="350482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5100"/>
              <a:t>Navigating the document</a:t>
            </a:r>
          </a:p>
        </p:txBody>
      </p:sp>
      <p:cxnSp>
        <p:nvCxnSpPr>
          <p:cNvPr id="20"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8928" y="1338729"/>
            <a:ext cx="4795584" cy="4180542"/>
          </a:xfrm>
        </p:spPr>
        <p:txBody>
          <a:bodyPr anchor="ctr">
            <a:normAutofit/>
          </a:bodyPr>
          <a:lstStyle/>
          <a:p>
            <a:r>
              <a:rPr lang="en-US" sz="1700"/>
              <a:t>soup.title</a:t>
            </a:r>
          </a:p>
          <a:p>
            <a:r>
              <a:rPr lang="en-US" sz="1700"/>
              <a:t># &lt;title&gt;The Dormouse's story&lt;/title&gt;</a:t>
            </a:r>
          </a:p>
          <a:p>
            <a:endParaRPr lang="en-US" sz="1700"/>
          </a:p>
          <a:p>
            <a:r>
              <a:rPr lang="en-US" sz="1700"/>
              <a:t>soup.title.name</a:t>
            </a:r>
          </a:p>
          <a:p>
            <a:r>
              <a:rPr lang="en-US" sz="1700"/>
              <a:t># 'title'</a:t>
            </a:r>
          </a:p>
          <a:p>
            <a:endParaRPr lang="en-US" sz="1700"/>
          </a:p>
          <a:p>
            <a:r>
              <a:rPr lang="en-US" sz="1700"/>
              <a:t>soup.title.string</a:t>
            </a:r>
          </a:p>
          <a:p>
            <a:r>
              <a:rPr lang="en-US" sz="1700"/>
              <a:t># 'The Dormouse's story'</a:t>
            </a:r>
          </a:p>
          <a:p>
            <a:endParaRPr lang="en-US" sz="1700"/>
          </a:p>
          <a:p>
            <a:r>
              <a:rPr lang="en-US" sz="1700"/>
              <a:t>soup.title.parent.name</a:t>
            </a:r>
          </a:p>
          <a:p>
            <a:r>
              <a:rPr lang="en-US" sz="1700"/>
              <a:t># 'head'</a:t>
            </a:r>
          </a:p>
        </p:txBody>
      </p:sp>
    </p:spTree>
    <p:extLst>
      <p:ext uri="{BB962C8B-B14F-4D97-AF65-F5344CB8AC3E}">
        <p14:creationId xmlns:p14="http://schemas.microsoft.com/office/powerpoint/2010/main" val="3132968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5100"/>
              <a:t>Navigating the document</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8928" y="1338729"/>
            <a:ext cx="4795584" cy="4180542"/>
          </a:xfrm>
        </p:spPr>
        <p:txBody>
          <a:bodyPr anchor="ctr">
            <a:normAutofit/>
          </a:bodyPr>
          <a:lstStyle/>
          <a:p>
            <a:r>
              <a:rPr lang="en-US" sz="1100"/>
              <a:t>soup.p</a:t>
            </a:r>
          </a:p>
          <a:p>
            <a:r>
              <a:rPr lang="en-US" sz="1100"/>
              <a:t># &lt;p class="title"&gt;&lt;b&gt;The Dormouse's story&lt;/b&gt;&lt;/p&gt;</a:t>
            </a:r>
          </a:p>
          <a:p>
            <a:endParaRPr lang="en-US" sz="1100"/>
          </a:p>
          <a:p>
            <a:r>
              <a:rPr lang="en-US" sz="1100"/>
              <a:t>soup.p['class']</a:t>
            </a:r>
          </a:p>
          <a:p>
            <a:r>
              <a:rPr lang="en-US" sz="1100"/>
              <a:t># 'title'</a:t>
            </a:r>
          </a:p>
          <a:p>
            <a:endParaRPr lang="en-US" sz="1100"/>
          </a:p>
          <a:p>
            <a:r>
              <a:rPr lang="en-US" sz="1100"/>
              <a:t>soup.a</a:t>
            </a:r>
          </a:p>
          <a:p>
            <a:r>
              <a:rPr lang="en-US" sz="1100"/>
              <a:t># &lt;a class="sister" href="http://example.com/elsie" id="link1"&gt;Elsie&lt;/a&gt;</a:t>
            </a:r>
          </a:p>
          <a:p>
            <a:endParaRPr lang="en-US" sz="1100"/>
          </a:p>
          <a:p>
            <a:r>
              <a:rPr lang="en-US" sz="1100"/>
              <a:t>soup.find_all('a')</a:t>
            </a:r>
          </a:p>
          <a:p>
            <a:r>
              <a:rPr lang="en-US" sz="1100"/>
              <a:t># [&lt;a class="sister" href="http://example.com/elsie" id="link1"&gt;Elsie&lt;/a&gt;,</a:t>
            </a:r>
          </a:p>
          <a:p>
            <a:r>
              <a:rPr lang="en-US" sz="1100"/>
              <a:t>#  &lt;a class="sister" href="http://example.com/lacie" id="link2"&gt;Lacie&lt;/a&gt;,</a:t>
            </a:r>
          </a:p>
          <a:p>
            <a:r>
              <a:rPr lang="en-US" sz="1100"/>
              <a:t>#  &lt;a class="sister" href="http://example.com/tillie" id="link3"&gt;Tillie&lt;/a&gt;]</a:t>
            </a:r>
          </a:p>
          <a:p>
            <a:endParaRPr lang="en-US" sz="1100"/>
          </a:p>
        </p:txBody>
      </p:sp>
    </p:spTree>
    <p:extLst>
      <p:ext uri="{BB962C8B-B14F-4D97-AF65-F5344CB8AC3E}">
        <p14:creationId xmlns:p14="http://schemas.microsoft.com/office/powerpoint/2010/main" val="214621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5100"/>
              <a:t>Navigating the document</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8928" y="1338729"/>
            <a:ext cx="6320760" cy="4180542"/>
          </a:xfrm>
        </p:spPr>
        <p:txBody>
          <a:bodyPr anchor="ctr">
            <a:normAutofit/>
          </a:bodyPr>
          <a:lstStyle/>
          <a:p>
            <a:r>
              <a:rPr lang="en-US" sz="2400" dirty="0" err="1"/>
              <a:t>soup.find</a:t>
            </a:r>
            <a:r>
              <a:rPr lang="en-US" sz="2400" dirty="0"/>
              <a:t>(id="link3")</a:t>
            </a:r>
          </a:p>
          <a:p>
            <a:r>
              <a:rPr lang="en-US" sz="2400" dirty="0"/>
              <a:t># &lt;a class="sister" </a:t>
            </a:r>
            <a:r>
              <a:rPr lang="en-US" sz="2400" dirty="0" err="1"/>
              <a:t>href</a:t>
            </a:r>
            <a:r>
              <a:rPr lang="en-US" sz="2400" dirty="0"/>
              <a:t>=</a:t>
            </a:r>
            <a:r>
              <a:rPr lang="en-US" sz="2400" dirty="0">
                <a:hlinkClick r:id="rId2"/>
              </a:rPr>
              <a:t>http://example.com/tillie</a:t>
            </a:r>
            <a:r>
              <a:rPr lang="en-US" sz="2400" dirty="0"/>
              <a:t> id="link3"&gt;Tillie</a:t>
            </a:r>
          </a:p>
          <a:p>
            <a:pPr marL="0" indent="0">
              <a:buNone/>
            </a:pPr>
            <a:r>
              <a:rPr lang="en-US" sz="2400" dirty="0"/>
              <a:t>&lt;/a&gt;</a:t>
            </a:r>
          </a:p>
        </p:txBody>
      </p:sp>
    </p:spTree>
    <p:extLst>
      <p:ext uri="{BB962C8B-B14F-4D97-AF65-F5344CB8AC3E}">
        <p14:creationId xmlns:p14="http://schemas.microsoft.com/office/powerpoint/2010/main" val="153174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6600"/>
              <a:t>Printing all the links</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8928" y="1338729"/>
            <a:ext cx="4795584" cy="4180542"/>
          </a:xfrm>
        </p:spPr>
        <p:txBody>
          <a:bodyPr anchor="ctr">
            <a:normAutofit/>
          </a:bodyPr>
          <a:lstStyle/>
          <a:p>
            <a:pPr marL="0" indent="0">
              <a:buNone/>
            </a:pPr>
            <a:r>
              <a:rPr lang="en-US" sz="2400"/>
              <a:t>for link in soup.find_all('a'):</a:t>
            </a:r>
          </a:p>
          <a:p>
            <a:pPr marL="0" indent="0">
              <a:buNone/>
            </a:pPr>
            <a:r>
              <a:rPr lang="en-US" sz="2400"/>
              <a:t>    print(link.get('href'))</a:t>
            </a:r>
          </a:p>
          <a:p>
            <a:pPr marL="0" indent="0">
              <a:buNone/>
            </a:pPr>
            <a:r>
              <a:rPr lang="en-US" sz="2400"/>
              <a:t># http://example.com/elsie</a:t>
            </a:r>
          </a:p>
          <a:p>
            <a:pPr marL="0" indent="0">
              <a:buNone/>
            </a:pPr>
            <a:r>
              <a:rPr lang="en-US" sz="2400"/>
              <a:t># http://example.com/lacie</a:t>
            </a:r>
          </a:p>
          <a:p>
            <a:pPr marL="0" indent="0">
              <a:buNone/>
            </a:pPr>
            <a:r>
              <a:rPr lang="en-US" sz="2400"/>
              <a:t># http://example.com/tillie</a:t>
            </a:r>
          </a:p>
        </p:txBody>
      </p:sp>
    </p:spTree>
    <p:extLst>
      <p:ext uri="{BB962C8B-B14F-4D97-AF65-F5344CB8AC3E}">
        <p14:creationId xmlns:p14="http://schemas.microsoft.com/office/powerpoint/2010/main" val="173678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6600"/>
              <a:t>Printing all the text</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8928" y="1338729"/>
            <a:ext cx="4795584" cy="4180542"/>
          </a:xfrm>
        </p:spPr>
        <p:txBody>
          <a:bodyPr anchor="ctr">
            <a:normAutofit/>
          </a:bodyPr>
          <a:lstStyle/>
          <a:p>
            <a:pPr marL="0" indent="0">
              <a:buNone/>
            </a:pPr>
            <a:r>
              <a:rPr lang="en-US" sz="2200"/>
              <a:t>print(soup.get_text())</a:t>
            </a:r>
          </a:p>
          <a:p>
            <a:pPr marL="0" indent="0">
              <a:buNone/>
            </a:pPr>
            <a:r>
              <a:rPr lang="en-US" sz="2200"/>
              <a:t>The Dormouse's story</a:t>
            </a:r>
          </a:p>
          <a:p>
            <a:pPr marL="0" indent="0">
              <a:buNone/>
            </a:pPr>
            <a:endParaRPr lang="en-US" sz="2200"/>
          </a:p>
          <a:p>
            <a:pPr marL="0" indent="0">
              <a:buNone/>
            </a:pPr>
            <a:r>
              <a:rPr lang="en-US" sz="2200"/>
              <a:t>The Dormouse's story</a:t>
            </a:r>
          </a:p>
          <a:p>
            <a:pPr marL="0" indent="0">
              <a:buNone/>
            </a:pPr>
            <a:r>
              <a:rPr lang="en-US" sz="2200"/>
              <a:t>Once upon a time there were three little sisters; and their names were</a:t>
            </a:r>
          </a:p>
          <a:p>
            <a:pPr marL="0" indent="0">
              <a:buNone/>
            </a:pPr>
            <a:r>
              <a:rPr lang="en-US" sz="2200"/>
              <a:t>Elsie,</a:t>
            </a:r>
          </a:p>
          <a:p>
            <a:pPr marL="0" indent="0">
              <a:buNone/>
            </a:pPr>
            <a:r>
              <a:rPr lang="en-US" sz="2200"/>
              <a:t>Lacie and</a:t>
            </a:r>
          </a:p>
          <a:p>
            <a:pPr marL="0" indent="0">
              <a:buNone/>
            </a:pPr>
            <a:r>
              <a:rPr lang="en-US" sz="2200"/>
              <a:t>Tillie;</a:t>
            </a:r>
          </a:p>
          <a:p>
            <a:pPr marL="0" indent="0">
              <a:buNone/>
            </a:pPr>
            <a:r>
              <a:rPr lang="en-US" sz="2200"/>
              <a:t>and they lived at the bottom of a well.</a:t>
            </a:r>
          </a:p>
        </p:txBody>
      </p:sp>
    </p:spTree>
    <p:extLst>
      <p:ext uri="{BB962C8B-B14F-4D97-AF65-F5344CB8AC3E}">
        <p14:creationId xmlns:p14="http://schemas.microsoft.com/office/powerpoint/2010/main" val="48339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5600"/>
              <a:t>Scrapping Website</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8928" y="1338729"/>
            <a:ext cx="4795584" cy="4180542"/>
          </a:xfrm>
        </p:spPr>
        <p:txBody>
          <a:bodyPr anchor="ctr">
            <a:normAutofit/>
          </a:bodyPr>
          <a:lstStyle/>
          <a:p>
            <a:r>
              <a:rPr lang="en-US" sz="2400" dirty="0"/>
              <a:t>Shakespeare's Twelfth Night </a:t>
            </a:r>
          </a:p>
          <a:p>
            <a:r>
              <a:rPr lang="en-US" sz="2400" dirty="0"/>
              <a:t>Using Beautiful Soup </a:t>
            </a:r>
          </a:p>
          <a:p>
            <a:pPr marL="0" indent="0">
              <a:buNone/>
            </a:pPr>
            <a:r>
              <a:rPr lang="en-US" sz="2400" dirty="0"/>
              <a:t>from bs4 import BeautifulSoup </a:t>
            </a:r>
          </a:p>
          <a:p>
            <a:pPr marL="0" indent="0">
              <a:buNone/>
            </a:pPr>
            <a:r>
              <a:rPr lang="en-US" sz="2400" dirty="0"/>
              <a:t>import </a:t>
            </a:r>
            <a:r>
              <a:rPr lang="en-US" sz="2400" dirty="0" err="1"/>
              <a:t>urllib.request</a:t>
            </a:r>
            <a:endParaRPr lang="en-US" sz="2400" dirty="0"/>
          </a:p>
          <a:p>
            <a:pPr marL="0" indent="0">
              <a:buNone/>
            </a:pPr>
            <a:r>
              <a:rPr lang="en-US" sz="2400" dirty="0"/>
              <a:t>from </a:t>
            </a:r>
            <a:r>
              <a:rPr lang="en-US" sz="2400" dirty="0" err="1"/>
              <a:t>urllib.request</a:t>
            </a:r>
            <a:r>
              <a:rPr lang="en-US" sz="2400" dirty="0"/>
              <a:t> import </a:t>
            </a:r>
            <a:r>
              <a:rPr lang="en-US" sz="2400" dirty="0" err="1"/>
              <a:t>urlopen</a:t>
            </a:r>
            <a:endParaRPr lang="en-US" sz="2400" dirty="0"/>
          </a:p>
          <a:p>
            <a:pPr marL="0" indent="0">
              <a:buNone/>
            </a:pPr>
            <a:r>
              <a:rPr lang="en-US" sz="2400" dirty="0" err="1"/>
              <a:t>url</a:t>
            </a:r>
            <a:r>
              <a:rPr lang="en-US" sz="2400" dirty="0"/>
              <a:t> = </a:t>
            </a:r>
            <a:r>
              <a:rPr lang="en-US" sz="2400" dirty="0" err="1"/>
              <a:t>urlopen</a:t>
            </a:r>
            <a:r>
              <a:rPr lang="en-US" sz="2400" dirty="0"/>
              <a:t>('http://</a:t>
            </a:r>
            <a:r>
              <a:rPr lang="en-US" sz="2400" dirty="0" err="1"/>
              <a:t>shakespeare.mit.edu</a:t>
            </a:r>
            <a:r>
              <a:rPr lang="en-US" sz="2400" dirty="0"/>
              <a:t>/</a:t>
            </a:r>
            <a:r>
              <a:rPr lang="en-US" sz="2400" dirty="0" err="1"/>
              <a:t>twelfth_night</a:t>
            </a:r>
            <a:r>
              <a:rPr lang="en-US" sz="2400" dirty="0"/>
              <a:t>/</a:t>
            </a:r>
            <a:r>
              <a:rPr lang="en-US" sz="2400" dirty="0" err="1"/>
              <a:t>full.html</a:t>
            </a:r>
            <a:r>
              <a:rPr lang="en-US" sz="2400" dirty="0"/>
              <a:t>').read() </a:t>
            </a:r>
          </a:p>
          <a:p>
            <a:pPr marL="0" indent="0">
              <a:buNone/>
            </a:pPr>
            <a:r>
              <a:rPr lang="en-US" sz="2400" dirty="0"/>
              <a:t>soup = BeautifulSoup(</a:t>
            </a:r>
            <a:r>
              <a:rPr lang="en-US" sz="2400" dirty="0" err="1"/>
              <a:t>url</a:t>
            </a:r>
            <a:r>
              <a:rPr lang="en-US" sz="2400" dirty="0"/>
              <a:t>, '</a:t>
            </a:r>
            <a:r>
              <a:rPr lang="en-US" sz="2400" dirty="0" err="1"/>
              <a:t>html.parser</a:t>
            </a:r>
            <a:r>
              <a:rPr lang="en-US" sz="2400" dirty="0"/>
              <a:t>')</a:t>
            </a:r>
          </a:p>
        </p:txBody>
      </p:sp>
    </p:spTree>
    <p:extLst>
      <p:ext uri="{BB962C8B-B14F-4D97-AF65-F5344CB8AC3E}">
        <p14:creationId xmlns:p14="http://schemas.microsoft.com/office/powerpoint/2010/main" val="46045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61246" y="1188637"/>
            <a:ext cx="4546725" cy="1642850"/>
          </a:xfrm>
        </p:spPr>
        <p:txBody>
          <a:bodyPr>
            <a:normAutofit/>
          </a:bodyPr>
          <a:lstStyle/>
          <a:p>
            <a:r>
              <a:rPr lang="en-US" sz="5400"/>
              <a:t>Example</a:t>
            </a:r>
          </a:p>
        </p:txBody>
      </p:sp>
      <p:pic>
        <p:nvPicPr>
          <p:cNvPr id="4" name="Picture 3"/>
          <p:cNvPicPr>
            <a:picLocks noChangeAspect="1"/>
          </p:cNvPicPr>
          <p:nvPr/>
        </p:nvPicPr>
        <p:blipFill>
          <a:blip r:embed="rId2"/>
          <a:stretch>
            <a:fillRect/>
          </a:stretch>
        </p:blipFill>
        <p:spPr>
          <a:xfrm>
            <a:off x="1285240" y="1188637"/>
            <a:ext cx="4164244" cy="3954383"/>
          </a:xfrm>
          <a:prstGeom prst="rect">
            <a:avLst/>
          </a:prstGeom>
        </p:spPr>
      </p:pic>
      <p:sp>
        <p:nvSpPr>
          <p:cNvPr id="3" name="Content Placeholder 2"/>
          <p:cNvSpPr>
            <a:spLocks noGrp="1"/>
          </p:cNvSpPr>
          <p:nvPr>
            <p:ph idx="1"/>
          </p:nvPr>
        </p:nvSpPr>
        <p:spPr>
          <a:xfrm>
            <a:off x="6578932" y="3086513"/>
            <a:ext cx="3630543" cy="2056508"/>
          </a:xfrm>
        </p:spPr>
        <p:txBody>
          <a:bodyPr anchor="t">
            <a:normAutofit/>
          </a:bodyPr>
          <a:lstStyle/>
          <a:p>
            <a:r>
              <a:rPr lang="en-US" sz="2000"/>
              <a:t>Scrapping hotel details like the name of the hotel and price per room from the goibibo website:</a:t>
            </a:r>
          </a:p>
          <a:p>
            <a:endParaRPr lang="en-US" sz="2000"/>
          </a:p>
        </p:txBody>
      </p:sp>
    </p:spTree>
    <p:extLst>
      <p:ext uri="{BB962C8B-B14F-4D97-AF65-F5344CB8AC3E}">
        <p14:creationId xmlns:p14="http://schemas.microsoft.com/office/powerpoint/2010/main" val="326956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ight Triangle 1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0">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a:xfrm>
            <a:off x="8029293" y="806364"/>
            <a:ext cx="3354636" cy="2847413"/>
          </a:xfrm>
        </p:spPr>
        <p:txBody>
          <a:bodyPr vert="horz" lIns="91440" tIns="45720" rIns="91440" bIns="45720" rtlCol="0" anchor="b">
            <a:normAutofit/>
          </a:bodyPr>
          <a:lstStyle/>
          <a:p>
            <a:r>
              <a:rPr lang="en-US" sz="6000" kern="1200">
                <a:solidFill>
                  <a:schemeClr val="tx1"/>
                </a:solidFill>
                <a:latin typeface="+mj-lt"/>
                <a:ea typeface="+mj-ea"/>
                <a:cs typeface="+mj-cs"/>
              </a:rPr>
              <a:t>Check robots.txt</a:t>
            </a:r>
          </a:p>
        </p:txBody>
      </p:sp>
      <p:pic>
        <p:nvPicPr>
          <p:cNvPr id="4" name="Picture 3"/>
          <p:cNvPicPr>
            <a:picLocks noChangeAspect="1"/>
          </p:cNvPicPr>
          <p:nvPr/>
        </p:nvPicPr>
        <p:blipFill>
          <a:blip r:embed="rId2"/>
          <a:stretch>
            <a:fillRect/>
          </a:stretch>
        </p:blipFill>
        <p:spPr>
          <a:xfrm>
            <a:off x="1303413" y="1266742"/>
            <a:ext cx="5590926" cy="4306998"/>
          </a:xfrm>
          <a:prstGeom prst="rect">
            <a:avLst/>
          </a:prstGeom>
        </p:spPr>
      </p:pic>
    </p:spTree>
    <p:extLst>
      <p:ext uri="{BB962C8B-B14F-4D97-AF65-F5344CB8AC3E}">
        <p14:creationId xmlns:p14="http://schemas.microsoft.com/office/powerpoint/2010/main" val="341392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Scraping</a:t>
            </a:r>
          </a:p>
        </p:txBody>
      </p:sp>
      <p:sp>
        <p:nvSpPr>
          <p:cNvPr id="3" name="Content Placeholder 2"/>
          <p:cNvSpPr>
            <a:spLocks noGrp="1"/>
          </p:cNvSpPr>
          <p:nvPr>
            <p:ph idx="1"/>
          </p:nvPr>
        </p:nvSpPr>
        <p:spPr>
          <a:xfrm>
            <a:off x="643467" y="1782981"/>
            <a:ext cx="10905066" cy="4393982"/>
          </a:xfrm>
        </p:spPr>
        <p:txBody>
          <a:bodyPr>
            <a:normAutofit/>
          </a:bodyPr>
          <a:lstStyle/>
          <a:p>
            <a:r>
              <a:rPr lang="en-US" sz="2000"/>
              <a:t>To analyze data, we typically need structure. For instance, same number of rows for each column.</a:t>
            </a:r>
          </a:p>
          <a:p>
            <a:r>
              <a:rPr lang="en-US" sz="2000"/>
              <a:t>But found data often with human readable structure. </a:t>
            </a:r>
          </a:p>
          <a:p>
            <a:r>
              <a:rPr lang="en-US" sz="2000"/>
              <a:t>Idea: Find the less accessible structure, automate based on it.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516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6600"/>
              <a:t>Crawl</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8927" y="1338729"/>
            <a:ext cx="5783991" cy="4180542"/>
          </a:xfrm>
        </p:spPr>
        <p:txBody>
          <a:bodyPr anchor="ctr">
            <a:normAutofit/>
          </a:bodyPr>
          <a:lstStyle/>
          <a:p>
            <a:r>
              <a:rPr lang="en-US" sz="2400" dirty="0"/>
              <a:t>The first step in web scraping is to navigate to the target website and download the source code of the web page.</a:t>
            </a:r>
          </a:p>
          <a:p>
            <a:r>
              <a:rPr lang="en-US" sz="2400" dirty="0"/>
              <a:t>We are going to use the requests library to do this.</a:t>
            </a:r>
          </a:p>
          <a:p>
            <a:r>
              <a:rPr lang="en-US" sz="2400" dirty="0"/>
              <a:t>A couple of other libraries to make requests and download the source code.</a:t>
            </a:r>
          </a:p>
        </p:txBody>
      </p:sp>
    </p:spTree>
    <p:extLst>
      <p:ext uri="{BB962C8B-B14F-4D97-AF65-F5344CB8AC3E}">
        <p14:creationId xmlns:p14="http://schemas.microsoft.com/office/powerpoint/2010/main" val="97126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8029293" y="806364"/>
            <a:ext cx="3354636" cy="2847413"/>
          </a:xfrm>
        </p:spPr>
        <p:txBody>
          <a:bodyPr vert="horz" lIns="91440" tIns="45720" rIns="91440" bIns="45720" rtlCol="0" anchor="b">
            <a:normAutofit/>
          </a:bodyPr>
          <a:lstStyle/>
          <a:p>
            <a:r>
              <a:rPr lang="en-US" sz="6000" kern="1200">
                <a:solidFill>
                  <a:schemeClr val="tx1"/>
                </a:solidFill>
                <a:latin typeface="+mj-lt"/>
                <a:ea typeface="+mj-ea"/>
                <a:cs typeface="+mj-cs"/>
              </a:rPr>
              <a:t>Crawl</a:t>
            </a:r>
          </a:p>
        </p:txBody>
      </p:sp>
      <p:pic>
        <p:nvPicPr>
          <p:cNvPr id="7" name="Picture 6"/>
          <p:cNvPicPr>
            <a:picLocks noChangeAspect="1"/>
          </p:cNvPicPr>
          <p:nvPr/>
        </p:nvPicPr>
        <p:blipFill>
          <a:blip r:embed="rId2"/>
          <a:stretch>
            <a:fillRect/>
          </a:stretch>
        </p:blipFill>
        <p:spPr>
          <a:xfrm>
            <a:off x="1064029" y="1346662"/>
            <a:ext cx="6035039" cy="3956858"/>
          </a:xfrm>
          <a:prstGeom prst="rect">
            <a:avLst/>
          </a:prstGeom>
        </p:spPr>
      </p:pic>
    </p:spTree>
    <p:extLst>
      <p:ext uri="{BB962C8B-B14F-4D97-AF65-F5344CB8AC3E}">
        <p14:creationId xmlns:p14="http://schemas.microsoft.com/office/powerpoint/2010/main" val="1197189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06900" y="1188637"/>
            <a:ext cx="3141430" cy="4480726"/>
          </a:xfrm>
        </p:spPr>
        <p:txBody>
          <a:bodyPr>
            <a:normAutofit/>
          </a:bodyPr>
          <a:lstStyle/>
          <a:p>
            <a:pPr algn="r"/>
            <a:r>
              <a:rPr lang="en-US" sz="5600"/>
              <a:t>Parse and Transform</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5138927" y="1338729"/>
            <a:ext cx="5916991" cy="4180542"/>
          </a:xfrm>
        </p:spPr>
        <p:txBody>
          <a:bodyPr anchor="ctr">
            <a:normAutofit/>
          </a:bodyPr>
          <a:lstStyle/>
          <a:p>
            <a:r>
              <a:rPr lang="en-US" sz="2000" dirty="0"/>
              <a:t>The next step in web scraping is to parse this data into an HTML Parser and for that, we will use the </a:t>
            </a:r>
            <a:r>
              <a:rPr lang="en-US" sz="2000" i="1" dirty="0"/>
              <a:t>BeautifulSoup</a:t>
            </a:r>
            <a:r>
              <a:rPr lang="en-US" sz="2000" dirty="0"/>
              <a:t> library. Now, if you have noticed our target web page, the details of a particular hotel are on a different card like most web pages.</a:t>
            </a:r>
          </a:p>
          <a:p>
            <a:r>
              <a:rPr lang="en-US" sz="2000" dirty="0"/>
              <a:t>So, the next step would be to filter this card data from the complete source code. Next, we will select the card and click on the ‘Inspect Element option to get the source code of that particular card. You will get something like this:</a:t>
            </a:r>
          </a:p>
          <a:p>
            <a:endParaRPr lang="en-US" sz="2000" dirty="0"/>
          </a:p>
        </p:txBody>
      </p:sp>
    </p:spTree>
    <p:extLst>
      <p:ext uri="{BB962C8B-B14F-4D97-AF65-F5344CB8AC3E}">
        <p14:creationId xmlns:p14="http://schemas.microsoft.com/office/powerpoint/2010/main" val="3545524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56532" y="643467"/>
            <a:ext cx="11210925" cy="744836"/>
          </a:xfrm>
        </p:spPr>
        <p:txBody>
          <a:bodyPr vert="horz" lIns="91440" tIns="45720" rIns="91440" bIns="45720" rtlCol="0">
            <a:normAutofit/>
          </a:bodyPr>
          <a:lstStyle/>
          <a:p>
            <a:pPr algn="ctr"/>
            <a:r>
              <a:rPr lang="en-US" sz="3200" kern="1200">
                <a:solidFill>
                  <a:schemeClr val="bg1"/>
                </a:solidFill>
                <a:latin typeface="+mj-lt"/>
                <a:ea typeface="+mj-ea"/>
                <a:cs typeface="+mj-cs"/>
              </a:rPr>
              <a:t>Parse and Transform - I</a:t>
            </a:r>
          </a:p>
        </p:txBody>
      </p:sp>
      <p:pic>
        <p:nvPicPr>
          <p:cNvPr id="5" name="Picture 4"/>
          <p:cNvPicPr>
            <a:picLocks noChangeAspect="1"/>
          </p:cNvPicPr>
          <p:nvPr/>
        </p:nvPicPr>
        <p:blipFill>
          <a:blip r:embed="rId2"/>
          <a:stretch>
            <a:fillRect/>
          </a:stretch>
        </p:blipFill>
        <p:spPr>
          <a:xfrm>
            <a:off x="643467" y="2918133"/>
            <a:ext cx="10905066" cy="1908386"/>
          </a:xfrm>
          <a:prstGeom prst="rect">
            <a:avLst/>
          </a:prstGeom>
        </p:spPr>
      </p:pic>
    </p:spTree>
    <p:extLst>
      <p:ext uri="{BB962C8B-B14F-4D97-AF65-F5344CB8AC3E}">
        <p14:creationId xmlns:p14="http://schemas.microsoft.com/office/powerpoint/2010/main" val="162960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a:normAutofit/>
          </a:bodyPr>
          <a:lstStyle/>
          <a:p>
            <a:pPr algn="ctr"/>
            <a:r>
              <a:rPr lang="en-US" sz="3200">
                <a:solidFill>
                  <a:schemeClr val="bg1"/>
                </a:solidFill>
              </a:rPr>
              <a:t>Parse and Transform - II</a:t>
            </a:r>
          </a:p>
        </p:txBody>
      </p:sp>
      <p:pic>
        <p:nvPicPr>
          <p:cNvPr id="3" name="Picture 2"/>
          <p:cNvPicPr>
            <a:picLocks noChangeAspect="1"/>
          </p:cNvPicPr>
          <p:nvPr/>
        </p:nvPicPr>
        <p:blipFill>
          <a:blip r:embed="rId2"/>
          <a:stretch>
            <a:fillRect/>
          </a:stretch>
        </p:blipFill>
        <p:spPr>
          <a:xfrm>
            <a:off x="643467" y="1745839"/>
            <a:ext cx="10905066" cy="4252975"/>
          </a:xfrm>
          <a:prstGeom prst="rect">
            <a:avLst/>
          </a:prstGeom>
        </p:spPr>
      </p:pic>
    </p:spTree>
    <p:extLst>
      <p:ext uri="{BB962C8B-B14F-4D97-AF65-F5344CB8AC3E}">
        <p14:creationId xmlns:p14="http://schemas.microsoft.com/office/powerpoint/2010/main" val="685636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06900" y="1188637"/>
            <a:ext cx="3141430" cy="4480726"/>
          </a:xfrm>
        </p:spPr>
        <p:txBody>
          <a:bodyPr>
            <a:normAutofit/>
          </a:bodyPr>
          <a:lstStyle/>
          <a:p>
            <a:pPr algn="r"/>
            <a:r>
              <a:rPr lang="en-US" sz="6600"/>
              <a:t>Store</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5138927" y="1338729"/>
            <a:ext cx="5783993" cy="4180542"/>
          </a:xfrm>
        </p:spPr>
        <p:txBody>
          <a:bodyPr anchor="ctr">
            <a:normAutofit/>
          </a:bodyPr>
          <a:lstStyle/>
          <a:p>
            <a:r>
              <a:rPr lang="en-US" sz="2400" dirty="0"/>
              <a:t>The final step is to store the extracted data in the CSV file. Here, for each card, we will extract the Hotel Name and Price and store them in a Python dictionary. We will then finally append it to a list.</a:t>
            </a:r>
          </a:p>
          <a:p>
            <a:r>
              <a:rPr lang="en-US" sz="2400" dirty="0"/>
              <a:t>Next, let’s go ahead and transform this list to a Pandas data frame as it allows us to convert the data frame into CSV or JSON files:</a:t>
            </a:r>
          </a:p>
          <a:p>
            <a:endParaRPr lang="en-US" sz="2400" dirty="0"/>
          </a:p>
        </p:txBody>
      </p:sp>
    </p:spTree>
    <p:extLst>
      <p:ext uri="{BB962C8B-B14F-4D97-AF65-F5344CB8AC3E}">
        <p14:creationId xmlns:p14="http://schemas.microsoft.com/office/powerpoint/2010/main" val="13071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56532" y="643467"/>
            <a:ext cx="11210925" cy="744836"/>
          </a:xfrm>
        </p:spPr>
        <p:txBody>
          <a:bodyPr>
            <a:normAutofit/>
          </a:bodyPr>
          <a:lstStyle/>
          <a:p>
            <a:pPr algn="ctr"/>
            <a:r>
              <a:rPr lang="en-US" sz="3200">
                <a:solidFill>
                  <a:schemeClr val="bg1"/>
                </a:solidFill>
              </a:rPr>
              <a:t>Store</a:t>
            </a:r>
          </a:p>
        </p:txBody>
      </p:sp>
      <p:pic>
        <p:nvPicPr>
          <p:cNvPr id="5" name="Picture 4" descr="Graphical user interface, text, application, email&#10;&#10;Description automatically generated"/>
          <p:cNvPicPr>
            <a:picLocks noChangeAspect="1"/>
          </p:cNvPicPr>
          <p:nvPr/>
        </p:nvPicPr>
        <p:blipFill>
          <a:blip r:embed="rId2"/>
          <a:stretch>
            <a:fillRect/>
          </a:stretch>
        </p:blipFill>
        <p:spPr>
          <a:xfrm>
            <a:off x="2031140" y="1675227"/>
            <a:ext cx="8129719" cy="4394199"/>
          </a:xfrm>
          <a:prstGeom prst="rect">
            <a:avLst/>
          </a:prstGeom>
        </p:spPr>
      </p:pic>
    </p:spTree>
    <p:extLst>
      <p:ext uri="{BB962C8B-B14F-4D97-AF65-F5344CB8AC3E}">
        <p14:creationId xmlns:p14="http://schemas.microsoft.com/office/powerpoint/2010/main" val="3882845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962722" y="1926205"/>
            <a:ext cx="5238466" cy="3005589"/>
          </a:xfrm>
        </p:spPr>
        <p:txBody>
          <a:bodyPr vert="horz" lIns="91440" tIns="45720" rIns="91440" bIns="45720" rtlCol="0" anchor="b">
            <a:normAutofit/>
          </a:bodyPr>
          <a:lstStyle/>
          <a:p>
            <a:r>
              <a:rPr lang="en-US" sz="3800" b="1" kern="1200" dirty="0">
                <a:solidFill>
                  <a:schemeClr val="tx1"/>
                </a:solidFill>
                <a:latin typeface="+mj-lt"/>
                <a:ea typeface="+mj-ea"/>
                <a:cs typeface="+mj-cs"/>
              </a:rPr>
              <a:t>Note</a:t>
            </a:r>
            <a:br>
              <a:rPr lang="en-US" sz="3800" b="1" kern="1200" dirty="0">
                <a:solidFill>
                  <a:schemeClr val="tx1"/>
                </a:solidFill>
                <a:latin typeface="+mj-lt"/>
                <a:ea typeface="+mj-ea"/>
                <a:cs typeface="+mj-cs"/>
              </a:rPr>
            </a:br>
            <a:r>
              <a:rPr lang="en-US" sz="3800" kern="1200" dirty="0">
                <a:solidFill>
                  <a:schemeClr val="tx1"/>
                </a:solidFill>
                <a:latin typeface="+mj-lt"/>
                <a:ea typeface="+mj-ea"/>
                <a:cs typeface="+mj-cs"/>
              </a:rPr>
              <a:t>This requires responsibility/permission, don’t start scrapping every website.</a:t>
            </a:r>
          </a:p>
        </p:txBody>
      </p:sp>
      <p:sp>
        <p:nvSpPr>
          <p:cNvPr id="2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7" descr="Footer">
            <a:extLst>
              <a:ext uri="{FF2B5EF4-FFF2-40B4-BE49-F238E27FC236}">
                <a16:creationId xmlns:a16="http://schemas.microsoft.com/office/drawing/2014/main" id="{67CDF60C-1C27-D042-E91C-0CC9DF1A7B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357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858148" cy="1325563"/>
          </a:xfrm>
        </p:spPr>
        <p:txBody>
          <a:bodyPr>
            <a:normAutofit/>
          </a:bodyPr>
          <a:lstStyle/>
          <a:p>
            <a:r>
              <a:rPr lang="en-US" dirty="0"/>
              <a:t>Collecting found digital data</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393361" cy="4351338"/>
          </a:xfrm>
        </p:spPr>
        <p:txBody>
          <a:bodyPr>
            <a:normAutofit/>
          </a:bodyPr>
          <a:lstStyle/>
          <a:p>
            <a:r>
              <a:rPr lang="en-US"/>
              <a:t>Software </a:t>
            </a:r>
          </a:p>
          <a:p>
            <a:pPr lvl="1"/>
            <a:r>
              <a:rPr lang="en-US"/>
              <a:t>R - Not the best but will do. </a:t>
            </a:r>
          </a:p>
          <a:p>
            <a:pPr lvl="1"/>
            <a:r>
              <a:rPr lang="en-US"/>
              <a:t>Python, Ruby, Perl, Java, . . . </a:t>
            </a:r>
          </a:p>
          <a:p>
            <a:pPr lvl="1"/>
            <a:r>
              <a:rPr lang="en-US"/>
              <a:t>80 Legs, Grepsr . . . </a:t>
            </a:r>
          </a:p>
          <a:p>
            <a:r>
              <a:rPr lang="en-US"/>
              <a:t>Some things to keep in mind </a:t>
            </a:r>
          </a:p>
          <a:p>
            <a:pPr lvl="1"/>
            <a:r>
              <a:rPr lang="en-US"/>
              <a:t>Check if there is an API, or if data are available for download </a:t>
            </a:r>
          </a:p>
          <a:p>
            <a:pPr lvl="1"/>
            <a:r>
              <a:rPr lang="en-US"/>
              <a:t>Play Nice: </a:t>
            </a:r>
          </a:p>
          <a:p>
            <a:pPr lvl="2"/>
            <a:r>
              <a:rPr lang="en-US"/>
              <a:t>Scraper </a:t>
            </a:r>
            <a:r>
              <a:rPr lang="en-US" dirty="0"/>
              <a:t>may be disallowed in `robots.txt‘</a:t>
            </a:r>
          </a:p>
          <a:p>
            <a:pPr lvl="2"/>
            <a:r>
              <a:rPr lang="en-US" dirty="0"/>
              <a:t>Scrape during off-peak hours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4334DF48-4049-D109-6A08-8F878053A1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60452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Paper</a:t>
            </a:r>
            <a:endParaRPr lang="en-US" dirty="0"/>
          </a:p>
        </p:txBody>
      </p:sp>
      <p:pic>
        <p:nvPicPr>
          <p:cNvPr id="4" name="Content Placeholder 3"/>
          <p:cNvPicPr>
            <a:picLocks noGrp="1" noChangeAspect="1"/>
          </p:cNvPicPr>
          <p:nvPr>
            <p:ph idx="1"/>
          </p:nvPr>
        </p:nvPicPr>
        <p:blipFill>
          <a:blip r:embed="rId2"/>
          <a:stretch>
            <a:fillRect/>
          </a:stretch>
        </p:blipFill>
        <p:spPr>
          <a:xfrm>
            <a:off x="2337317" y="1825625"/>
            <a:ext cx="7517365" cy="4351338"/>
          </a:xfrm>
          <a:prstGeom prst="rect">
            <a:avLst/>
          </a:prstGeom>
        </p:spPr>
      </p:pic>
    </p:spTree>
    <p:extLst>
      <p:ext uri="{BB962C8B-B14F-4D97-AF65-F5344CB8AC3E}">
        <p14:creationId xmlns:p14="http://schemas.microsoft.com/office/powerpoint/2010/main" val="103922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r>
              <a:rPr lang="en-US" sz="4800"/>
              <a:t>Paper</a:t>
            </a:r>
          </a:p>
        </p:txBody>
      </p:sp>
      <p:sp>
        <p:nvSpPr>
          <p:cNvPr id="3" name="Content Placeholder 2"/>
          <p:cNvSpPr>
            <a:spLocks noGrp="1"/>
          </p:cNvSpPr>
          <p:nvPr>
            <p:ph idx="1"/>
          </p:nvPr>
        </p:nvSpPr>
        <p:spPr>
          <a:xfrm>
            <a:off x="1045028" y="3017522"/>
            <a:ext cx="9941319" cy="3124658"/>
          </a:xfrm>
        </p:spPr>
        <p:txBody>
          <a:bodyPr anchor="ctr">
            <a:normAutofit/>
          </a:bodyPr>
          <a:lstStyle/>
          <a:p>
            <a:r>
              <a:rPr lang="en-US" sz="1700"/>
              <a:t>Create digital images of paper</a:t>
            </a:r>
          </a:p>
          <a:p>
            <a:r>
              <a:rPr lang="en-US" sz="1700"/>
              <a:t>Identify colored pixels as characters (OCR) </a:t>
            </a:r>
          </a:p>
          <a:p>
            <a:r>
              <a:rPr lang="en-US" sz="1700"/>
              <a:t>Software </a:t>
            </a:r>
          </a:p>
          <a:p>
            <a:pPr lvl="1"/>
            <a:r>
              <a:rPr lang="en-US" sz="1700"/>
              <a:t>Adobe Pro., etc. </a:t>
            </a:r>
          </a:p>
          <a:p>
            <a:pPr lvl="1"/>
            <a:r>
              <a:rPr lang="en-US" sz="1700"/>
              <a:t>Best in class commercial: Abbyy FineReader </a:t>
            </a:r>
          </a:p>
          <a:p>
            <a:pPr lvl="1"/>
            <a:r>
              <a:rPr lang="en-US" sz="1700"/>
              <a:t>Now has an API </a:t>
            </a:r>
          </a:p>
          <a:p>
            <a:pPr lvl="1"/>
            <a:r>
              <a:rPr lang="en-US" sz="1700"/>
              <a:t>Best in class open-source: Tesseract </a:t>
            </a:r>
          </a:p>
          <a:p>
            <a:r>
              <a:rPr lang="en-US" sz="1700"/>
              <a:t>Scrape off recognized characters: pyPdf etc</a:t>
            </a:r>
          </a:p>
          <a:p>
            <a:r>
              <a:rPr lang="en-US" sz="1700"/>
              <a:t>Post-processing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51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6400" kern="1200">
                <a:solidFill>
                  <a:schemeClr val="tx1"/>
                </a:solidFill>
                <a:latin typeface="+mj-lt"/>
                <a:ea typeface="+mj-ea"/>
                <a:cs typeface="+mj-cs"/>
              </a:rPr>
              <a:t>Web Scrapping</a:t>
            </a:r>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7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767" y="1188637"/>
            <a:ext cx="2988234" cy="4480726"/>
          </a:xfrm>
        </p:spPr>
        <p:txBody>
          <a:bodyPr>
            <a:normAutofit/>
          </a:bodyPr>
          <a:lstStyle/>
          <a:p>
            <a:pPr algn="r"/>
            <a:r>
              <a:rPr lang="en-US" sz="4100"/>
              <a:t>Components of Web Scrapping</a:t>
            </a:r>
          </a:p>
        </p:txBody>
      </p:sp>
      <p:cxnSp>
        <p:nvCxnSpPr>
          <p:cNvPr id="28" name="Straight Connector 2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260" y="1648870"/>
            <a:ext cx="4702848" cy="3560260"/>
          </a:xfrm>
        </p:spPr>
        <p:txBody>
          <a:bodyPr anchor="ctr">
            <a:normAutofit/>
          </a:bodyPr>
          <a:lstStyle/>
          <a:p>
            <a:r>
              <a:rPr lang="en-US" sz="2000" b="1" dirty="0"/>
              <a:t>Crawl:</a:t>
            </a:r>
            <a:r>
              <a:rPr lang="en-US" sz="2000" dirty="0"/>
              <a:t> The first step is to navigate to target website by making an HTTP request and download the response you get</a:t>
            </a:r>
          </a:p>
          <a:p>
            <a:r>
              <a:rPr lang="en-US" sz="2000" b="1" dirty="0"/>
              <a:t>Parse and Transform:</a:t>
            </a:r>
            <a:r>
              <a:rPr lang="en-US" sz="2000" dirty="0"/>
              <a:t> When you have the response, you can use HTML parser like Beautiful Soup and extract the required data</a:t>
            </a:r>
          </a:p>
          <a:p>
            <a:r>
              <a:rPr lang="en-US" sz="2000" b="1" dirty="0"/>
              <a:t>Store:</a:t>
            </a:r>
            <a:r>
              <a:rPr lang="en-US" sz="2000" dirty="0"/>
              <a:t> When you have the required data, you can store this into csv or database</a:t>
            </a:r>
          </a:p>
        </p:txBody>
      </p:sp>
    </p:spTree>
    <p:extLst>
      <p:ext uri="{BB962C8B-B14F-4D97-AF65-F5344CB8AC3E}">
        <p14:creationId xmlns:p14="http://schemas.microsoft.com/office/powerpoint/2010/main" val="223483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anchor="ctr">
            <a:normAutofit/>
          </a:bodyPr>
          <a:lstStyle/>
          <a:p>
            <a:r>
              <a:rPr lang="en-US" sz="7200"/>
              <a:t>Beautiful Soup / PyPdf2</a:t>
            </a:r>
          </a:p>
        </p:txBody>
      </p:sp>
      <p:sp>
        <p:nvSpPr>
          <p:cNvPr id="3" name="Subtitle 2"/>
          <p:cNvSpPr>
            <a:spLocks noGrp="1"/>
          </p:cNvSpPr>
          <p:nvPr>
            <p:ph type="subTitle" idx="1"/>
          </p:nvPr>
        </p:nvSpPr>
        <p:spPr>
          <a:xfrm>
            <a:off x="1524000" y="5514052"/>
            <a:ext cx="9144000" cy="651910"/>
          </a:xfrm>
        </p:spPr>
        <p:txBody>
          <a:bodyPr anchor="ctr">
            <a:normAutofit/>
          </a:bodyPr>
          <a:lstStyle/>
          <a:p>
            <a:r>
              <a:rPr lang="en-US" dirty="0"/>
              <a:t>Musadaq </a:t>
            </a:r>
            <a:r>
              <a:rPr lang="en-US" dirty="0" err="1"/>
              <a:t>Mansoor</a:t>
            </a:r>
            <a:endParaRPr lang="en-US"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73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a:normAutofit/>
          </a:bodyPr>
          <a:lstStyle/>
          <a:p>
            <a:pPr algn="r"/>
            <a:r>
              <a:rPr lang="en-US" sz="4600"/>
              <a:t>Introduction</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38928" y="1338729"/>
            <a:ext cx="4795584" cy="4180542"/>
          </a:xfrm>
        </p:spPr>
        <p:txBody>
          <a:bodyPr anchor="ctr">
            <a:normAutofit/>
          </a:bodyPr>
          <a:lstStyle/>
          <a:p>
            <a:r>
              <a:rPr lang="en-US" sz="2400"/>
              <a:t>Beautiful Soup is a Python library for pulling data out of HTML and XML files. It works with your favorite parser to provide idiomatic ways of navigating, searching, and modifying the parse tree. It commonly saves programmers hours or days of work.</a:t>
            </a:r>
          </a:p>
          <a:p>
            <a:r>
              <a:rPr lang="en-US" sz="2400"/>
              <a:t>The current release is Beautiful Soup 4.9.3 (October 3, 2020). You can install Beautiful Soup 4 with pip install beautifulsoup4.</a:t>
            </a:r>
          </a:p>
        </p:txBody>
      </p:sp>
    </p:spTree>
    <p:extLst>
      <p:ext uri="{BB962C8B-B14F-4D97-AF65-F5344CB8AC3E}">
        <p14:creationId xmlns:p14="http://schemas.microsoft.com/office/powerpoint/2010/main" val="2400440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1134</Words>
  <Application>Microsoft Macintosh PowerPoint</Application>
  <PresentationFormat>Widescreen</PresentationFormat>
  <Paragraphs>125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Data Acquisition</vt:lpstr>
      <vt:lpstr>Scraping</vt:lpstr>
      <vt:lpstr>Collecting found digital data</vt:lpstr>
      <vt:lpstr>Paper</vt:lpstr>
      <vt:lpstr>Paper</vt:lpstr>
      <vt:lpstr>Web Scrapping</vt:lpstr>
      <vt:lpstr>Components of Web Scrapping</vt:lpstr>
      <vt:lpstr>Beautiful Soup / PyPdf2</vt:lpstr>
      <vt:lpstr>Introduction</vt:lpstr>
      <vt:lpstr>HTML</vt:lpstr>
      <vt:lpstr>Load HTML in Python</vt:lpstr>
      <vt:lpstr>Navigating the document</vt:lpstr>
      <vt:lpstr>Navigating the document</vt:lpstr>
      <vt:lpstr>Navigating the document</vt:lpstr>
      <vt:lpstr>Printing all the links</vt:lpstr>
      <vt:lpstr>Printing all the text</vt:lpstr>
      <vt:lpstr>Scrapping Website</vt:lpstr>
      <vt:lpstr>Example</vt:lpstr>
      <vt:lpstr>Check robots.txt</vt:lpstr>
      <vt:lpstr>Crawl</vt:lpstr>
      <vt:lpstr>Crawl</vt:lpstr>
      <vt:lpstr>Parse and Transform</vt:lpstr>
      <vt:lpstr>Parse and Transform - I</vt:lpstr>
      <vt:lpstr>Parse and Transform - II</vt:lpstr>
      <vt:lpstr>Store</vt:lpstr>
      <vt:lpstr>Store</vt:lpstr>
      <vt:lpstr>Note This requires responsibility/permission, don’t start scrapping every website.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Musad</dc:creator>
  <cp:lastModifiedBy>Tayyub Naveed</cp:lastModifiedBy>
  <cp:revision>22</cp:revision>
  <dcterms:created xsi:type="dcterms:W3CDTF">2022-01-06T08:18:27Z</dcterms:created>
  <dcterms:modified xsi:type="dcterms:W3CDTF">2022-12-27T19:10:26Z</dcterms:modified>
</cp:coreProperties>
</file>