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7" r:id="rId6"/>
    <p:sldId id="261" r:id="rId7"/>
    <p:sldId id="263" r:id="rId8"/>
    <p:sldId id="265" r:id="rId9"/>
    <p:sldId id="266" r:id="rId10"/>
    <p:sldId id="267" r:id="rId11"/>
    <p:sldId id="268" r:id="rId12"/>
    <p:sldId id="269" r:id="rId13"/>
    <p:sldId id="271" r:id="rId14"/>
    <p:sldId id="273" r:id="rId15"/>
    <p:sldId id="272" r:id="rId16"/>
    <p:sldId id="270" r:id="rId17"/>
    <p:sldId id="274" r:id="rId18"/>
    <p:sldId id="288" r:id="rId19"/>
    <p:sldId id="276" r:id="rId20"/>
    <p:sldId id="277" r:id="rId21"/>
    <p:sldId id="278" r:id="rId22"/>
    <p:sldId id="279" r:id="rId23"/>
    <p:sldId id="280" r:id="rId24"/>
    <p:sldId id="281" r:id="rId25"/>
    <p:sldId id="282" r:id="rId26"/>
    <p:sldId id="283" r:id="rId27"/>
    <p:sldId id="284" r:id="rId28"/>
    <p:sldId id="289" r:id="rId29"/>
    <p:sldId id="290"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8" autoAdjust="0"/>
    <p:restoredTop sz="95748"/>
  </p:normalViewPr>
  <p:slideViewPr>
    <p:cSldViewPr snapToGrid="0">
      <p:cViewPr varScale="1">
        <p:scale>
          <a:sx n="110" d="100"/>
          <a:sy n="110"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E23DBD-9264-4D29-8057-516EA45CA391}"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55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870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54172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23DBD-9264-4D29-8057-516EA45CA391}"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363077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E23DBD-9264-4D29-8057-516EA45CA391}"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40099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E23DBD-9264-4D29-8057-516EA45CA391}"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71106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E23DBD-9264-4D29-8057-516EA45CA391}" type="datetimeFigureOut">
              <a:rPr lang="en-US" smtClean="0"/>
              <a:t>12/30/22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95456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E23DBD-9264-4D29-8057-516EA45CA391}" type="datetimeFigureOut">
              <a:rPr lang="en-US" smtClean="0"/>
              <a:t>12/30/22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72805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23DBD-9264-4D29-8057-516EA45CA391}" type="datetimeFigureOut">
              <a:rPr lang="en-US" smtClean="0"/>
              <a:t>12/30/22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61448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2269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23DBD-9264-4D29-8057-516EA45CA391}"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5371-9C38-4E6F-9F3C-0EDF3CD04870}" type="slidenum">
              <a:rPr lang="en-US" smtClean="0"/>
              <a:t>‹#›</a:t>
            </a:fld>
            <a:endParaRPr lang="en-US"/>
          </a:p>
        </p:txBody>
      </p:sp>
    </p:spTree>
    <p:extLst>
      <p:ext uri="{BB962C8B-B14F-4D97-AF65-F5344CB8AC3E}">
        <p14:creationId xmlns:p14="http://schemas.microsoft.com/office/powerpoint/2010/main" val="88249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23DBD-9264-4D29-8057-516EA45CA391}" type="datetimeFigureOut">
              <a:rPr lang="en-US" smtClean="0"/>
              <a:t>12/30/22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25371-9C38-4E6F-9F3C-0EDF3CD04870}" type="slidenum">
              <a:rPr lang="en-US" smtClean="0"/>
              <a:t>‹#›</a:t>
            </a:fld>
            <a:endParaRPr lang="en-US"/>
          </a:p>
        </p:txBody>
      </p:sp>
    </p:spTree>
    <p:extLst>
      <p:ext uri="{BB962C8B-B14F-4D97-AF65-F5344CB8AC3E}">
        <p14:creationId xmlns:p14="http://schemas.microsoft.com/office/powerpoint/2010/main" val="41051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r>
              <a:rPr lang="en-US" sz="2000" b="1" dirty="0" err="1">
                <a:solidFill>
                  <a:srgbClr val="080808"/>
                </a:solidFill>
              </a:rPr>
              <a:t>Musadaq</a:t>
            </a:r>
            <a:r>
              <a:rPr lang="en-US" sz="2000" b="1" dirty="0">
                <a:solidFill>
                  <a:srgbClr val="080808"/>
                </a:solidFill>
              </a:rPr>
              <a:t> Mansoor</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rPr>
              <a:t>ETL</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749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Text Placeholder 4"/>
          <p:cNvSpPr>
            <a:spLocks noGrp="1"/>
          </p:cNvSpPr>
          <p:nvPr>
            <p:ph type="body" idx="1"/>
          </p:nvPr>
        </p:nvSpPr>
        <p:spPr>
          <a:xfrm>
            <a:off x="4439633" y="4518923"/>
            <a:ext cx="3312734" cy="1141851"/>
          </a:xfrm>
          <a:noFill/>
        </p:spPr>
        <p:txBody>
          <a:bodyPr vert="horz" lIns="91440" tIns="45720" rIns="91440" bIns="45720" rtlCol="0">
            <a:normAutofit/>
          </a:bodyPr>
          <a:lstStyle/>
          <a:p>
            <a:pPr algn="ctr"/>
            <a:r>
              <a:rPr lang="en-US" sz="2000" kern="1200">
                <a:solidFill>
                  <a:srgbClr val="080808"/>
                </a:solidFill>
                <a:latin typeface="+mn-lt"/>
                <a:ea typeface="+mn-ea"/>
                <a:cs typeface="+mn-cs"/>
              </a:rPr>
              <a:t>https://petl.readthedocs.io/en/v0.16/</a:t>
            </a:r>
          </a:p>
        </p:txBody>
      </p:sp>
      <p:sp>
        <p:nvSpPr>
          <p:cNvPr id="4" name="Title 3"/>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PETL</a:t>
            </a: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780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Extract Examples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2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CSV</a:t>
            </a:r>
          </a:p>
        </p:txBody>
      </p:sp>
      <p:pic>
        <p:nvPicPr>
          <p:cNvPr id="4" name="Picture 3"/>
          <p:cNvPicPr>
            <a:picLocks noChangeAspect="1"/>
          </p:cNvPicPr>
          <p:nvPr/>
        </p:nvPicPr>
        <p:blipFill>
          <a:blip r:embed="rId2"/>
          <a:stretch>
            <a:fillRect/>
          </a:stretch>
        </p:blipFill>
        <p:spPr>
          <a:xfrm>
            <a:off x="6095999" y="1408114"/>
            <a:ext cx="5297425" cy="4528613"/>
          </a:xfrm>
          <a:prstGeom prst="rect">
            <a:avLst/>
          </a:prstGeom>
        </p:spPr>
      </p:pic>
    </p:spTree>
    <p:extLst>
      <p:ext uri="{BB962C8B-B14F-4D97-AF65-F5344CB8AC3E}">
        <p14:creationId xmlns:p14="http://schemas.microsoft.com/office/powerpoint/2010/main" val="100002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MySql</a:t>
            </a:r>
          </a:p>
        </p:txBody>
      </p:sp>
      <p:pic>
        <p:nvPicPr>
          <p:cNvPr id="3" name="Picture 2"/>
          <p:cNvPicPr>
            <a:picLocks noChangeAspect="1"/>
          </p:cNvPicPr>
          <p:nvPr/>
        </p:nvPicPr>
        <p:blipFill>
          <a:blip r:embed="rId2"/>
          <a:stretch>
            <a:fillRect/>
          </a:stretch>
        </p:blipFill>
        <p:spPr>
          <a:xfrm>
            <a:off x="838200" y="2320061"/>
            <a:ext cx="10515599" cy="3803775"/>
          </a:xfrm>
          <a:prstGeom prst="rect">
            <a:avLst/>
          </a:prstGeom>
        </p:spPr>
      </p:pic>
    </p:spTree>
    <p:extLst>
      <p:ext uri="{BB962C8B-B14F-4D97-AF65-F5344CB8AC3E}">
        <p14:creationId xmlns:p14="http://schemas.microsoft.com/office/powerpoint/2010/main" val="27036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xml</a:t>
            </a:r>
          </a:p>
        </p:txBody>
      </p:sp>
      <p:pic>
        <p:nvPicPr>
          <p:cNvPr id="3" name="Picture 2"/>
          <p:cNvPicPr>
            <a:picLocks noChangeAspect="1"/>
          </p:cNvPicPr>
          <p:nvPr/>
        </p:nvPicPr>
        <p:blipFill>
          <a:blip r:embed="rId2"/>
          <a:stretch>
            <a:fillRect/>
          </a:stretch>
        </p:blipFill>
        <p:spPr>
          <a:xfrm>
            <a:off x="6579627" y="1124043"/>
            <a:ext cx="4330169" cy="5096755"/>
          </a:xfrm>
          <a:prstGeom prst="rect">
            <a:avLst/>
          </a:prstGeom>
        </p:spPr>
      </p:pic>
    </p:spTree>
    <p:extLst>
      <p:ext uri="{BB962C8B-B14F-4D97-AF65-F5344CB8AC3E}">
        <p14:creationId xmlns:p14="http://schemas.microsoft.com/office/powerpoint/2010/main" val="23139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txt</a:t>
            </a:r>
          </a:p>
        </p:txBody>
      </p:sp>
      <p:pic>
        <p:nvPicPr>
          <p:cNvPr id="3" name="Picture 2"/>
          <p:cNvPicPr>
            <a:picLocks noChangeAspect="1"/>
          </p:cNvPicPr>
          <p:nvPr/>
        </p:nvPicPr>
        <p:blipFill>
          <a:blip r:embed="rId2"/>
          <a:stretch>
            <a:fillRect/>
          </a:stretch>
        </p:blipFill>
        <p:spPr>
          <a:xfrm>
            <a:off x="6095999" y="1261261"/>
            <a:ext cx="5297425" cy="4822319"/>
          </a:xfrm>
          <a:prstGeom prst="rect">
            <a:avLst/>
          </a:prstGeom>
        </p:spPr>
      </p:pic>
    </p:spTree>
    <p:extLst>
      <p:ext uri="{BB962C8B-B14F-4D97-AF65-F5344CB8AC3E}">
        <p14:creationId xmlns:p14="http://schemas.microsoft.com/office/powerpoint/2010/main" val="130887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dat</a:t>
            </a:r>
          </a:p>
        </p:txBody>
      </p:sp>
      <p:pic>
        <p:nvPicPr>
          <p:cNvPr id="3" name="Picture 2"/>
          <p:cNvPicPr>
            <a:picLocks noChangeAspect="1"/>
          </p:cNvPicPr>
          <p:nvPr/>
        </p:nvPicPr>
        <p:blipFill>
          <a:blip r:embed="rId2"/>
          <a:stretch>
            <a:fillRect/>
          </a:stretch>
        </p:blipFill>
        <p:spPr>
          <a:xfrm>
            <a:off x="6095999" y="1528715"/>
            <a:ext cx="5297425" cy="4287410"/>
          </a:xfrm>
          <a:prstGeom prst="rect">
            <a:avLst/>
          </a:prstGeom>
        </p:spPr>
      </p:pic>
    </p:spTree>
    <p:extLst>
      <p:ext uri="{BB962C8B-B14F-4D97-AF65-F5344CB8AC3E}">
        <p14:creationId xmlns:p14="http://schemas.microsoft.com/office/powerpoint/2010/main" val="370331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json</a:t>
            </a:r>
          </a:p>
        </p:txBody>
      </p:sp>
      <p:pic>
        <p:nvPicPr>
          <p:cNvPr id="3" name="Picture 2"/>
          <p:cNvPicPr>
            <a:picLocks noChangeAspect="1"/>
          </p:cNvPicPr>
          <p:nvPr/>
        </p:nvPicPr>
        <p:blipFill>
          <a:blip r:embed="rId2"/>
          <a:stretch>
            <a:fillRect/>
          </a:stretch>
        </p:blipFill>
        <p:spPr>
          <a:xfrm>
            <a:off x="1196876" y="2139351"/>
            <a:ext cx="9798247" cy="4165196"/>
          </a:xfrm>
          <a:prstGeom prst="rect">
            <a:avLst/>
          </a:prstGeom>
        </p:spPr>
      </p:pic>
    </p:spTree>
    <p:extLst>
      <p:ext uri="{BB962C8B-B14F-4D97-AF65-F5344CB8AC3E}">
        <p14:creationId xmlns:p14="http://schemas.microsoft.com/office/powerpoint/2010/main" val="70552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Transform</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8310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Rename</a:t>
            </a:r>
          </a:p>
        </p:txBody>
      </p:sp>
      <p:pic>
        <p:nvPicPr>
          <p:cNvPr id="4" name="Picture 3"/>
          <p:cNvPicPr>
            <a:picLocks noChangeAspect="1"/>
          </p:cNvPicPr>
          <p:nvPr/>
        </p:nvPicPr>
        <p:blipFill>
          <a:blip r:embed="rId2"/>
          <a:stretch>
            <a:fillRect/>
          </a:stretch>
        </p:blipFill>
        <p:spPr>
          <a:xfrm>
            <a:off x="838200" y="2440278"/>
            <a:ext cx="10515599" cy="3563342"/>
          </a:xfrm>
          <a:prstGeom prst="rect">
            <a:avLst/>
          </a:prstGeom>
        </p:spPr>
      </p:pic>
    </p:spTree>
    <p:extLst>
      <p:ext uri="{BB962C8B-B14F-4D97-AF65-F5344CB8AC3E}">
        <p14:creationId xmlns:p14="http://schemas.microsoft.com/office/powerpoint/2010/main" val="16575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p:cNvSpPr>
            <a:spLocks noGrp="1"/>
          </p:cNvSpPr>
          <p:nvPr>
            <p:ph idx="1"/>
          </p:nvPr>
        </p:nvSpPr>
        <p:spPr>
          <a:xfrm>
            <a:off x="643466" y="1577515"/>
            <a:ext cx="10261599" cy="3304451"/>
          </a:xfrm>
        </p:spPr>
        <p:txBody>
          <a:bodyPr>
            <a:normAutofit/>
          </a:bodyPr>
          <a:lstStyle/>
          <a:p>
            <a:r>
              <a:rPr lang="en-GB" sz="2000" b="0" i="0" dirty="0">
                <a:solidFill>
                  <a:srgbClr val="374151"/>
                </a:solidFill>
                <a:effectLst/>
                <a:latin typeface="Söhne"/>
              </a:rPr>
              <a:t>ETL stands for Extract, Transform, Load.</a:t>
            </a:r>
          </a:p>
          <a:p>
            <a:r>
              <a:rPr lang="en-GB" sz="2000" b="0" i="0" dirty="0">
                <a:solidFill>
                  <a:srgbClr val="374151"/>
                </a:solidFill>
                <a:effectLst/>
                <a:latin typeface="Söhne"/>
              </a:rPr>
              <a:t>It refers to a process in data management that involves extracting data from various sources, transforming it into a format that is suitable for analysis and reporting, and loading it into a destination system, such as a data warehouse or a database.</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783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Rename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31567" y="2677396"/>
            <a:ext cx="5455917" cy="3496480"/>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445073" y="2677396"/>
            <a:ext cx="5455917" cy="3496480"/>
          </a:xfrm>
          <a:prstGeom prst="rect">
            <a:avLst/>
          </a:prstGeom>
        </p:spPr>
      </p:pic>
    </p:spTree>
    <p:extLst>
      <p:ext uri="{BB962C8B-B14F-4D97-AF65-F5344CB8AC3E}">
        <p14:creationId xmlns:p14="http://schemas.microsoft.com/office/powerpoint/2010/main" val="343014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setheader</a:t>
            </a:r>
          </a:p>
        </p:txBody>
      </p:sp>
      <p:pic>
        <p:nvPicPr>
          <p:cNvPr id="3" name="Picture 2"/>
          <p:cNvPicPr>
            <a:picLocks noChangeAspect="1"/>
          </p:cNvPicPr>
          <p:nvPr/>
        </p:nvPicPr>
        <p:blipFill>
          <a:blip r:embed="rId2"/>
          <a:stretch>
            <a:fillRect/>
          </a:stretch>
        </p:blipFill>
        <p:spPr>
          <a:xfrm>
            <a:off x="424132" y="2246409"/>
            <a:ext cx="10198252" cy="4058137"/>
          </a:xfrm>
          <a:prstGeom prst="rect">
            <a:avLst/>
          </a:prstGeom>
        </p:spPr>
      </p:pic>
    </p:spTree>
    <p:extLst>
      <p:ext uri="{BB962C8B-B14F-4D97-AF65-F5344CB8AC3E}">
        <p14:creationId xmlns:p14="http://schemas.microsoft.com/office/powerpoint/2010/main" val="3430752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extendheader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31567" y="3050702"/>
            <a:ext cx="5455917" cy="2749869"/>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445073" y="3050702"/>
            <a:ext cx="5455917" cy="2749869"/>
          </a:xfrm>
          <a:prstGeom prst="rect">
            <a:avLst/>
          </a:prstGeom>
        </p:spPr>
      </p:pic>
    </p:spTree>
    <p:extLst>
      <p:ext uri="{BB962C8B-B14F-4D97-AF65-F5344CB8AC3E}">
        <p14:creationId xmlns:p14="http://schemas.microsoft.com/office/powerpoint/2010/main" val="212955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skipdata</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798567" y="2426818"/>
            <a:ext cx="4521917"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445073" y="2426817"/>
            <a:ext cx="5455917" cy="3827619"/>
          </a:xfrm>
          <a:prstGeom prst="rect">
            <a:avLst/>
          </a:prstGeom>
        </p:spPr>
      </p:pic>
    </p:spTree>
    <p:extLst>
      <p:ext uri="{BB962C8B-B14F-4D97-AF65-F5344CB8AC3E}">
        <p14:creationId xmlns:p14="http://schemas.microsoft.com/office/powerpoint/2010/main" val="69973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CACB72-3535-4C1F-B618-F4CBD214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90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3954" y="581891"/>
            <a:ext cx="3771009" cy="3740727"/>
          </a:xfrm>
        </p:spPr>
        <p:txBody>
          <a:bodyPr vert="horz" lIns="91440" tIns="45720" rIns="91440" bIns="45720" rtlCol="0" anchor="b">
            <a:normAutofit/>
          </a:bodyPr>
          <a:lstStyle/>
          <a:p>
            <a:r>
              <a:rPr lang="en-US" sz="5400" kern="1200">
                <a:solidFill>
                  <a:schemeClr val="bg1"/>
                </a:solidFill>
                <a:latin typeface="+mj-lt"/>
                <a:ea typeface="+mj-ea"/>
                <a:cs typeface="+mj-cs"/>
              </a:rPr>
              <a:t>convert</a:t>
            </a:r>
          </a:p>
        </p:txBody>
      </p:sp>
      <p:pic>
        <p:nvPicPr>
          <p:cNvPr id="3" name="Picture 2"/>
          <p:cNvPicPr>
            <a:picLocks noChangeAspect="1"/>
          </p:cNvPicPr>
          <p:nvPr/>
        </p:nvPicPr>
        <p:blipFill>
          <a:blip r:embed="rId2"/>
          <a:stretch>
            <a:fillRect/>
          </a:stretch>
        </p:blipFill>
        <p:spPr>
          <a:xfrm>
            <a:off x="5603027" y="762918"/>
            <a:ext cx="5881662" cy="5202003"/>
          </a:xfrm>
          <a:prstGeom prst="rect">
            <a:avLst/>
          </a:prstGeom>
        </p:spPr>
      </p:pic>
    </p:spTree>
    <p:extLst>
      <p:ext uri="{BB962C8B-B14F-4D97-AF65-F5344CB8AC3E}">
        <p14:creationId xmlns:p14="http://schemas.microsoft.com/office/powerpoint/2010/main" val="308907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select</a:t>
            </a:r>
          </a:p>
        </p:txBody>
      </p:sp>
      <p:cxnSp>
        <p:nvCxnSpPr>
          <p:cNvPr id="12" name="Straight Connector 1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20040" y="2882322"/>
            <a:ext cx="11496821" cy="3088075"/>
          </a:xfrm>
          <a:prstGeom prst="rect">
            <a:avLst/>
          </a:prstGeom>
        </p:spPr>
      </p:pic>
    </p:spTree>
    <p:extLst>
      <p:ext uri="{BB962C8B-B14F-4D97-AF65-F5344CB8AC3E}">
        <p14:creationId xmlns:p14="http://schemas.microsoft.com/office/powerpoint/2010/main" val="46906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sort</a:t>
            </a:r>
          </a:p>
        </p:txBody>
      </p:sp>
      <p:pic>
        <p:nvPicPr>
          <p:cNvPr id="4" name="Picture 3"/>
          <p:cNvPicPr>
            <a:picLocks noChangeAspect="1"/>
          </p:cNvPicPr>
          <p:nvPr/>
        </p:nvPicPr>
        <p:blipFill>
          <a:blip r:embed="rId2"/>
          <a:stretch>
            <a:fillRect/>
          </a:stretch>
        </p:blipFill>
        <p:spPr>
          <a:xfrm>
            <a:off x="699715" y="2597116"/>
            <a:ext cx="3238707" cy="3096342"/>
          </a:xfrm>
          <a:prstGeom prst="rect">
            <a:avLst/>
          </a:prstGeom>
        </p:spPr>
      </p:pic>
      <p:pic>
        <p:nvPicPr>
          <p:cNvPr id="3" name="Picture 2"/>
          <p:cNvPicPr>
            <a:picLocks noChangeAspect="1"/>
          </p:cNvPicPr>
          <p:nvPr/>
        </p:nvPicPr>
        <p:blipFill>
          <a:blip r:embed="rId3"/>
          <a:stretch>
            <a:fillRect/>
          </a:stretch>
        </p:blipFill>
        <p:spPr>
          <a:xfrm>
            <a:off x="4357791" y="2597116"/>
            <a:ext cx="3238707" cy="3048194"/>
          </a:xfrm>
          <a:prstGeom prst="rect">
            <a:avLst/>
          </a:prstGeom>
        </p:spPr>
      </p:pic>
      <p:pic>
        <p:nvPicPr>
          <p:cNvPr id="5" name="Picture 4"/>
          <p:cNvPicPr>
            <a:picLocks noChangeAspect="1"/>
          </p:cNvPicPr>
          <p:nvPr/>
        </p:nvPicPr>
        <p:blipFill>
          <a:blip r:embed="rId4"/>
          <a:stretch>
            <a:fillRect/>
          </a:stretch>
        </p:blipFill>
        <p:spPr>
          <a:xfrm>
            <a:off x="8015867" y="2597116"/>
            <a:ext cx="3238707" cy="3048193"/>
          </a:xfrm>
          <a:prstGeom prst="rect">
            <a:avLst/>
          </a:prstGeom>
        </p:spPr>
      </p:pic>
    </p:spTree>
    <p:extLst>
      <p:ext uri="{BB962C8B-B14F-4D97-AF65-F5344CB8AC3E}">
        <p14:creationId xmlns:p14="http://schemas.microsoft.com/office/powerpoint/2010/main" val="593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544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99377"/>
            <a:ext cx="10506456" cy="1197864"/>
          </a:xfrm>
        </p:spPr>
        <p:txBody>
          <a:bodyPr vert="horz" lIns="91440" tIns="45720" rIns="91440" bIns="45720" rtlCol="0" anchor="b">
            <a:normAutofit/>
          </a:bodyPr>
          <a:lstStyle/>
          <a:p>
            <a:pPr algn="ctr"/>
            <a:r>
              <a:rPr lang="en-US" sz="5400">
                <a:solidFill>
                  <a:schemeClr val="bg1"/>
                </a:solidFill>
              </a:rPr>
              <a:t>join</a:t>
            </a:r>
          </a:p>
        </p:txBody>
      </p:sp>
      <p:pic>
        <p:nvPicPr>
          <p:cNvPr id="5" name="Picture 4"/>
          <p:cNvPicPr>
            <a:picLocks noChangeAspect="1"/>
          </p:cNvPicPr>
          <p:nvPr/>
        </p:nvPicPr>
        <p:blipFill>
          <a:blip r:embed="rId2"/>
          <a:stretch>
            <a:fillRect/>
          </a:stretch>
        </p:blipFill>
        <p:spPr>
          <a:xfrm>
            <a:off x="8433507" y="2975211"/>
            <a:ext cx="3416240" cy="3272687"/>
          </a:xfrm>
          <a:prstGeom prst="rect">
            <a:avLst/>
          </a:prstGeom>
        </p:spPr>
      </p:pic>
      <p:pic>
        <p:nvPicPr>
          <p:cNvPr id="4" name="Picture 3"/>
          <p:cNvPicPr>
            <a:picLocks noChangeAspect="1"/>
          </p:cNvPicPr>
          <p:nvPr/>
        </p:nvPicPr>
        <p:blipFill>
          <a:blip r:embed="rId3"/>
          <a:stretch>
            <a:fillRect/>
          </a:stretch>
        </p:blipFill>
        <p:spPr>
          <a:xfrm>
            <a:off x="4461971" y="2980918"/>
            <a:ext cx="3481986" cy="3272687"/>
          </a:xfrm>
          <a:prstGeom prst="rect">
            <a:avLst/>
          </a:prstGeom>
        </p:spPr>
      </p:pic>
      <p:pic>
        <p:nvPicPr>
          <p:cNvPr id="3" name="Picture 2"/>
          <p:cNvPicPr>
            <a:picLocks noChangeAspect="1"/>
          </p:cNvPicPr>
          <p:nvPr/>
        </p:nvPicPr>
        <p:blipFill>
          <a:blip r:embed="rId4"/>
          <a:stretch>
            <a:fillRect/>
          </a:stretch>
        </p:blipFill>
        <p:spPr>
          <a:xfrm>
            <a:off x="342254" y="2975211"/>
            <a:ext cx="3630168" cy="3272687"/>
          </a:xfrm>
          <a:prstGeom prst="rect">
            <a:avLst/>
          </a:prstGeom>
        </p:spPr>
      </p:pic>
    </p:spTree>
    <p:extLst>
      <p:ext uri="{BB962C8B-B14F-4D97-AF65-F5344CB8AC3E}">
        <p14:creationId xmlns:p14="http://schemas.microsoft.com/office/powerpoint/2010/main" val="3098038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join</a:t>
            </a:r>
          </a:p>
        </p:txBody>
      </p:sp>
      <p:pic>
        <p:nvPicPr>
          <p:cNvPr id="6" name="Picture 5"/>
          <p:cNvPicPr>
            <a:picLocks noChangeAspect="1"/>
          </p:cNvPicPr>
          <p:nvPr/>
        </p:nvPicPr>
        <p:blipFill>
          <a:blip r:embed="rId2"/>
          <a:stretch>
            <a:fillRect/>
          </a:stretch>
        </p:blipFill>
        <p:spPr>
          <a:xfrm>
            <a:off x="1203547" y="2139351"/>
            <a:ext cx="9784904" cy="4165196"/>
          </a:xfrm>
          <a:prstGeom prst="rect">
            <a:avLst/>
          </a:prstGeom>
        </p:spPr>
      </p:pic>
    </p:spTree>
    <p:extLst>
      <p:ext uri="{BB962C8B-B14F-4D97-AF65-F5344CB8AC3E}">
        <p14:creationId xmlns:p14="http://schemas.microsoft.com/office/powerpoint/2010/main" val="413766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Load</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23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Extract</a:t>
            </a:r>
          </a:p>
        </p:txBody>
      </p:sp>
      <p:sp>
        <p:nvSpPr>
          <p:cNvPr id="3" name="Content Placeholder 2"/>
          <p:cNvSpPr>
            <a:spLocks noGrp="1"/>
          </p:cNvSpPr>
          <p:nvPr>
            <p:ph idx="1"/>
          </p:nvPr>
        </p:nvSpPr>
        <p:spPr>
          <a:xfrm>
            <a:off x="643467" y="1782981"/>
            <a:ext cx="10905066" cy="4393982"/>
          </a:xfrm>
        </p:spPr>
        <p:txBody>
          <a:bodyPr>
            <a:normAutofit/>
          </a:bodyPr>
          <a:lstStyle/>
          <a:p>
            <a:r>
              <a:rPr lang="en-US" sz="2000" dirty="0"/>
              <a:t>The first part of an ETL process involves extracting the data from the source systems.</a:t>
            </a:r>
          </a:p>
          <a:p>
            <a:r>
              <a:rPr lang="en-US" sz="2000" dirty="0"/>
              <a:t>The extraction step is crucial in the ETL process because it is the foundation upon which the rest of the process is built.</a:t>
            </a:r>
          </a:p>
          <a:p>
            <a:r>
              <a:rPr lang="en-US" sz="2000" dirty="0"/>
              <a:t>Ensuring that the data is extracted accurately and efficiently is key to the success of the entire ETL process.</a:t>
            </a:r>
          </a:p>
          <a:p>
            <a:r>
              <a:rPr lang="en-US" sz="2000" dirty="0"/>
              <a:t>Most data warehousing projects consolidate data from different source systems.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0026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544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99377"/>
            <a:ext cx="10506456" cy="1197864"/>
          </a:xfrm>
        </p:spPr>
        <p:txBody>
          <a:bodyPr vert="horz" lIns="91440" tIns="45720" rIns="91440" bIns="45720" rtlCol="0" anchor="b">
            <a:normAutofit/>
          </a:bodyPr>
          <a:lstStyle/>
          <a:p>
            <a:pPr algn="ctr"/>
            <a:r>
              <a:rPr lang="en-US" sz="5400">
                <a:solidFill>
                  <a:schemeClr val="bg1"/>
                </a:solidFill>
              </a:rPr>
              <a:t>Some load functions</a:t>
            </a:r>
          </a:p>
        </p:txBody>
      </p:sp>
      <p:pic>
        <p:nvPicPr>
          <p:cNvPr id="3" name="Picture 2"/>
          <p:cNvPicPr>
            <a:picLocks noChangeAspect="1"/>
          </p:cNvPicPr>
          <p:nvPr/>
        </p:nvPicPr>
        <p:blipFill>
          <a:blip r:embed="rId2"/>
          <a:stretch>
            <a:fillRect/>
          </a:stretch>
        </p:blipFill>
        <p:spPr>
          <a:xfrm>
            <a:off x="404911" y="3153867"/>
            <a:ext cx="3630641" cy="2855366"/>
          </a:xfrm>
          <a:prstGeom prst="rect">
            <a:avLst/>
          </a:prstGeom>
        </p:spPr>
      </p:pic>
      <p:pic>
        <p:nvPicPr>
          <p:cNvPr id="4" name="Picture 3"/>
          <p:cNvPicPr>
            <a:picLocks noChangeAspect="1"/>
          </p:cNvPicPr>
          <p:nvPr/>
        </p:nvPicPr>
        <p:blipFill>
          <a:blip r:embed="rId3"/>
          <a:stretch>
            <a:fillRect/>
          </a:stretch>
        </p:blipFill>
        <p:spPr>
          <a:xfrm>
            <a:off x="4279392" y="3213878"/>
            <a:ext cx="3630168" cy="2795355"/>
          </a:xfrm>
          <a:prstGeom prst="rect">
            <a:avLst/>
          </a:prstGeom>
        </p:spPr>
      </p:pic>
      <p:pic>
        <p:nvPicPr>
          <p:cNvPr id="5" name="Picture 4"/>
          <p:cNvPicPr>
            <a:picLocks noChangeAspect="1"/>
          </p:cNvPicPr>
          <p:nvPr/>
        </p:nvPicPr>
        <p:blipFill>
          <a:blip r:embed="rId4"/>
          <a:stretch>
            <a:fillRect/>
          </a:stretch>
        </p:blipFill>
        <p:spPr>
          <a:xfrm>
            <a:off x="8153400" y="3279668"/>
            <a:ext cx="3630168" cy="2663775"/>
          </a:xfrm>
          <a:prstGeom prst="rect">
            <a:avLst/>
          </a:prstGeom>
        </p:spPr>
      </p:pic>
    </p:spTree>
    <p:extLst>
      <p:ext uri="{BB962C8B-B14F-4D97-AF65-F5344CB8AC3E}">
        <p14:creationId xmlns:p14="http://schemas.microsoft.com/office/powerpoint/2010/main" val="400572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a:t>Transform</a:t>
            </a:r>
            <a:endParaRPr lang="en-US" dirty="0"/>
          </a:p>
        </p:txBody>
      </p:sp>
      <p:pic>
        <p:nvPicPr>
          <p:cNvPr id="12" name="Picture 4" descr="White puzzle with one red piece">
            <a:extLst>
              <a:ext uri="{FF2B5EF4-FFF2-40B4-BE49-F238E27FC236}">
                <a16:creationId xmlns:a16="http://schemas.microsoft.com/office/drawing/2014/main" id="{7B3226A1-9FCA-CE78-8537-274F573B00D3}"/>
              </a:ext>
            </a:extLst>
          </p:cNvPr>
          <p:cNvPicPr>
            <a:picLocks noChangeAspect="1"/>
          </p:cNvPicPr>
          <p:nvPr/>
        </p:nvPicPr>
        <p:blipFill rotWithShape="1">
          <a:blip r:embed="rId2"/>
          <a:srcRect l="25718" r="2411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3" name="Content Placeholder 2"/>
          <p:cNvSpPr>
            <a:spLocks noGrp="1"/>
          </p:cNvSpPr>
          <p:nvPr>
            <p:ph idx="1"/>
          </p:nvPr>
        </p:nvSpPr>
        <p:spPr>
          <a:xfrm>
            <a:off x="6513788" y="2333297"/>
            <a:ext cx="4840010" cy="3843666"/>
          </a:xfrm>
        </p:spPr>
        <p:txBody>
          <a:bodyPr>
            <a:normAutofit/>
          </a:bodyPr>
          <a:lstStyle/>
          <a:p>
            <a:r>
              <a:rPr lang="en-GB" sz="2000" dirty="0">
                <a:latin typeface="Söhne"/>
              </a:rPr>
              <a:t>T</a:t>
            </a:r>
            <a:r>
              <a:rPr lang="en-GB" sz="2000" b="0" i="0" dirty="0">
                <a:effectLst/>
                <a:latin typeface="Söhne"/>
              </a:rPr>
              <a:t>he transform stage refers to the processes that occur after the data has been extracted from its source and before it is loaded into its destination.</a:t>
            </a:r>
          </a:p>
          <a:p>
            <a:r>
              <a:rPr lang="en-GB" sz="2000" b="0" i="0" dirty="0">
                <a:effectLst/>
                <a:latin typeface="Söhne"/>
              </a:rPr>
              <a:t>The main purpose of the transform stage is to prepare the data for its intended use by cleaning, modifying, and transforming it into a suitable format.</a:t>
            </a:r>
            <a:endParaRPr lang="en-US" sz="2000" dirty="0"/>
          </a:p>
        </p:txBody>
      </p:sp>
    </p:spTree>
    <p:extLst>
      <p:ext uri="{BB962C8B-B14F-4D97-AF65-F5344CB8AC3E}">
        <p14:creationId xmlns:p14="http://schemas.microsoft.com/office/powerpoint/2010/main" val="235292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Transform</a:t>
            </a:r>
          </a:p>
        </p:txBody>
      </p:sp>
      <p:sp>
        <p:nvSpPr>
          <p:cNvPr id="3" name="Content Placeholder 2"/>
          <p:cNvSpPr>
            <a:spLocks noGrp="1"/>
          </p:cNvSpPr>
          <p:nvPr>
            <p:ph idx="1"/>
          </p:nvPr>
        </p:nvSpPr>
        <p:spPr>
          <a:xfrm>
            <a:off x="1119322" y="2399129"/>
            <a:ext cx="9708995" cy="4259806"/>
          </a:xfrm>
        </p:spPr>
        <p:txBody>
          <a:bodyPr anchor="ctr">
            <a:normAutofit/>
          </a:bodyPr>
          <a:lstStyle/>
          <a:p>
            <a:r>
              <a:rPr lang="en-US" sz="2400" dirty="0"/>
              <a:t>Selecting only certain columns to load (or selecting null columns not to load).</a:t>
            </a:r>
          </a:p>
          <a:p>
            <a:r>
              <a:rPr lang="en-US" sz="2400" b="1" dirty="0"/>
              <a:t>Example:</a:t>
            </a:r>
          </a:p>
          <a:p>
            <a:pPr lvl="1"/>
            <a:r>
              <a:rPr lang="en-US" sz="1600" dirty="0"/>
              <a:t>if the source data has three columns (also called attributes), for example, </a:t>
            </a:r>
            <a:r>
              <a:rPr lang="en-US" sz="1600" dirty="0" err="1"/>
              <a:t>roll_no</a:t>
            </a:r>
            <a:r>
              <a:rPr lang="en-US" sz="1600" dirty="0"/>
              <a:t>, age, and salary, then the extraction may take only </a:t>
            </a:r>
            <a:r>
              <a:rPr lang="en-US" sz="1600" dirty="0" err="1"/>
              <a:t>roll_no</a:t>
            </a:r>
            <a:r>
              <a:rPr lang="en-US" sz="1600" dirty="0"/>
              <a:t> and salary.</a:t>
            </a:r>
          </a:p>
          <a:p>
            <a:pPr lvl="1"/>
            <a:r>
              <a:rPr lang="en-US" sz="1600" dirty="0"/>
              <a:t>Similarly, the extraction mechanism may ignore all those records where salary is not present (salary = null).</a:t>
            </a:r>
          </a:p>
          <a:p>
            <a:r>
              <a:rPr lang="en-US" sz="2000" dirty="0"/>
              <a:t>Transposing</a:t>
            </a:r>
          </a:p>
          <a:p>
            <a:r>
              <a:rPr lang="en-US" sz="2000" dirty="0"/>
              <a:t>Splitting</a:t>
            </a:r>
          </a:p>
          <a:p>
            <a:endParaRPr lang="en-US" sz="2400" dirty="0"/>
          </a:p>
          <a:p>
            <a:endParaRPr lang="en-US" sz="2400" dirty="0"/>
          </a:p>
        </p:txBody>
      </p:sp>
    </p:spTree>
    <p:extLst>
      <p:ext uri="{BB962C8B-B14F-4D97-AF65-F5344CB8AC3E}">
        <p14:creationId xmlns:p14="http://schemas.microsoft.com/office/powerpoint/2010/main" val="290600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Transform</a:t>
            </a:r>
          </a:p>
        </p:txBody>
      </p:sp>
      <p:sp>
        <p:nvSpPr>
          <p:cNvPr id="3" name="Content Placeholder 2"/>
          <p:cNvSpPr>
            <a:spLocks noGrp="1"/>
          </p:cNvSpPr>
          <p:nvPr>
            <p:ph idx="1"/>
          </p:nvPr>
        </p:nvSpPr>
        <p:spPr>
          <a:xfrm>
            <a:off x="1119322" y="2490436"/>
            <a:ext cx="9957297" cy="3567173"/>
          </a:xfrm>
        </p:spPr>
        <p:txBody>
          <a:bodyPr anchor="ctr">
            <a:normAutofit/>
          </a:bodyPr>
          <a:lstStyle/>
          <a:p>
            <a:r>
              <a:rPr lang="en-US" sz="2400" dirty="0"/>
              <a:t>Translating coded values (e.g., if the source system stores 1 for male and 2 for female, but the warehouse stores M for male and F for female)</a:t>
            </a:r>
          </a:p>
          <a:p>
            <a:r>
              <a:rPr lang="en-US" sz="2400" dirty="0"/>
              <a:t>Encoding free-form values (e.g., mapping "Male" to "1")</a:t>
            </a:r>
          </a:p>
          <a:p>
            <a:r>
              <a:rPr lang="en-US" sz="2400" dirty="0"/>
              <a:t>Deriving a newly calculated value (e.g., </a:t>
            </a:r>
            <a:r>
              <a:rPr lang="en-US" sz="2400" dirty="0" err="1"/>
              <a:t>sale_amount</a:t>
            </a:r>
            <a:r>
              <a:rPr lang="en-US" sz="2400" dirty="0"/>
              <a:t> = qty * </a:t>
            </a:r>
            <a:r>
              <a:rPr lang="en-US" sz="2400" dirty="0" err="1"/>
              <a:t>unit_price</a:t>
            </a:r>
            <a:r>
              <a:rPr lang="en-US" sz="2400" dirty="0"/>
              <a:t>) Sorting </a:t>
            </a:r>
          </a:p>
          <a:p>
            <a:r>
              <a:rPr lang="en-US" sz="2400" dirty="0"/>
              <a:t>Joining data from multiple sources (e.g., lookup, merge) and deduplicating the data</a:t>
            </a:r>
          </a:p>
          <a:p>
            <a:r>
              <a:rPr lang="en-US" sz="2400" dirty="0"/>
              <a:t>Aggregation</a:t>
            </a:r>
          </a:p>
        </p:txBody>
      </p:sp>
    </p:spTree>
    <p:extLst>
      <p:ext uri="{BB962C8B-B14F-4D97-AF65-F5344CB8AC3E}">
        <p14:creationId xmlns:p14="http://schemas.microsoft.com/office/powerpoint/2010/main" val="193969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Load</a:t>
            </a:r>
          </a:p>
        </p:txBody>
      </p:sp>
      <p:sp>
        <p:nvSpPr>
          <p:cNvPr id="3" name="Content Placeholder 2"/>
          <p:cNvSpPr>
            <a:spLocks noGrp="1"/>
          </p:cNvSpPr>
          <p:nvPr>
            <p:ph idx="1"/>
          </p:nvPr>
        </p:nvSpPr>
        <p:spPr>
          <a:xfrm>
            <a:off x="1119322" y="2490436"/>
            <a:ext cx="9957297" cy="3567173"/>
          </a:xfrm>
        </p:spPr>
        <p:txBody>
          <a:bodyPr anchor="ctr">
            <a:normAutofit/>
          </a:bodyPr>
          <a:lstStyle/>
          <a:p>
            <a:r>
              <a:rPr lang="en-US" sz="2000" dirty="0"/>
              <a:t>The load phase loads the data into the end target, usually the data warehouse (DW). Depending on the requirements of the organization, this process varies widely. </a:t>
            </a:r>
          </a:p>
          <a:p>
            <a:r>
              <a:rPr lang="en-US" sz="2000" dirty="0"/>
              <a:t>Some data warehouses may overwrite existing information.</a:t>
            </a:r>
          </a:p>
          <a:p>
            <a:r>
              <a:rPr lang="en-US" sz="2000" dirty="0"/>
              <a:t>Other DW (or even other parts of the same DW) may add new data in a historicized form, for example, hourly. </a:t>
            </a:r>
          </a:p>
          <a:p>
            <a:r>
              <a:rPr lang="en-US" sz="2000" dirty="0"/>
              <a:t>To understand this, consider a DW that is required to maintain sales records of the last year. Then, the DW will overwrite any data that is older than a year with newer data. However, the entry of data for anyone-year window will be made in a historicized manner. </a:t>
            </a:r>
          </a:p>
        </p:txBody>
      </p:sp>
    </p:spTree>
    <p:extLst>
      <p:ext uri="{BB962C8B-B14F-4D97-AF65-F5344CB8AC3E}">
        <p14:creationId xmlns:p14="http://schemas.microsoft.com/office/powerpoint/2010/main" val="29353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ETL Life Cycle</a:t>
            </a:r>
          </a:p>
        </p:txBody>
      </p:sp>
      <p:sp>
        <p:nvSpPr>
          <p:cNvPr id="3" name="Content Placeholder 2"/>
          <p:cNvSpPr>
            <a:spLocks noGrp="1"/>
          </p:cNvSpPr>
          <p:nvPr>
            <p:ph idx="1"/>
          </p:nvPr>
        </p:nvSpPr>
        <p:spPr>
          <a:xfrm>
            <a:off x="1119322" y="2490436"/>
            <a:ext cx="9957297" cy="3567173"/>
          </a:xfrm>
        </p:spPr>
        <p:txBody>
          <a:bodyPr anchor="ctr">
            <a:noAutofit/>
          </a:bodyPr>
          <a:lstStyle/>
          <a:p>
            <a:pPr marL="0" indent="0">
              <a:buNone/>
            </a:pPr>
            <a:r>
              <a:rPr lang="en-US" sz="1600" dirty="0"/>
              <a:t>The typical real-life ETL cycle consists of the following execution steps: </a:t>
            </a:r>
          </a:p>
          <a:p>
            <a:pPr marL="0" indent="0">
              <a:buNone/>
            </a:pPr>
            <a:r>
              <a:rPr lang="en-US" sz="1600" dirty="0"/>
              <a:t>1. Cycle initiation </a:t>
            </a:r>
          </a:p>
          <a:p>
            <a:pPr marL="0" indent="0">
              <a:buNone/>
            </a:pPr>
            <a:r>
              <a:rPr lang="en-US" sz="1600" dirty="0"/>
              <a:t>2. Build reference data </a:t>
            </a:r>
          </a:p>
          <a:p>
            <a:pPr marL="0" indent="0">
              <a:buNone/>
            </a:pPr>
            <a:r>
              <a:rPr lang="en-US" sz="1600" dirty="0"/>
              <a:t>3. Extract (from sources) </a:t>
            </a:r>
          </a:p>
          <a:p>
            <a:pPr marL="0" indent="0">
              <a:buNone/>
            </a:pPr>
            <a:r>
              <a:rPr lang="en-US" sz="1600" dirty="0"/>
              <a:t>4. Validate</a:t>
            </a:r>
          </a:p>
          <a:p>
            <a:pPr marL="0" indent="0">
              <a:buNone/>
            </a:pPr>
            <a:r>
              <a:rPr lang="en-US" sz="1600" dirty="0"/>
              <a:t> 5. Transform (clean, apply business rules, check for data integrity, create aggregates or disaggregates) </a:t>
            </a:r>
          </a:p>
          <a:p>
            <a:pPr marL="0" indent="0">
              <a:buNone/>
            </a:pPr>
            <a:r>
              <a:rPr lang="en-US" sz="1600" dirty="0"/>
              <a:t>6. Stage (load into staging tables, if used) </a:t>
            </a:r>
          </a:p>
          <a:p>
            <a:pPr marL="0" indent="0">
              <a:buNone/>
            </a:pPr>
            <a:r>
              <a:rPr lang="en-US" sz="1600" dirty="0"/>
              <a:t>7. Audit reports (for example, on compliance with business rules. Also, in case of failure, helps to diagnose/repair) </a:t>
            </a:r>
          </a:p>
          <a:p>
            <a:pPr marL="0" indent="0">
              <a:buNone/>
            </a:pPr>
            <a:r>
              <a:rPr lang="en-US" sz="1600" dirty="0"/>
              <a:t>8. Publish (to target tables) </a:t>
            </a:r>
          </a:p>
          <a:p>
            <a:pPr marL="0" indent="0">
              <a:buNone/>
            </a:pPr>
            <a:r>
              <a:rPr lang="en-US" sz="1600" dirty="0"/>
              <a:t>9. Archive </a:t>
            </a:r>
          </a:p>
          <a:p>
            <a:pPr marL="0" indent="0">
              <a:buNone/>
            </a:pPr>
            <a:r>
              <a:rPr lang="en-US" sz="1600" dirty="0"/>
              <a:t>10. Clean up </a:t>
            </a:r>
          </a:p>
        </p:txBody>
      </p:sp>
    </p:spTree>
    <p:extLst>
      <p:ext uri="{BB962C8B-B14F-4D97-AF65-F5344CB8AC3E}">
        <p14:creationId xmlns:p14="http://schemas.microsoft.com/office/powerpoint/2010/main" val="267896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Challenges</a:t>
            </a:r>
          </a:p>
        </p:txBody>
      </p:sp>
      <p:sp>
        <p:nvSpPr>
          <p:cNvPr id="3" name="Content Placeholder 2"/>
          <p:cNvSpPr>
            <a:spLocks noGrp="1"/>
          </p:cNvSpPr>
          <p:nvPr>
            <p:ph idx="1"/>
          </p:nvPr>
        </p:nvSpPr>
        <p:spPr>
          <a:xfrm>
            <a:off x="1119322" y="2490436"/>
            <a:ext cx="9957297" cy="3567173"/>
          </a:xfrm>
        </p:spPr>
        <p:txBody>
          <a:bodyPr anchor="ctr">
            <a:normAutofit/>
          </a:bodyPr>
          <a:lstStyle/>
          <a:p>
            <a:r>
              <a:rPr lang="en-US" sz="2400" dirty="0"/>
              <a:t>ETL processes can involve considerable complexity, and significant operational problems can occur with improperly designed ETL systems.</a:t>
            </a:r>
          </a:p>
          <a:p>
            <a:r>
              <a:rPr lang="en-US" sz="2400" dirty="0"/>
              <a:t> The range of data values or data quality in an operational system may exceed the expectations of designers at the time validation and transformation rules are specified. </a:t>
            </a:r>
          </a:p>
          <a:p>
            <a:r>
              <a:rPr lang="en-US" sz="2400" dirty="0"/>
              <a:t>Data profiling (Data profiling is the process of examining a dataset in order to understand its characteristics and quality. It involves analyzing the data to identify patterns, trends, inconsistencies, and other characteristics that can help to better understand the data and its potential uses)</a:t>
            </a:r>
          </a:p>
        </p:txBody>
      </p:sp>
    </p:spTree>
    <p:extLst>
      <p:ext uri="{BB962C8B-B14F-4D97-AF65-F5344CB8AC3E}">
        <p14:creationId xmlns:p14="http://schemas.microsoft.com/office/powerpoint/2010/main" val="325671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718</Words>
  <Application>Microsoft Macintosh PowerPoint</Application>
  <PresentationFormat>Widescreen</PresentationFormat>
  <Paragraphs>69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Söhne</vt:lpstr>
      <vt:lpstr>Office Theme</vt:lpstr>
      <vt:lpstr>ETL</vt:lpstr>
      <vt:lpstr>Introduction</vt:lpstr>
      <vt:lpstr>Extract</vt:lpstr>
      <vt:lpstr>Transform</vt:lpstr>
      <vt:lpstr>Transform</vt:lpstr>
      <vt:lpstr>Transform</vt:lpstr>
      <vt:lpstr>Load</vt:lpstr>
      <vt:lpstr>ETL Life Cycle</vt:lpstr>
      <vt:lpstr>Challenges</vt:lpstr>
      <vt:lpstr>PETL</vt:lpstr>
      <vt:lpstr>Extract Examples</vt:lpstr>
      <vt:lpstr>CSV</vt:lpstr>
      <vt:lpstr>MySql</vt:lpstr>
      <vt:lpstr>xml</vt:lpstr>
      <vt:lpstr>txt</vt:lpstr>
      <vt:lpstr>dat</vt:lpstr>
      <vt:lpstr>json</vt:lpstr>
      <vt:lpstr>Transform</vt:lpstr>
      <vt:lpstr>Rename</vt:lpstr>
      <vt:lpstr>Rename</vt:lpstr>
      <vt:lpstr>setheader</vt:lpstr>
      <vt:lpstr>extendheader</vt:lpstr>
      <vt:lpstr>skipdata</vt:lpstr>
      <vt:lpstr>convert</vt:lpstr>
      <vt:lpstr>select</vt:lpstr>
      <vt:lpstr>sort</vt:lpstr>
      <vt:lpstr>join</vt:lpstr>
      <vt:lpstr>join</vt:lpstr>
      <vt:lpstr>Load</vt:lpstr>
      <vt:lpstr>Some load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 / PyPdf</dc:title>
  <dc:creator>Musad</dc:creator>
  <cp:lastModifiedBy>Tayyub Naveed</cp:lastModifiedBy>
  <cp:revision>93</cp:revision>
  <dcterms:created xsi:type="dcterms:W3CDTF">2021-06-13T15:47:12Z</dcterms:created>
  <dcterms:modified xsi:type="dcterms:W3CDTF">2022-12-29T23:52:01Z</dcterms:modified>
</cp:coreProperties>
</file>