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F8EA0-2D8B-4812-809C-F317B06AE38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655B51-9890-422F-9E46-88F2AF4BA197}">
      <dgm:prSet/>
      <dgm:spPr/>
      <dgm:t>
        <a:bodyPr/>
        <a:lstStyle/>
        <a:p>
          <a:r>
            <a:rPr lang="en-US" dirty="0"/>
            <a:t>For python environment </a:t>
          </a:r>
        </a:p>
      </dgm:t>
    </dgm:pt>
    <dgm:pt modelId="{71F87CFD-F889-43BD-96AB-E8705A973788}" type="parTrans" cxnId="{7E7A00E8-ABF7-4FAA-ADAE-471D6BB7DE3E}">
      <dgm:prSet/>
      <dgm:spPr/>
      <dgm:t>
        <a:bodyPr/>
        <a:lstStyle/>
        <a:p>
          <a:endParaRPr lang="en-US"/>
        </a:p>
      </dgm:t>
    </dgm:pt>
    <dgm:pt modelId="{079E4833-DFA9-41AA-A056-7C711C1E4E7D}" type="sibTrans" cxnId="{7E7A00E8-ABF7-4FAA-ADAE-471D6BB7DE3E}">
      <dgm:prSet/>
      <dgm:spPr/>
      <dgm:t>
        <a:bodyPr/>
        <a:lstStyle/>
        <a:p>
          <a:endParaRPr lang="en-US"/>
        </a:p>
      </dgm:t>
    </dgm:pt>
    <dgm:pt modelId="{6949DD5A-06B2-4574-86E6-867139FBDD56}">
      <dgm:prSet/>
      <dgm:spPr/>
      <dgm:t>
        <a:bodyPr/>
        <a:lstStyle/>
        <a:p>
          <a:r>
            <a:rPr lang="en-US" dirty="0"/>
            <a:t>pip install seaborn</a:t>
          </a:r>
        </a:p>
      </dgm:t>
    </dgm:pt>
    <dgm:pt modelId="{E7182B76-FE4C-4FE4-8848-1B035E9A9180}" type="parTrans" cxnId="{4CD837D4-33BB-47B5-AD89-FF228D337CB3}">
      <dgm:prSet/>
      <dgm:spPr/>
      <dgm:t>
        <a:bodyPr/>
        <a:lstStyle/>
        <a:p>
          <a:endParaRPr lang="en-US"/>
        </a:p>
      </dgm:t>
    </dgm:pt>
    <dgm:pt modelId="{F53718E0-21E6-4200-9B55-B0F2C78EFB2A}" type="sibTrans" cxnId="{4CD837D4-33BB-47B5-AD89-FF228D337CB3}">
      <dgm:prSet/>
      <dgm:spPr/>
      <dgm:t>
        <a:bodyPr/>
        <a:lstStyle/>
        <a:p>
          <a:endParaRPr lang="en-US"/>
        </a:p>
      </dgm:t>
    </dgm:pt>
    <dgm:pt modelId="{2C3E1AD1-075B-443A-A86F-181A2D5B5CC4}">
      <dgm:prSet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conda</a:t>
          </a:r>
          <a:r>
            <a:rPr lang="en-US" dirty="0"/>
            <a:t> environment </a:t>
          </a:r>
        </a:p>
      </dgm:t>
    </dgm:pt>
    <dgm:pt modelId="{2C44DAB2-91A2-4FF6-9261-A2C64E6B01C8}" type="parTrans" cxnId="{5F3B0C51-B58F-472F-967B-EFFAC9878E28}">
      <dgm:prSet/>
      <dgm:spPr/>
      <dgm:t>
        <a:bodyPr/>
        <a:lstStyle/>
        <a:p>
          <a:endParaRPr lang="en-US"/>
        </a:p>
      </dgm:t>
    </dgm:pt>
    <dgm:pt modelId="{8028CAA1-1DE0-4794-8C35-55A30D1C3117}" type="sibTrans" cxnId="{5F3B0C51-B58F-472F-967B-EFFAC9878E28}">
      <dgm:prSet/>
      <dgm:spPr/>
      <dgm:t>
        <a:bodyPr/>
        <a:lstStyle/>
        <a:p>
          <a:endParaRPr lang="en-US"/>
        </a:p>
      </dgm:t>
    </dgm:pt>
    <dgm:pt modelId="{F82F0D98-65F5-4E68-A341-094B8268358B}">
      <dgm:prSet/>
      <dgm:spPr/>
      <dgm:t>
        <a:bodyPr/>
        <a:lstStyle/>
        <a:p>
          <a:r>
            <a:rPr lang="en-US" dirty="0" err="1"/>
            <a:t>conda</a:t>
          </a:r>
          <a:r>
            <a:rPr lang="en-US" dirty="0"/>
            <a:t> install seaborn</a:t>
          </a:r>
        </a:p>
      </dgm:t>
    </dgm:pt>
    <dgm:pt modelId="{40A82E03-BC7C-4EBB-B9F6-D8EAEE8984EA}" type="parTrans" cxnId="{F0C1B4B9-7F4B-4D81-96A5-F9346D6D446C}">
      <dgm:prSet/>
      <dgm:spPr/>
      <dgm:t>
        <a:bodyPr/>
        <a:lstStyle/>
        <a:p>
          <a:endParaRPr lang="en-US"/>
        </a:p>
      </dgm:t>
    </dgm:pt>
    <dgm:pt modelId="{A32F57EB-2552-475C-8D94-ACF0D12DF641}" type="sibTrans" cxnId="{F0C1B4B9-7F4B-4D81-96A5-F9346D6D446C}">
      <dgm:prSet/>
      <dgm:spPr/>
      <dgm:t>
        <a:bodyPr/>
        <a:lstStyle/>
        <a:p>
          <a:endParaRPr lang="en-US"/>
        </a:p>
      </dgm:t>
    </dgm:pt>
    <dgm:pt modelId="{40B69B70-A514-7149-B7EC-169BA5B6D95A}" type="pres">
      <dgm:prSet presAssocID="{958F8EA0-2D8B-4812-809C-F317B06AE3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96DE1-5B41-2C41-A95C-0C7DAEC40DDF}" type="pres">
      <dgm:prSet presAssocID="{1A655B51-9890-422F-9E46-88F2AF4BA197}" presName="root" presStyleCnt="0"/>
      <dgm:spPr/>
    </dgm:pt>
    <dgm:pt modelId="{5B612AAB-4EB6-0947-A6F2-27ABE2B3927F}" type="pres">
      <dgm:prSet presAssocID="{1A655B51-9890-422F-9E46-88F2AF4BA197}" presName="rootComposite" presStyleCnt="0"/>
      <dgm:spPr/>
    </dgm:pt>
    <dgm:pt modelId="{8830BC19-9997-CD4F-AA61-84525B0D4F45}" type="pres">
      <dgm:prSet presAssocID="{1A655B51-9890-422F-9E46-88F2AF4BA197}" presName="rootText" presStyleLbl="node1" presStyleIdx="0" presStyleCnt="2"/>
      <dgm:spPr/>
    </dgm:pt>
    <dgm:pt modelId="{C6392425-B1D0-8943-ADB3-A5E70049230D}" type="pres">
      <dgm:prSet presAssocID="{1A655B51-9890-422F-9E46-88F2AF4BA197}" presName="rootConnector" presStyleLbl="node1" presStyleIdx="0" presStyleCnt="2"/>
      <dgm:spPr/>
    </dgm:pt>
    <dgm:pt modelId="{F46397B8-14F9-A444-843F-12A23060EAF6}" type="pres">
      <dgm:prSet presAssocID="{1A655B51-9890-422F-9E46-88F2AF4BA197}" presName="childShape" presStyleCnt="0"/>
      <dgm:spPr/>
    </dgm:pt>
    <dgm:pt modelId="{35C7B82E-3233-824D-B583-C1FE06C03343}" type="pres">
      <dgm:prSet presAssocID="{E7182B76-FE4C-4FE4-8848-1B035E9A9180}" presName="Name13" presStyleLbl="parChTrans1D2" presStyleIdx="0" presStyleCnt="2"/>
      <dgm:spPr/>
    </dgm:pt>
    <dgm:pt modelId="{DEE208B8-364F-5D4B-8D1D-E7A361B283A0}" type="pres">
      <dgm:prSet presAssocID="{6949DD5A-06B2-4574-86E6-867139FBDD56}" presName="childText" presStyleLbl="bgAcc1" presStyleIdx="0" presStyleCnt="2" custScaleX="150766">
        <dgm:presLayoutVars>
          <dgm:bulletEnabled val="1"/>
        </dgm:presLayoutVars>
      </dgm:prSet>
      <dgm:spPr/>
    </dgm:pt>
    <dgm:pt modelId="{5F4FEA60-BD47-6F43-A01D-2C2BDB03FC6A}" type="pres">
      <dgm:prSet presAssocID="{2C3E1AD1-075B-443A-A86F-181A2D5B5CC4}" presName="root" presStyleCnt="0"/>
      <dgm:spPr/>
    </dgm:pt>
    <dgm:pt modelId="{2536EF1B-5778-A741-AFD6-C8BB8BA29A15}" type="pres">
      <dgm:prSet presAssocID="{2C3E1AD1-075B-443A-A86F-181A2D5B5CC4}" presName="rootComposite" presStyleCnt="0"/>
      <dgm:spPr/>
    </dgm:pt>
    <dgm:pt modelId="{3822FFC0-E469-014C-B8AA-FE8D594D23CA}" type="pres">
      <dgm:prSet presAssocID="{2C3E1AD1-075B-443A-A86F-181A2D5B5CC4}" presName="rootText" presStyleLbl="node1" presStyleIdx="1" presStyleCnt="2"/>
      <dgm:spPr/>
    </dgm:pt>
    <dgm:pt modelId="{8B40011E-E20B-3743-8706-692EA03141D1}" type="pres">
      <dgm:prSet presAssocID="{2C3E1AD1-075B-443A-A86F-181A2D5B5CC4}" presName="rootConnector" presStyleLbl="node1" presStyleIdx="1" presStyleCnt="2"/>
      <dgm:spPr/>
    </dgm:pt>
    <dgm:pt modelId="{2565DBF5-F1AB-2948-949B-774CA6C96284}" type="pres">
      <dgm:prSet presAssocID="{2C3E1AD1-075B-443A-A86F-181A2D5B5CC4}" presName="childShape" presStyleCnt="0"/>
      <dgm:spPr/>
    </dgm:pt>
    <dgm:pt modelId="{7AA40E1A-87A2-CE40-BFB4-08585C7EEE25}" type="pres">
      <dgm:prSet presAssocID="{40A82E03-BC7C-4EBB-B9F6-D8EAEE8984EA}" presName="Name13" presStyleLbl="parChTrans1D2" presStyleIdx="1" presStyleCnt="2"/>
      <dgm:spPr/>
    </dgm:pt>
    <dgm:pt modelId="{9D7E8C22-D975-1048-A6BB-18617478AD36}" type="pres">
      <dgm:prSet presAssocID="{F82F0D98-65F5-4E68-A341-094B8268358B}" presName="childText" presStyleLbl="bgAcc1" presStyleIdx="1" presStyleCnt="2" custScaleX="136474">
        <dgm:presLayoutVars>
          <dgm:bulletEnabled val="1"/>
        </dgm:presLayoutVars>
      </dgm:prSet>
      <dgm:spPr/>
    </dgm:pt>
  </dgm:ptLst>
  <dgm:cxnLst>
    <dgm:cxn modelId="{99992405-64DF-A543-8CC5-40D0E6E41F6B}" type="presOf" srcId="{40A82E03-BC7C-4EBB-B9F6-D8EAEE8984EA}" destId="{7AA40E1A-87A2-CE40-BFB4-08585C7EEE25}" srcOrd="0" destOrd="0" presId="urn:microsoft.com/office/officeart/2005/8/layout/hierarchy3"/>
    <dgm:cxn modelId="{14CEA207-13D3-E74F-919F-644BD7F5B676}" type="presOf" srcId="{1A655B51-9890-422F-9E46-88F2AF4BA197}" destId="{8830BC19-9997-CD4F-AA61-84525B0D4F45}" srcOrd="0" destOrd="0" presId="urn:microsoft.com/office/officeart/2005/8/layout/hierarchy3"/>
    <dgm:cxn modelId="{2FD9C74F-A87A-7D44-BCBD-68C948B31BB6}" type="presOf" srcId="{6949DD5A-06B2-4574-86E6-867139FBDD56}" destId="{DEE208B8-364F-5D4B-8D1D-E7A361B283A0}" srcOrd="0" destOrd="0" presId="urn:microsoft.com/office/officeart/2005/8/layout/hierarchy3"/>
    <dgm:cxn modelId="{5F3B0C51-B58F-472F-967B-EFFAC9878E28}" srcId="{958F8EA0-2D8B-4812-809C-F317B06AE381}" destId="{2C3E1AD1-075B-443A-A86F-181A2D5B5CC4}" srcOrd="1" destOrd="0" parTransId="{2C44DAB2-91A2-4FF6-9261-A2C64E6B01C8}" sibTransId="{8028CAA1-1DE0-4794-8C35-55A30D1C3117}"/>
    <dgm:cxn modelId="{9E9676AD-CC28-5945-B12D-732F1D325827}" type="presOf" srcId="{F82F0D98-65F5-4E68-A341-094B8268358B}" destId="{9D7E8C22-D975-1048-A6BB-18617478AD36}" srcOrd="0" destOrd="0" presId="urn:microsoft.com/office/officeart/2005/8/layout/hierarchy3"/>
    <dgm:cxn modelId="{F0C1B4B9-7F4B-4D81-96A5-F9346D6D446C}" srcId="{2C3E1AD1-075B-443A-A86F-181A2D5B5CC4}" destId="{F82F0D98-65F5-4E68-A341-094B8268358B}" srcOrd="0" destOrd="0" parTransId="{40A82E03-BC7C-4EBB-B9F6-D8EAEE8984EA}" sibTransId="{A32F57EB-2552-475C-8D94-ACF0D12DF641}"/>
    <dgm:cxn modelId="{0F6ED3BF-CD52-474B-A284-01ECD8E02D78}" type="presOf" srcId="{958F8EA0-2D8B-4812-809C-F317B06AE381}" destId="{40B69B70-A514-7149-B7EC-169BA5B6D95A}" srcOrd="0" destOrd="0" presId="urn:microsoft.com/office/officeart/2005/8/layout/hierarchy3"/>
    <dgm:cxn modelId="{647752D2-1E44-164A-B5DA-8AD267A6833E}" type="presOf" srcId="{2C3E1AD1-075B-443A-A86F-181A2D5B5CC4}" destId="{8B40011E-E20B-3743-8706-692EA03141D1}" srcOrd="1" destOrd="0" presId="urn:microsoft.com/office/officeart/2005/8/layout/hierarchy3"/>
    <dgm:cxn modelId="{4CD837D4-33BB-47B5-AD89-FF228D337CB3}" srcId="{1A655B51-9890-422F-9E46-88F2AF4BA197}" destId="{6949DD5A-06B2-4574-86E6-867139FBDD56}" srcOrd="0" destOrd="0" parTransId="{E7182B76-FE4C-4FE4-8848-1B035E9A9180}" sibTransId="{F53718E0-21E6-4200-9B55-B0F2C78EFB2A}"/>
    <dgm:cxn modelId="{A3A89DE4-F16D-3940-99C1-C72E6396DDC5}" type="presOf" srcId="{2C3E1AD1-075B-443A-A86F-181A2D5B5CC4}" destId="{3822FFC0-E469-014C-B8AA-FE8D594D23CA}" srcOrd="0" destOrd="0" presId="urn:microsoft.com/office/officeart/2005/8/layout/hierarchy3"/>
    <dgm:cxn modelId="{7E7A00E8-ABF7-4FAA-ADAE-471D6BB7DE3E}" srcId="{958F8EA0-2D8B-4812-809C-F317B06AE381}" destId="{1A655B51-9890-422F-9E46-88F2AF4BA197}" srcOrd="0" destOrd="0" parTransId="{71F87CFD-F889-43BD-96AB-E8705A973788}" sibTransId="{079E4833-DFA9-41AA-A056-7C711C1E4E7D}"/>
    <dgm:cxn modelId="{A5D2EBF0-7617-A643-83AA-F5CADE71AC44}" type="presOf" srcId="{E7182B76-FE4C-4FE4-8848-1B035E9A9180}" destId="{35C7B82E-3233-824D-B583-C1FE06C03343}" srcOrd="0" destOrd="0" presId="urn:microsoft.com/office/officeart/2005/8/layout/hierarchy3"/>
    <dgm:cxn modelId="{57B64DFE-FDF3-D749-B69F-C544EF9469B0}" type="presOf" srcId="{1A655B51-9890-422F-9E46-88F2AF4BA197}" destId="{C6392425-B1D0-8943-ADB3-A5E70049230D}" srcOrd="1" destOrd="0" presId="urn:microsoft.com/office/officeart/2005/8/layout/hierarchy3"/>
    <dgm:cxn modelId="{993AAE95-D569-4646-A411-FD0B388AD30A}" type="presParOf" srcId="{40B69B70-A514-7149-B7EC-169BA5B6D95A}" destId="{AAE96DE1-5B41-2C41-A95C-0C7DAEC40DDF}" srcOrd="0" destOrd="0" presId="urn:microsoft.com/office/officeart/2005/8/layout/hierarchy3"/>
    <dgm:cxn modelId="{EBB602D5-52DD-DA46-A5B3-636908E8F8DF}" type="presParOf" srcId="{AAE96DE1-5B41-2C41-A95C-0C7DAEC40DDF}" destId="{5B612AAB-4EB6-0947-A6F2-27ABE2B3927F}" srcOrd="0" destOrd="0" presId="urn:microsoft.com/office/officeart/2005/8/layout/hierarchy3"/>
    <dgm:cxn modelId="{5BACE1D4-D303-F748-B09A-9A73328C8161}" type="presParOf" srcId="{5B612AAB-4EB6-0947-A6F2-27ABE2B3927F}" destId="{8830BC19-9997-CD4F-AA61-84525B0D4F45}" srcOrd="0" destOrd="0" presId="urn:microsoft.com/office/officeart/2005/8/layout/hierarchy3"/>
    <dgm:cxn modelId="{EF0B8044-C5E2-474E-8070-69DF4062FA50}" type="presParOf" srcId="{5B612AAB-4EB6-0947-A6F2-27ABE2B3927F}" destId="{C6392425-B1D0-8943-ADB3-A5E70049230D}" srcOrd="1" destOrd="0" presId="urn:microsoft.com/office/officeart/2005/8/layout/hierarchy3"/>
    <dgm:cxn modelId="{41F33676-25CC-FB42-8908-29AE4919CD55}" type="presParOf" srcId="{AAE96DE1-5B41-2C41-A95C-0C7DAEC40DDF}" destId="{F46397B8-14F9-A444-843F-12A23060EAF6}" srcOrd="1" destOrd="0" presId="urn:microsoft.com/office/officeart/2005/8/layout/hierarchy3"/>
    <dgm:cxn modelId="{CCDD6BAB-EE9B-FD45-A21B-39ED2EF34E59}" type="presParOf" srcId="{F46397B8-14F9-A444-843F-12A23060EAF6}" destId="{35C7B82E-3233-824D-B583-C1FE06C03343}" srcOrd="0" destOrd="0" presId="urn:microsoft.com/office/officeart/2005/8/layout/hierarchy3"/>
    <dgm:cxn modelId="{45086369-411C-024D-8969-C8B9A4304B00}" type="presParOf" srcId="{F46397B8-14F9-A444-843F-12A23060EAF6}" destId="{DEE208B8-364F-5D4B-8D1D-E7A361B283A0}" srcOrd="1" destOrd="0" presId="urn:microsoft.com/office/officeart/2005/8/layout/hierarchy3"/>
    <dgm:cxn modelId="{1A1B80C1-B591-C44B-A02C-A3C98050926B}" type="presParOf" srcId="{40B69B70-A514-7149-B7EC-169BA5B6D95A}" destId="{5F4FEA60-BD47-6F43-A01D-2C2BDB03FC6A}" srcOrd="1" destOrd="0" presId="urn:microsoft.com/office/officeart/2005/8/layout/hierarchy3"/>
    <dgm:cxn modelId="{6FC2DE35-6504-2A45-BFB8-D4C76FF610D8}" type="presParOf" srcId="{5F4FEA60-BD47-6F43-A01D-2C2BDB03FC6A}" destId="{2536EF1B-5778-A741-AFD6-C8BB8BA29A15}" srcOrd="0" destOrd="0" presId="urn:microsoft.com/office/officeart/2005/8/layout/hierarchy3"/>
    <dgm:cxn modelId="{1EE06274-5762-8E48-9203-844DCAD6D272}" type="presParOf" srcId="{2536EF1B-5778-A741-AFD6-C8BB8BA29A15}" destId="{3822FFC0-E469-014C-B8AA-FE8D594D23CA}" srcOrd="0" destOrd="0" presId="urn:microsoft.com/office/officeart/2005/8/layout/hierarchy3"/>
    <dgm:cxn modelId="{C21CB091-8E9F-0840-BD29-72C3DB670DD7}" type="presParOf" srcId="{2536EF1B-5778-A741-AFD6-C8BB8BA29A15}" destId="{8B40011E-E20B-3743-8706-692EA03141D1}" srcOrd="1" destOrd="0" presId="urn:microsoft.com/office/officeart/2005/8/layout/hierarchy3"/>
    <dgm:cxn modelId="{52553427-1696-EF43-B864-8099C6A605BB}" type="presParOf" srcId="{5F4FEA60-BD47-6F43-A01D-2C2BDB03FC6A}" destId="{2565DBF5-F1AB-2948-949B-774CA6C96284}" srcOrd="1" destOrd="0" presId="urn:microsoft.com/office/officeart/2005/8/layout/hierarchy3"/>
    <dgm:cxn modelId="{AE13D0DC-E95E-EF4D-ABDA-665741B674AF}" type="presParOf" srcId="{2565DBF5-F1AB-2948-949B-774CA6C96284}" destId="{7AA40E1A-87A2-CE40-BFB4-08585C7EEE25}" srcOrd="0" destOrd="0" presId="urn:microsoft.com/office/officeart/2005/8/layout/hierarchy3"/>
    <dgm:cxn modelId="{967B7E3F-894F-9A48-BAFE-4F66797B410D}" type="presParOf" srcId="{2565DBF5-F1AB-2948-949B-774CA6C96284}" destId="{9D7E8C22-D975-1048-A6BB-18617478AD3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0BC19-9997-CD4F-AA61-84525B0D4F45}">
      <dsp:nvSpPr>
        <dsp:cNvPr id="0" name=""/>
        <dsp:cNvSpPr/>
      </dsp:nvSpPr>
      <dsp:spPr>
        <a:xfrm>
          <a:off x="218727" y="650"/>
          <a:ext cx="3300795" cy="16503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For python environment </a:t>
          </a:r>
        </a:p>
      </dsp:txBody>
      <dsp:txXfrm>
        <a:off x="267065" y="48988"/>
        <a:ext cx="3204119" cy="1553721"/>
      </dsp:txXfrm>
    </dsp:sp>
    <dsp:sp modelId="{35C7B82E-3233-824D-B583-C1FE06C03343}">
      <dsp:nvSpPr>
        <dsp:cNvPr id="0" name=""/>
        <dsp:cNvSpPr/>
      </dsp:nvSpPr>
      <dsp:spPr>
        <a:xfrm>
          <a:off x="548806" y="1651048"/>
          <a:ext cx="330079" cy="123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98"/>
              </a:lnTo>
              <a:lnTo>
                <a:pt x="330079" y="12377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208B8-364F-5D4B-8D1D-E7A361B283A0}">
      <dsp:nvSpPr>
        <dsp:cNvPr id="0" name=""/>
        <dsp:cNvSpPr/>
      </dsp:nvSpPr>
      <dsp:spPr>
        <a:xfrm>
          <a:off x="878886" y="2063647"/>
          <a:ext cx="3981182" cy="165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pip install seaborn</a:t>
          </a:r>
        </a:p>
      </dsp:txBody>
      <dsp:txXfrm>
        <a:off x="927224" y="2111985"/>
        <a:ext cx="3884506" cy="1553721"/>
      </dsp:txXfrm>
    </dsp:sp>
    <dsp:sp modelId="{3822FFC0-E469-014C-B8AA-FE8D594D23CA}">
      <dsp:nvSpPr>
        <dsp:cNvPr id="0" name=""/>
        <dsp:cNvSpPr/>
      </dsp:nvSpPr>
      <dsp:spPr>
        <a:xfrm>
          <a:off x="5025108" y="650"/>
          <a:ext cx="3300795" cy="165039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For </a:t>
          </a:r>
          <a:r>
            <a:rPr lang="en-US" sz="4500" kern="1200" dirty="0" err="1"/>
            <a:t>conda</a:t>
          </a:r>
          <a:r>
            <a:rPr lang="en-US" sz="4500" kern="1200" dirty="0"/>
            <a:t> environment </a:t>
          </a:r>
        </a:p>
      </dsp:txBody>
      <dsp:txXfrm>
        <a:off x="5073446" y="48988"/>
        <a:ext cx="3204119" cy="1553721"/>
      </dsp:txXfrm>
    </dsp:sp>
    <dsp:sp modelId="{7AA40E1A-87A2-CE40-BFB4-08585C7EEE25}">
      <dsp:nvSpPr>
        <dsp:cNvPr id="0" name=""/>
        <dsp:cNvSpPr/>
      </dsp:nvSpPr>
      <dsp:spPr>
        <a:xfrm>
          <a:off x="5355188" y="1651048"/>
          <a:ext cx="330079" cy="123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98"/>
              </a:lnTo>
              <a:lnTo>
                <a:pt x="330079" y="12377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E8C22-D975-1048-A6BB-18617478AD36}">
      <dsp:nvSpPr>
        <dsp:cNvPr id="0" name=""/>
        <dsp:cNvSpPr/>
      </dsp:nvSpPr>
      <dsp:spPr>
        <a:xfrm>
          <a:off x="5685267" y="2063647"/>
          <a:ext cx="3603782" cy="165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conda</a:t>
          </a:r>
          <a:r>
            <a:rPr lang="en-US" sz="5100" kern="1200" dirty="0"/>
            <a:t> install seaborn</a:t>
          </a:r>
        </a:p>
      </dsp:txBody>
      <dsp:txXfrm>
        <a:off x="5733605" y="2111985"/>
        <a:ext cx="3507106" cy="1553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E9D5-017A-4ADD-BBEA-C46D4191500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AAB93-A664-AA65-A4E1-16AFE332B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Seaborn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Musadaq Mansoor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2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24" y="1286934"/>
            <a:ext cx="7235154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61" y="1286934"/>
            <a:ext cx="8050879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2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Scatterplot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31FA05F6-4A2F-FB97-EA25-197AE5CD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69" y="2494450"/>
            <a:ext cx="5927634" cy="3563159"/>
          </a:xfrm>
        </p:spPr>
        <p:txBody>
          <a:bodyPr>
            <a:normAutofit/>
          </a:bodyPr>
          <a:lstStyle/>
          <a:p>
            <a:r>
              <a:rPr lang="en-US" sz="2200" dirty="0"/>
              <a:t>Scatterplot Can be used with several semantic groupings which can help to understand well in a graph against continuous/categorical data. It can draw a two-dimensional graph.</a:t>
            </a:r>
          </a:p>
          <a:p>
            <a:r>
              <a:rPr lang="en-US" sz="2200" b="1" dirty="0"/>
              <a:t>Syntax: </a:t>
            </a:r>
            <a:r>
              <a:rPr lang="en-US" sz="2200" dirty="0" err="1"/>
              <a:t>seaborn.scatterplot</a:t>
            </a:r>
            <a:r>
              <a:rPr lang="en-US" sz="2200" dirty="0"/>
              <a:t>(x=None, y=None)</a:t>
            </a:r>
          </a:p>
          <a:p>
            <a:r>
              <a:rPr lang="en-US" sz="2200" dirty="0"/>
              <a:t>Parameters:</a:t>
            </a:r>
          </a:p>
          <a:p>
            <a:r>
              <a:rPr lang="en-US" sz="2200" b="1" dirty="0"/>
              <a:t>x, y: </a:t>
            </a:r>
            <a:r>
              <a:rPr lang="en-US" sz="2200" dirty="0"/>
              <a:t>Input data variables that should be numeric.</a:t>
            </a:r>
          </a:p>
        </p:txBody>
      </p:sp>
    </p:spTree>
    <p:extLst>
      <p:ext uri="{BB962C8B-B14F-4D97-AF65-F5344CB8AC3E}">
        <p14:creationId xmlns:p14="http://schemas.microsoft.com/office/powerpoint/2010/main" val="27400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38" y="1286934"/>
            <a:ext cx="6497325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40" y="1286934"/>
            <a:ext cx="9073922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0436"/>
            <a:ext cx="9957297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i="1" dirty="0"/>
              <a:t>A </a:t>
            </a:r>
            <a:r>
              <a:rPr lang="en-US" sz="2000" i="1"/>
              <a:t>box plot is </a:t>
            </a:r>
            <a:r>
              <a:rPr lang="en-US" sz="2000" i="1" dirty="0"/>
              <a:t>the visual representation of the depicting groups of numerical data through their quartiles against continuous/categorical data.</a:t>
            </a:r>
          </a:p>
          <a:p>
            <a:pPr fontAlgn="base"/>
            <a:r>
              <a:rPr lang="en-US" sz="2000" b="1" i="1" dirty="0"/>
              <a:t>Syntax:</a:t>
            </a:r>
            <a:r>
              <a:rPr lang="en-US" sz="2000" i="1" dirty="0"/>
              <a:t> </a:t>
            </a:r>
          </a:p>
          <a:p>
            <a:pPr fontAlgn="base"/>
            <a:r>
              <a:rPr lang="en-US" sz="2000" i="1" dirty="0" err="1"/>
              <a:t>seaborn.boxplot</a:t>
            </a:r>
            <a:r>
              <a:rPr lang="en-US" sz="2000" i="1" dirty="0"/>
              <a:t>(x=None, y=None, hue=None, data=None)</a:t>
            </a:r>
          </a:p>
          <a:p>
            <a:pPr fontAlgn="base"/>
            <a:r>
              <a:rPr lang="en-US" sz="2000" b="1" i="1" dirty="0"/>
              <a:t>Parameters:</a:t>
            </a:r>
            <a:r>
              <a:rPr lang="en-US" sz="2000" i="1" dirty="0"/>
              <a:t> </a:t>
            </a:r>
          </a:p>
          <a:p>
            <a:pPr fontAlgn="base"/>
            <a:r>
              <a:rPr lang="en-US" sz="2000" b="1" i="1" dirty="0"/>
              <a:t>x, y, hue:</a:t>
            </a:r>
            <a:r>
              <a:rPr lang="en-US" sz="2000" i="1" dirty="0"/>
              <a:t> Inputs for plotting long-form data.</a:t>
            </a:r>
          </a:p>
          <a:p>
            <a:pPr fontAlgn="base"/>
            <a:r>
              <a:rPr lang="en-US" sz="2000" b="1" i="1" dirty="0"/>
              <a:t>data:</a:t>
            </a:r>
            <a:r>
              <a:rPr lang="en-US" sz="2000" i="1" dirty="0"/>
              <a:t> Dataset for plotting. If x and y are absent, this is interpreted as wide-form.</a:t>
            </a:r>
          </a:p>
          <a:p>
            <a:pPr fontAlgn="base"/>
            <a:r>
              <a:rPr lang="en-US" sz="2000" b="1" i="1" dirty="0"/>
              <a:t>Returns:</a:t>
            </a:r>
            <a:r>
              <a:rPr lang="en-US" sz="2000" i="1" dirty="0"/>
              <a:t> It returns the Axes object with the plot drawn onto it.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99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5" y="1286934"/>
            <a:ext cx="6697972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90" y="1286934"/>
            <a:ext cx="6308022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Violin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0436"/>
            <a:ext cx="9957297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violin plot is like a boxplot. It shows several quantitative data across one or more categorical variables such that those distributions can be compared. </a:t>
            </a:r>
          </a:p>
          <a:p>
            <a:r>
              <a:rPr lang="en-US" sz="2400" dirty="0"/>
              <a:t>Syntax: </a:t>
            </a:r>
            <a:r>
              <a:rPr lang="en-US" sz="2400" dirty="0" err="1"/>
              <a:t>seaborn.violinplot</a:t>
            </a:r>
            <a:r>
              <a:rPr lang="en-US" sz="2400" dirty="0"/>
              <a:t>(x=None, y=None, hue=None, data=None)</a:t>
            </a:r>
          </a:p>
          <a:p>
            <a:r>
              <a:rPr lang="en-US" sz="2400" dirty="0"/>
              <a:t>Parameters: </a:t>
            </a:r>
          </a:p>
          <a:p>
            <a:r>
              <a:rPr lang="en-US" sz="2400" dirty="0"/>
              <a:t>x, y, hue: Inputs for plotting long-form data. </a:t>
            </a:r>
          </a:p>
          <a:p>
            <a:r>
              <a:rPr lang="en-US" sz="2400" dirty="0"/>
              <a:t>data: Dataset for plotting. </a:t>
            </a:r>
          </a:p>
        </p:txBody>
      </p:sp>
    </p:spTree>
    <p:extLst>
      <p:ext uri="{BB962C8B-B14F-4D97-AF65-F5344CB8AC3E}">
        <p14:creationId xmlns:p14="http://schemas.microsoft.com/office/powerpoint/2010/main" val="30640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49" y="1286934"/>
            <a:ext cx="7088903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Visualization is the presentation of data in pictorial format.</a:t>
            </a:r>
          </a:p>
          <a:p>
            <a:r>
              <a:rPr lang="en-US" sz="2400" dirty="0"/>
              <a:t>It is extremely important for Data Analysis because it helps to understand the data.</a:t>
            </a:r>
          </a:p>
          <a:p>
            <a:r>
              <a:rPr lang="en-US" sz="2400" dirty="0"/>
              <a:t>Presenting a huge amount of data in a simple and easy-to-understand format helps communicate information clearly and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27737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Count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0436"/>
            <a:ext cx="9957297" cy="356717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count plot is used to show the counts of observations in each categorical bin using bars.</a:t>
            </a:r>
          </a:p>
          <a:p>
            <a:r>
              <a:rPr lang="en-US" sz="2000" b="1" dirty="0"/>
              <a:t>Syntax:</a:t>
            </a:r>
            <a:r>
              <a:rPr lang="en-US" sz="2000" dirty="0"/>
              <a:t> seaborn.countplot(x=None, y=None, hue=None, data=None)</a:t>
            </a:r>
          </a:p>
          <a:p>
            <a:r>
              <a:rPr lang="en-US" sz="2000" dirty="0"/>
              <a:t>Parameters :</a:t>
            </a:r>
          </a:p>
          <a:p>
            <a:r>
              <a:rPr lang="en-US" sz="2000" b="1" dirty="0"/>
              <a:t>x, y: </a:t>
            </a:r>
            <a:r>
              <a:rPr lang="en-US" sz="2000" dirty="0"/>
              <a:t>This parameter takes names of variables in data or vector data, optional, Inputs for plotting long-form data.</a:t>
            </a:r>
          </a:p>
          <a:p>
            <a:r>
              <a:rPr lang="en-US" sz="2000" b="1" dirty="0"/>
              <a:t>Hue:</a:t>
            </a:r>
            <a:r>
              <a:rPr lang="en-US" sz="2000" dirty="0"/>
              <a:t> (optional) This parameter takes the column name for </a:t>
            </a:r>
            <a:r>
              <a:rPr lang="en-US" sz="2000" dirty="0" err="1"/>
              <a:t>colour</a:t>
            </a:r>
            <a:r>
              <a:rPr lang="en-US" sz="2000" dirty="0"/>
              <a:t> encoding.</a:t>
            </a:r>
          </a:p>
          <a:p>
            <a:r>
              <a:rPr lang="en-US" sz="2000" b="1" dirty="0"/>
              <a:t>Data:</a:t>
            </a:r>
            <a:r>
              <a:rPr lang="en-US" sz="2000" dirty="0"/>
              <a:t> (optional) This parameter takes </a:t>
            </a:r>
            <a:r>
              <a:rPr lang="en-US" sz="2000" dirty="0" err="1"/>
              <a:t>DataFrame</a:t>
            </a:r>
            <a:r>
              <a:rPr lang="en-US" sz="2000" dirty="0"/>
              <a:t>, array, or list of arrays, Dataset for plotting. If x and y are absent, this is interpreted as wide-form. Otherwise, it is expected to be long-form.</a:t>
            </a:r>
          </a:p>
        </p:txBody>
      </p:sp>
    </p:spTree>
    <p:extLst>
      <p:ext uri="{BB962C8B-B14F-4D97-AF65-F5344CB8AC3E}">
        <p14:creationId xmlns:p14="http://schemas.microsoft.com/office/powerpoint/2010/main" val="69672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1286934"/>
            <a:ext cx="7211001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74" y="1286934"/>
            <a:ext cx="6854653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Seaborn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0436"/>
            <a:ext cx="9957297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Seaborn is an amazing visualization library for statistical graphics plotting in Python.</a:t>
            </a:r>
          </a:p>
          <a:p>
            <a:r>
              <a:rPr lang="en-US" sz="2400" dirty="0"/>
              <a:t>It is built on the top of the matplotlib library and is closely integrated into the data structures from pandas.</a:t>
            </a:r>
          </a:p>
        </p:txBody>
      </p:sp>
    </p:spTree>
    <p:extLst>
      <p:ext uri="{BB962C8B-B14F-4D97-AF65-F5344CB8AC3E}">
        <p14:creationId xmlns:p14="http://schemas.microsoft.com/office/powerpoint/2010/main" val="23554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E2461-E492-3A2A-2E2F-F8A9A3775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96600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59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4450"/>
            <a:ext cx="5599086" cy="3563159"/>
          </a:xfrm>
        </p:spPr>
        <p:txBody>
          <a:bodyPr>
            <a:normAutofit/>
          </a:bodyPr>
          <a:lstStyle/>
          <a:p>
            <a:r>
              <a:rPr lang="en-US" sz="2400" dirty="0"/>
              <a:t>import pandas</a:t>
            </a:r>
          </a:p>
          <a:p>
            <a:pPr marL="0" indent="0">
              <a:buNone/>
            </a:pPr>
            <a:r>
              <a:rPr lang="en-US" sz="2400" dirty="0"/>
              <a:t># load the csv</a:t>
            </a:r>
          </a:p>
          <a:p>
            <a:r>
              <a:rPr lang="en-US" sz="2400" dirty="0"/>
              <a:t>data = </a:t>
            </a:r>
            <a:r>
              <a:rPr lang="en-US" sz="2400" dirty="0" err="1"/>
              <a:t>pandas.read_csv</a:t>
            </a:r>
            <a:r>
              <a:rPr lang="en-US" sz="2400" dirty="0"/>
              <a:t>("</a:t>
            </a:r>
            <a:r>
              <a:rPr lang="en-US" sz="2400" dirty="0" err="1"/>
              <a:t>nba.csv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# show first 5 column</a:t>
            </a:r>
          </a:p>
          <a:p>
            <a:r>
              <a:rPr lang="en-US" sz="2400" dirty="0" err="1"/>
              <a:t>data.head</a:t>
            </a:r>
            <a:r>
              <a:rPr lang="en-US" sz="2400" dirty="0"/>
              <a:t>()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3B4CC39D-0C98-CDC8-614C-9A0B7DC3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408" y="2492376"/>
            <a:ext cx="3563372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048911"/>
            <a:ext cx="9664846" cy="25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27" y="1286934"/>
            <a:ext cx="6550948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6" y="1286934"/>
            <a:ext cx="7397890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i="1"/>
              <a:t>Lineplot Is the most popular plot to draw a relationship between x and y with the possibility of several semantic groupings.</a:t>
            </a:r>
          </a:p>
          <a:p>
            <a:pPr fontAlgn="base"/>
            <a:r>
              <a:rPr lang="en-US" sz="2400" b="1" i="1"/>
              <a:t>Syntax : </a:t>
            </a:r>
            <a:r>
              <a:rPr lang="en-US" sz="2400" i="1"/>
              <a:t>sns.lineplot(x=None, y=None)</a:t>
            </a:r>
          </a:p>
          <a:p>
            <a:pPr fontAlgn="base"/>
            <a:r>
              <a:rPr lang="en-US" sz="2400" b="1" i="1"/>
              <a:t>Parameters:</a:t>
            </a:r>
            <a:endParaRPr lang="en-US" sz="2400" i="1"/>
          </a:p>
          <a:p>
            <a:pPr fontAlgn="base"/>
            <a:r>
              <a:rPr lang="en-US" sz="2400" b="1" i="1"/>
              <a:t>x, y: </a:t>
            </a:r>
            <a:r>
              <a:rPr lang="en-US" sz="2400" i="1"/>
              <a:t>Input data variables; must be numeric. Can pass data directly or reference columns in data.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505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538</Words>
  <Application>Microsoft Macintosh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Seaborn</vt:lpstr>
      <vt:lpstr>Data Visualization</vt:lpstr>
      <vt:lpstr>Seaborn</vt:lpstr>
      <vt:lpstr>Installation</vt:lpstr>
      <vt:lpstr>Loading Data</vt:lpstr>
      <vt:lpstr>PowerPoint Presentation</vt:lpstr>
      <vt:lpstr>PowerPoint Presentation</vt:lpstr>
      <vt:lpstr>PowerPoint Presentation</vt:lpstr>
      <vt:lpstr>Lineplot</vt:lpstr>
      <vt:lpstr>PowerPoint Presentation</vt:lpstr>
      <vt:lpstr>PowerPoint Presentation</vt:lpstr>
      <vt:lpstr>Scatterplot</vt:lpstr>
      <vt:lpstr>PowerPoint Presentation</vt:lpstr>
      <vt:lpstr>PowerPoint Presentation</vt:lpstr>
      <vt:lpstr>Box plot</vt:lpstr>
      <vt:lpstr>PowerPoint Presentation</vt:lpstr>
      <vt:lpstr>PowerPoint Presentation</vt:lpstr>
      <vt:lpstr>Violin Plot</vt:lpstr>
      <vt:lpstr>PowerPoint Presentation</vt:lpstr>
      <vt:lpstr>Count plot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Musad</dc:creator>
  <cp:lastModifiedBy>Tayyub Naveed</cp:lastModifiedBy>
  <cp:revision>36</cp:revision>
  <dcterms:created xsi:type="dcterms:W3CDTF">2022-10-24T19:14:02Z</dcterms:created>
  <dcterms:modified xsi:type="dcterms:W3CDTF">2022-12-29T01:07:19Z</dcterms:modified>
</cp:coreProperties>
</file>