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3" r:id="rId5"/>
    <p:sldId id="261" r:id="rId6"/>
    <p:sldId id="262" r:id="rId7"/>
    <p:sldId id="264" r:id="rId8"/>
    <p:sldId id="265" r:id="rId9"/>
    <p:sldId id="266" r:id="rId10"/>
    <p:sldId id="267" r:id="rId11"/>
    <p:sldId id="268" r:id="rId12"/>
    <p:sldId id="269" r:id="rId13"/>
    <p:sldId id="270" r:id="rId14"/>
    <p:sldId id="271" r:id="rId15"/>
    <p:sldId id="272" r:id="rId16"/>
    <p:sldId id="273" r:id="rId17"/>
    <p:sldId id="274" r:id="rId18"/>
    <p:sldId id="278" r:id="rId19"/>
    <p:sldId id="279" r:id="rId20"/>
    <p:sldId id="275" r:id="rId21"/>
    <p:sldId id="276" r:id="rId22"/>
    <p:sldId id="277" r:id="rId23"/>
    <p:sldId id="258" r:id="rId24"/>
    <p:sldId id="25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748"/>
  </p:normalViewPr>
  <p:slideViewPr>
    <p:cSldViewPr snapToGrid="0">
      <p:cViewPr varScale="1">
        <p:scale>
          <a:sx n="107" d="100"/>
          <a:sy n="107" d="100"/>
        </p:scale>
        <p:origin x="200"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7BAE5C-591A-4E8F-8DD9-B53416504D4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A929308-3163-4943-AF5E-5BEC818B0497}">
      <dgm:prSet/>
      <dgm:spPr/>
      <dgm:t>
        <a:bodyPr/>
        <a:lstStyle/>
        <a:p>
          <a:r>
            <a:rPr lang="en-US"/>
            <a:t>A reinforcement learning algorithm, or agent, learns by interacting with its environment. The agent receives rewards by performing correctly and penalties for performing incorrectly. </a:t>
          </a:r>
        </a:p>
      </dgm:t>
    </dgm:pt>
    <dgm:pt modelId="{45744BC2-3A69-414F-A676-6FB602F0445C}" type="parTrans" cxnId="{78C134DF-3DDE-439F-B765-4C34E69AD562}">
      <dgm:prSet/>
      <dgm:spPr/>
      <dgm:t>
        <a:bodyPr/>
        <a:lstStyle/>
        <a:p>
          <a:endParaRPr lang="en-US"/>
        </a:p>
      </dgm:t>
    </dgm:pt>
    <dgm:pt modelId="{961969F9-9AC5-4437-963C-EB168D4B2B3F}" type="sibTrans" cxnId="{78C134DF-3DDE-439F-B765-4C34E69AD562}">
      <dgm:prSet/>
      <dgm:spPr/>
      <dgm:t>
        <a:bodyPr/>
        <a:lstStyle/>
        <a:p>
          <a:endParaRPr lang="en-US"/>
        </a:p>
      </dgm:t>
    </dgm:pt>
    <dgm:pt modelId="{6BBD2E9A-5742-4190-941C-00EC6A38617C}">
      <dgm:prSet/>
      <dgm:spPr/>
      <dgm:t>
        <a:bodyPr/>
        <a:lstStyle/>
        <a:p>
          <a:r>
            <a:rPr lang="en-US"/>
            <a:t>The agent learns without intervention from a human by maximizing its reward and minimizing its penalty. It is a type of dynamic programming that trains algorithms using a system of reward and punishment.</a:t>
          </a:r>
        </a:p>
      </dgm:t>
    </dgm:pt>
    <dgm:pt modelId="{BC575F41-9777-4CD5-AE5C-52C76FE01F38}" type="parTrans" cxnId="{A7A7C0E6-3C29-4C76-A398-79B882229D47}">
      <dgm:prSet/>
      <dgm:spPr/>
      <dgm:t>
        <a:bodyPr/>
        <a:lstStyle/>
        <a:p>
          <a:endParaRPr lang="en-US"/>
        </a:p>
      </dgm:t>
    </dgm:pt>
    <dgm:pt modelId="{DAAB9F46-8087-41E0-9EA0-3A8566E0F770}" type="sibTrans" cxnId="{A7A7C0E6-3C29-4C76-A398-79B882229D47}">
      <dgm:prSet/>
      <dgm:spPr/>
      <dgm:t>
        <a:bodyPr/>
        <a:lstStyle/>
        <a:p>
          <a:endParaRPr lang="en-US"/>
        </a:p>
      </dgm:t>
    </dgm:pt>
    <dgm:pt modelId="{497F701F-CD8C-194B-AA85-4145443DE412}" type="pres">
      <dgm:prSet presAssocID="{F27BAE5C-591A-4E8F-8DD9-B53416504D45}" presName="linear" presStyleCnt="0">
        <dgm:presLayoutVars>
          <dgm:animLvl val="lvl"/>
          <dgm:resizeHandles val="exact"/>
        </dgm:presLayoutVars>
      </dgm:prSet>
      <dgm:spPr/>
    </dgm:pt>
    <dgm:pt modelId="{330DF16B-B36D-3B48-B73B-015E65C1E03A}" type="pres">
      <dgm:prSet presAssocID="{CA929308-3163-4943-AF5E-5BEC818B0497}" presName="parentText" presStyleLbl="node1" presStyleIdx="0" presStyleCnt="2">
        <dgm:presLayoutVars>
          <dgm:chMax val="0"/>
          <dgm:bulletEnabled val="1"/>
        </dgm:presLayoutVars>
      </dgm:prSet>
      <dgm:spPr/>
    </dgm:pt>
    <dgm:pt modelId="{352C2D41-F6A1-B54F-9C89-7D6EC641AC50}" type="pres">
      <dgm:prSet presAssocID="{961969F9-9AC5-4437-963C-EB168D4B2B3F}" presName="spacer" presStyleCnt="0"/>
      <dgm:spPr/>
    </dgm:pt>
    <dgm:pt modelId="{FCBFE5B1-298B-E14D-8429-B261B428FF6A}" type="pres">
      <dgm:prSet presAssocID="{6BBD2E9A-5742-4190-941C-00EC6A38617C}" presName="parentText" presStyleLbl="node1" presStyleIdx="1" presStyleCnt="2">
        <dgm:presLayoutVars>
          <dgm:chMax val="0"/>
          <dgm:bulletEnabled val="1"/>
        </dgm:presLayoutVars>
      </dgm:prSet>
      <dgm:spPr/>
    </dgm:pt>
  </dgm:ptLst>
  <dgm:cxnLst>
    <dgm:cxn modelId="{70305B29-E53C-3646-A1B2-95564D1A71FE}" type="presOf" srcId="{CA929308-3163-4943-AF5E-5BEC818B0497}" destId="{330DF16B-B36D-3B48-B73B-015E65C1E03A}" srcOrd="0" destOrd="0" presId="urn:microsoft.com/office/officeart/2005/8/layout/vList2"/>
    <dgm:cxn modelId="{C41BE63F-2013-C144-994A-A607F2C2A957}" type="presOf" srcId="{6BBD2E9A-5742-4190-941C-00EC6A38617C}" destId="{FCBFE5B1-298B-E14D-8429-B261B428FF6A}" srcOrd="0" destOrd="0" presId="urn:microsoft.com/office/officeart/2005/8/layout/vList2"/>
    <dgm:cxn modelId="{B614ACBD-B82E-9440-A347-CF35FCE2B6FD}" type="presOf" srcId="{F27BAE5C-591A-4E8F-8DD9-B53416504D45}" destId="{497F701F-CD8C-194B-AA85-4145443DE412}" srcOrd="0" destOrd="0" presId="urn:microsoft.com/office/officeart/2005/8/layout/vList2"/>
    <dgm:cxn modelId="{78C134DF-3DDE-439F-B765-4C34E69AD562}" srcId="{F27BAE5C-591A-4E8F-8DD9-B53416504D45}" destId="{CA929308-3163-4943-AF5E-5BEC818B0497}" srcOrd="0" destOrd="0" parTransId="{45744BC2-3A69-414F-A676-6FB602F0445C}" sibTransId="{961969F9-9AC5-4437-963C-EB168D4B2B3F}"/>
    <dgm:cxn modelId="{A7A7C0E6-3C29-4C76-A398-79B882229D47}" srcId="{F27BAE5C-591A-4E8F-8DD9-B53416504D45}" destId="{6BBD2E9A-5742-4190-941C-00EC6A38617C}" srcOrd="1" destOrd="0" parTransId="{BC575F41-9777-4CD5-AE5C-52C76FE01F38}" sibTransId="{DAAB9F46-8087-41E0-9EA0-3A8566E0F770}"/>
    <dgm:cxn modelId="{AE73FC2A-F09F-2647-A339-1796A0EA0CD9}" type="presParOf" srcId="{497F701F-CD8C-194B-AA85-4145443DE412}" destId="{330DF16B-B36D-3B48-B73B-015E65C1E03A}" srcOrd="0" destOrd="0" presId="urn:microsoft.com/office/officeart/2005/8/layout/vList2"/>
    <dgm:cxn modelId="{935B33F8-8092-A64A-BDCB-3FA83D471588}" type="presParOf" srcId="{497F701F-CD8C-194B-AA85-4145443DE412}" destId="{352C2D41-F6A1-B54F-9C89-7D6EC641AC50}" srcOrd="1" destOrd="0" presId="urn:microsoft.com/office/officeart/2005/8/layout/vList2"/>
    <dgm:cxn modelId="{E15AFA8A-2CF8-4749-8EAE-1E66A4D972A9}" type="presParOf" srcId="{497F701F-CD8C-194B-AA85-4145443DE412}" destId="{FCBFE5B1-298B-E14D-8429-B261B428FF6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BDD5F4-07B8-4FC3-B155-4790C379BB91}"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FBC8B879-7767-413C-B504-51E959EFDBFF}">
      <dgm:prSet/>
      <dgm:spPr/>
      <dgm:t>
        <a:bodyPr/>
        <a:lstStyle/>
        <a:p>
          <a:r>
            <a:rPr lang="en-US"/>
            <a:t>In the above example, we can see that the agent is given 2 options i.e., a path with water or a path with fire. </a:t>
          </a:r>
        </a:p>
      </dgm:t>
    </dgm:pt>
    <dgm:pt modelId="{27A48C76-5D35-432C-B7DF-3540225E8A84}" type="parTrans" cxnId="{2299ADAF-7A63-47ED-86F9-4BDA813248EB}">
      <dgm:prSet/>
      <dgm:spPr/>
      <dgm:t>
        <a:bodyPr/>
        <a:lstStyle/>
        <a:p>
          <a:endParaRPr lang="en-US"/>
        </a:p>
      </dgm:t>
    </dgm:pt>
    <dgm:pt modelId="{C92E758C-8D0C-4F33-AC28-F1A07DF210E9}" type="sibTrans" cxnId="{2299ADAF-7A63-47ED-86F9-4BDA813248EB}">
      <dgm:prSet/>
      <dgm:spPr/>
      <dgm:t>
        <a:bodyPr/>
        <a:lstStyle/>
        <a:p>
          <a:endParaRPr lang="en-US"/>
        </a:p>
      </dgm:t>
    </dgm:pt>
    <dgm:pt modelId="{464FADC3-2F73-470B-8381-252AFAC5B823}">
      <dgm:prSet/>
      <dgm:spPr/>
      <dgm:t>
        <a:bodyPr/>
        <a:lstStyle/>
        <a:p>
          <a:r>
            <a:rPr lang="en-US"/>
            <a:t>A reinforcement algorithm works to reward a system i.e. if the agent uses the fire path, then the rewards are subtracted, and the agent tries to learn that it should avoid the fire path. </a:t>
          </a:r>
        </a:p>
      </dgm:t>
    </dgm:pt>
    <dgm:pt modelId="{26A0C3B1-1524-432B-90F5-1541382B060B}" type="parTrans" cxnId="{452C1D9C-C173-42DC-BF12-D4E790B34D84}">
      <dgm:prSet/>
      <dgm:spPr/>
      <dgm:t>
        <a:bodyPr/>
        <a:lstStyle/>
        <a:p>
          <a:endParaRPr lang="en-US"/>
        </a:p>
      </dgm:t>
    </dgm:pt>
    <dgm:pt modelId="{8DC51AA4-453E-465A-A975-CC8CDCD63D3C}" type="sibTrans" cxnId="{452C1D9C-C173-42DC-BF12-D4E790B34D84}">
      <dgm:prSet/>
      <dgm:spPr/>
      <dgm:t>
        <a:bodyPr/>
        <a:lstStyle/>
        <a:p>
          <a:endParaRPr lang="en-US"/>
        </a:p>
      </dgm:t>
    </dgm:pt>
    <dgm:pt modelId="{2194989C-C23E-4E87-B183-4AB6A5E1D5FA}">
      <dgm:prSet/>
      <dgm:spPr/>
      <dgm:t>
        <a:bodyPr/>
        <a:lstStyle/>
        <a:p>
          <a:r>
            <a:rPr lang="en-US"/>
            <a:t>If it had chosen the water path or the safe path then some points would have been added to the reward points, the agent then would try to learn what path is safe and what path isn’t.</a:t>
          </a:r>
        </a:p>
      </dgm:t>
    </dgm:pt>
    <dgm:pt modelId="{6C83C212-E1FD-4E49-A115-CCFD8AB3242D}" type="parTrans" cxnId="{067C6AB6-B475-4B13-AA03-738D365DA355}">
      <dgm:prSet/>
      <dgm:spPr/>
      <dgm:t>
        <a:bodyPr/>
        <a:lstStyle/>
        <a:p>
          <a:endParaRPr lang="en-US"/>
        </a:p>
      </dgm:t>
    </dgm:pt>
    <dgm:pt modelId="{BE2FFD50-C587-4903-B0A1-A18CE04EE445}" type="sibTrans" cxnId="{067C6AB6-B475-4B13-AA03-738D365DA355}">
      <dgm:prSet/>
      <dgm:spPr/>
      <dgm:t>
        <a:bodyPr/>
        <a:lstStyle/>
        <a:p>
          <a:endParaRPr lang="en-US"/>
        </a:p>
      </dgm:t>
    </dgm:pt>
    <dgm:pt modelId="{47E956B0-87E9-FA40-983B-67D752D20138}" type="pres">
      <dgm:prSet presAssocID="{46BDD5F4-07B8-4FC3-B155-4790C379BB91}" presName="vert0" presStyleCnt="0">
        <dgm:presLayoutVars>
          <dgm:dir/>
          <dgm:animOne val="branch"/>
          <dgm:animLvl val="lvl"/>
        </dgm:presLayoutVars>
      </dgm:prSet>
      <dgm:spPr/>
    </dgm:pt>
    <dgm:pt modelId="{FE95D23C-3E6E-7E43-8A45-8B75504C745A}" type="pres">
      <dgm:prSet presAssocID="{FBC8B879-7767-413C-B504-51E959EFDBFF}" presName="thickLine" presStyleLbl="alignNode1" presStyleIdx="0" presStyleCnt="3"/>
      <dgm:spPr/>
    </dgm:pt>
    <dgm:pt modelId="{EF425788-DE27-B942-83A2-041776480542}" type="pres">
      <dgm:prSet presAssocID="{FBC8B879-7767-413C-B504-51E959EFDBFF}" presName="horz1" presStyleCnt="0"/>
      <dgm:spPr/>
    </dgm:pt>
    <dgm:pt modelId="{1585286B-8625-B844-8B94-0D79770E8AF7}" type="pres">
      <dgm:prSet presAssocID="{FBC8B879-7767-413C-B504-51E959EFDBFF}" presName="tx1" presStyleLbl="revTx" presStyleIdx="0" presStyleCnt="3"/>
      <dgm:spPr/>
    </dgm:pt>
    <dgm:pt modelId="{1127A72E-C52C-E84B-8014-9D354D6FBB39}" type="pres">
      <dgm:prSet presAssocID="{FBC8B879-7767-413C-B504-51E959EFDBFF}" presName="vert1" presStyleCnt="0"/>
      <dgm:spPr/>
    </dgm:pt>
    <dgm:pt modelId="{13954C4F-4F4C-3E4B-8A89-202B2DD1E9BF}" type="pres">
      <dgm:prSet presAssocID="{464FADC3-2F73-470B-8381-252AFAC5B823}" presName="thickLine" presStyleLbl="alignNode1" presStyleIdx="1" presStyleCnt="3"/>
      <dgm:spPr/>
    </dgm:pt>
    <dgm:pt modelId="{6AD96627-C1C2-5C46-A7B2-C799D9476C5C}" type="pres">
      <dgm:prSet presAssocID="{464FADC3-2F73-470B-8381-252AFAC5B823}" presName="horz1" presStyleCnt="0"/>
      <dgm:spPr/>
    </dgm:pt>
    <dgm:pt modelId="{DAF8D83C-8C46-A147-9E49-3D2F83F9C865}" type="pres">
      <dgm:prSet presAssocID="{464FADC3-2F73-470B-8381-252AFAC5B823}" presName="tx1" presStyleLbl="revTx" presStyleIdx="1" presStyleCnt="3"/>
      <dgm:spPr/>
    </dgm:pt>
    <dgm:pt modelId="{70B45DCA-68AC-BB4C-A1ED-015F8A281690}" type="pres">
      <dgm:prSet presAssocID="{464FADC3-2F73-470B-8381-252AFAC5B823}" presName="vert1" presStyleCnt="0"/>
      <dgm:spPr/>
    </dgm:pt>
    <dgm:pt modelId="{B0317318-95F5-1744-BBDB-3580570D8CED}" type="pres">
      <dgm:prSet presAssocID="{2194989C-C23E-4E87-B183-4AB6A5E1D5FA}" presName="thickLine" presStyleLbl="alignNode1" presStyleIdx="2" presStyleCnt="3"/>
      <dgm:spPr/>
    </dgm:pt>
    <dgm:pt modelId="{429B929E-BF6E-7C41-A510-118C2905EBFA}" type="pres">
      <dgm:prSet presAssocID="{2194989C-C23E-4E87-B183-4AB6A5E1D5FA}" presName="horz1" presStyleCnt="0"/>
      <dgm:spPr/>
    </dgm:pt>
    <dgm:pt modelId="{C9BFE7C1-35D5-E64E-A3B5-93C489E29D83}" type="pres">
      <dgm:prSet presAssocID="{2194989C-C23E-4E87-B183-4AB6A5E1D5FA}" presName="tx1" presStyleLbl="revTx" presStyleIdx="2" presStyleCnt="3"/>
      <dgm:spPr/>
    </dgm:pt>
    <dgm:pt modelId="{BA17BE52-65B2-BD4B-996B-DE1A42BF820E}" type="pres">
      <dgm:prSet presAssocID="{2194989C-C23E-4E87-B183-4AB6A5E1D5FA}" presName="vert1" presStyleCnt="0"/>
      <dgm:spPr/>
    </dgm:pt>
  </dgm:ptLst>
  <dgm:cxnLst>
    <dgm:cxn modelId="{4533B007-9475-A94B-9473-3AB41AFDBC07}" type="presOf" srcId="{2194989C-C23E-4E87-B183-4AB6A5E1D5FA}" destId="{C9BFE7C1-35D5-E64E-A3B5-93C489E29D83}" srcOrd="0" destOrd="0" presId="urn:microsoft.com/office/officeart/2008/layout/LinedList"/>
    <dgm:cxn modelId="{452C1D9C-C173-42DC-BF12-D4E790B34D84}" srcId="{46BDD5F4-07B8-4FC3-B155-4790C379BB91}" destId="{464FADC3-2F73-470B-8381-252AFAC5B823}" srcOrd="1" destOrd="0" parTransId="{26A0C3B1-1524-432B-90F5-1541382B060B}" sibTransId="{8DC51AA4-453E-465A-A975-CC8CDCD63D3C}"/>
    <dgm:cxn modelId="{1CC750AA-F2C8-104B-817A-42D9AE5A37E6}" type="presOf" srcId="{46BDD5F4-07B8-4FC3-B155-4790C379BB91}" destId="{47E956B0-87E9-FA40-983B-67D752D20138}" srcOrd="0" destOrd="0" presId="urn:microsoft.com/office/officeart/2008/layout/LinedList"/>
    <dgm:cxn modelId="{2299ADAF-7A63-47ED-86F9-4BDA813248EB}" srcId="{46BDD5F4-07B8-4FC3-B155-4790C379BB91}" destId="{FBC8B879-7767-413C-B504-51E959EFDBFF}" srcOrd="0" destOrd="0" parTransId="{27A48C76-5D35-432C-B7DF-3540225E8A84}" sibTransId="{C92E758C-8D0C-4F33-AC28-F1A07DF210E9}"/>
    <dgm:cxn modelId="{067C6AB6-B475-4B13-AA03-738D365DA355}" srcId="{46BDD5F4-07B8-4FC3-B155-4790C379BB91}" destId="{2194989C-C23E-4E87-B183-4AB6A5E1D5FA}" srcOrd="2" destOrd="0" parTransId="{6C83C212-E1FD-4E49-A115-CCFD8AB3242D}" sibTransId="{BE2FFD50-C587-4903-B0A1-A18CE04EE445}"/>
    <dgm:cxn modelId="{0F0CC9FA-4628-9446-B500-7CBA9E96EC26}" type="presOf" srcId="{464FADC3-2F73-470B-8381-252AFAC5B823}" destId="{DAF8D83C-8C46-A147-9E49-3D2F83F9C865}" srcOrd="0" destOrd="0" presId="urn:microsoft.com/office/officeart/2008/layout/LinedList"/>
    <dgm:cxn modelId="{8134ADFB-2F73-2147-8D73-30D1128C4613}" type="presOf" srcId="{FBC8B879-7767-413C-B504-51E959EFDBFF}" destId="{1585286B-8625-B844-8B94-0D79770E8AF7}" srcOrd="0" destOrd="0" presId="urn:microsoft.com/office/officeart/2008/layout/LinedList"/>
    <dgm:cxn modelId="{0CE16CA2-F3D4-F44D-8A93-629959897015}" type="presParOf" srcId="{47E956B0-87E9-FA40-983B-67D752D20138}" destId="{FE95D23C-3E6E-7E43-8A45-8B75504C745A}" srcOrd="0" destOrd="0" presId="urn:microsoft.com/office/officeart/2008/layout/LinedList"/>
    <dgm:cxn modelId="{FB266EB4-2894-D446-A732-B74E3191A23A}" type="presParOf" srcId="{47E956B0-87E9-FA40-983B-67D752D20138}" destId="{EF425788-DE27-B942-83A2-041776480542}" srcOrd="1" destOrd="0" presId="urn:microsoft.com/office/officeart/2008/layout/LinedList"/>
    <dgm:cxn modelId="{EFC3CD90-3936-E240-9F33-14E6F72C998A}" type="presParOf" srcId="{EF425788-DE27-B942-83A2-041776480542}" destId="{1585286B-8625-B844-8B94-0D79770E8AF7}" srcOrd="0" destOrd="0" presId="urn:microsoft.com/office/officeart/2008/layout/LinedList"/>
    <dgm:cxn modelId="{7E7600C1-C639-904E-988E-ECA3DADA4A7C}" type="presParOf" srcId="{EF425788-DE27-B942-83A2-041776480542}" destId="{1127A72E-C52C-E84B-8014-9D354D6FBB39}" srcOrd="1" destOrd="0" presId="urn:microsoft.com/office/officeart/2008/layout/LinedList"/>
    <dgm:cxn modelId="{4F6CB430-7776-FE47-B80C-43241A27F187}" type="presParOf" srcId="{47E956B0-87E9-FA40-983B-67D752D20138}" destId="{13954C4F-4F4C-3E4B-8A89-202B2DD1E9BF}" srcOrd="2" destOrd="0" presId="urn:microsoft.com/office/officeart/2008/layout/LinedList"/>
    <dgm:cxn modelId="{7C4D6764-5A0D-5848-BE85-2D940A77853F}" type="presParOf" srcId="{47E956B0-87E9-FA40-983B-67D752D20138}" destId="{6AD96627-C1C2-5C46-A7B2-C799D9476C5C}" srcOrd="3" destOrd="0" presId="urn:microsoft.com/office/officeart/2008/layout/LinedList"/>
    <dgm:cxn modelId="{22461409-9F42-234A-9604-707624D2D258}" type="presParOf" srcId="{6AD96627-C1C2-5C46-A7B2-C799D9476C5C}" destId="{DAF8D83C-8C46-A147-9E49-3D2F83F9C865}" srcOrd="0" destOrd="0" presId="urn:microsoft.com/office/officeart/2008/layout/LinedList"/>
    <dgm:cxn modelId="{CBAFC77D-457B-4E4B-A51D-969782A1108A}" type="presParOf" srcId="{6AD96627-C1C2-5C46-A7B2-C799D9476C5C}" destId="{70B45DCA-68AC-BB4C-A1ED-015F8A281690}" srcOrd="1" destOrd="0" presId="urn:microsoft.com/office/officeart/2008/layout/LinedList"/>
    <dgm:cxn modelId="{712FA0D5-5859-7E4C-83B1-1FD2FE97A1F3}" type="presParOf" srcId="{47E956B0-87E9-FA40-983B-67D752D20138}" destId="{B0317318-95F5-1744-BBDB-3580570D8CED}" srcOrd="4" destOrd="0" presId="urn:microsoft.com/office/officeart/2008/layout/LinedList"/>
    <dgm:cxn modelId="{A217C738-4053-9D47-8A1C-01AD51A2BA42}" type="presParOf" srcId="{47E956B0-87E9-FA40-983B-67D752D20138}" destId="{429B929E-BF6E-7C41-A510-118C2905EBFA}" srcOrd="5" destOrd="0" presId="urn:microsoft.com/office/officeart/2008/layout/LinedList"/>
    <dgm:cxn modelId="{EE57AC16-C2FE-FD4E-8765-65A8C9975D98}" type="presParOf" srcId="{429B929E-BF6E-7C41-A510-118C2905EBFA}" destId="{C9BFE7C1-35D5-E64E-A3B5-93C489E29D83}" srcOrd="0" destOrd="0" presId="urn:microsoft.com/office/officeart/2008/layout/LinedList"/>
    <dgm:cxn modelId="{106F71C7-D126-184F-A112-FC4A8C7A161D}" type="presParOf" srcId="{429B929E-BF6E-7C41-A510-118C2905EBFA}" destId="{BA17BE52-65B2-BD4B-996B-DE1A42BF820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D80F73E-09C9-4687-869A-9DC1C772820B}" type="doc">
      <dgm:prSet loTypeId="urn:microsoft.com/office/officeart/2005/8/layout/list1" loCatId="list" qsTypeId="urn:microsoft.com/office/officeart/2005/8/quickstyle/simple1" qsCatId="simple" csTypeId="urn:microsoft.com/office/officeart/2005/8/colors/accent2_2" csCatId="accent2"/>
      <dgm:spPr/>
      <dgm:t>
        <a:bodyPr/>
        <a:lstStyle/>
        <a:p>
          <a:endParaRPr lang="en-US"/>
        </a:p>
      </dgm:t>
    </dgm:pt>
    <dgm:pt modelId="{5648AFFB-7F6B-4F03-9EE3-4FC5DCC5646F}">
      <dgm:prSet/>
      <dgm:spPr/>
      <dgm:t>
        <a:bodyPr/>
        <a:lstStyle/>
        <a:p>
          <a:r>
            <a:rPr lang="en-US"/>
            <a:t>Prediction</a:t>
          </a:r>
        </a:p>
      </dgm:t>
    </dgm:pt>
    <dgm:pt modelId="{AE8336AB-4235-4E9A-89F7-F1ADDB74D069}" type="parTrans" cxnId="{347E3137-327E-47E8-A764-E55C88B65D45}">
      <dgm:prSet/>
      <dgm:spPr/>
      <dgm:t>
        <a:bodyPr/>
        <a:lstStyle/>
        <a:p>
          <a:endParaRPr lang="en-US"/>
        </a:p>
      </dgm:t>
    </dgm:pt>
    <dgm:pt modelId="{F595FEEF-E81A-4915-AC4D-17C5F9BAAC30}" type="sibTrans" cxnId="{347E3137-327E-47E8-A764-E55C88B65D45}">
      <dgm:prSet/>
      <dgm:spPr/>
      <dgm:t>
        <a:bodyPr/>
        <a:lstStyle/>
        <a:p>
          <a:endParaRPr lang="en-US"/>
        </a:p>
      </dgm:t>
    </dgm:pt>
    <dgm:pt modelId="{0642E7A7-DC8F-490F-923C-E06BC59BA286}">
      <dgm:prSet/>
      <dgm:spPr/>
      <dgm:t>
        <a:bodyPr/>
        <a:lstStyle/>
        <a:p>
          <a:r>
            <a:rPr lang="en-US"/>
            <a:t>Machine learning can also be used in the prediction systems. Considering the loan example, to compute the probability of a fault, the system will need to classify the available data in groups.</a:t>
          </a:r>
        </a:p>
      </dgm:t>
    </dgm:pt>
    <dgm:pt modelId="{F35F8EFC-C0D7-4215-B2FA-88DF932C1AAE}" type="parTrans" cxnId="{88827476-2DB5-4AD7-915C-766730247108}">
      <dgm:prSet/>
      <dgm:spPr/>
      <dgm:t>
        <a:bodyPr/>
        <a:lstStyle/>
        <a:p>
          <a:endParaRPr lang="en-US"/>
        </a:p>
      </dgm:t>
    </dgm:pt>
    <dgm:pt modelId="{45EB5A14-C871-4D3D-9150-FCD64679F3DE}" type="sibTrans" cxnId="{88827476-2DB5-4AD7-915C-766730247108}">
      <dgm:prSet/>
      <dgm:spPr/>
      <dgm:t>
        <a:bodyPr/>
        <a:lstStyle/>
        <a:p>
          <a:endParaRPr lang="en-US"/>
        </a:p>
      </dgm:t>
    </dgm:pt>
    <dgm:pt modelId="{C93364C9-0CC5-4482-A0A8-EC8DBD04BC42}">
      <dgm:prSet/>
      <dgm:spPr/>
      <dgm:t>
        <a:bodyPr/>
        <a:lstStyle/>
        <a:p>
          <a:r>
            <a:rPr lang="en-US"/>
            <a:t>Image recognition</a:t>
          </a:r>
        </a:p>
      </dgm:t>
    </dgm:pt>
    <dgm:pt modelId="{F354ED3E-B794-4AE6-AF2B-BA853DD0E510}" type="parTrans" cxnId="{511243B2-CC11-46B9-A17D-259A57C3052A}">
      <dgm:prSet/>
      <dgm:spPr/>
      <dgm:t>
        <a:bodyPr/>
        <a:lstStyle/>
        <a:p>
          <a:endParaRPr lang="en-US"/>
        </a:p>
      </dgm:t>
    </dgm:pt>
    <dgm:pt modelId="{1B511979-9A27-4EA2-8051-779B43B2E213}" type="sibTrans" cxnId="{511243B2-CC11-46B9-A17D-259A57C3052A}">
      <dgm:prSet/>
      <dgm:spPr/>
      <dgm:t>
        <a:bodyPr/>
        <a:lstStyle/>
        <a:p>
          <a:endParaRPr lang="en-US"/>
        </a:p>
      </dgm:t>
    </dgm:pt>
    <dgm:pt modelId="{28B6714A-48DF-4D5F-BD41-1507E086E12F}">
      <dgm:prSet/>
      <dgm:spPr/>
      <dgm:t>
        <a:bodyPr/>
        <a:lstStyle/>
        <a:p>
          <a:r>
            <a:rPr lang="en-US"/>
            <a:t>Machine learning can be used for face detection in an image as well. There is a separate category for each person in a database of several people.</a:t>
          </a:r>
        </a:p>
      </dgm:t>
    </dgm:pt>
    <dgm:pt modelId="{0118BAA0-283A-4837-AA3F-FF52F2343D7E}" type="parTrans" cxnId="{6FEC7F1D-5B6A-44EB-A629-EE158B3E32AB}">
      <dgm:prSet/>
      <dgm:spPr/>
      <dgm:t>
        <a:bodyPr/>
        <a:lstStyle/>
        <a:p>
          <a:endParaRPr lang="en-US"/>
        </a:p>
      </dgm:t>
    </dgm:pt>
    <dgm:pt modelId="{F1DDBEC1-FF96-4D11-9B24-57CC9BB77EF7}" type="sibTrans" cxnId="{6FEC7F1D-5B6A-44EB-A629-EE158B3E32AB}">
      <dgm:prSet/>
      <dgm:spPr/>
      <dgm:t>
        <a:bodyPr/>
        <a:lstStyle/>
        <a:p>
          <a:endParaRPr lang="en-US"/>
        </a:p>
      </dgm:t>
    </dgm:pt>
    <dgm:pt modelId="{6DA190E6-85B9-4728-B584-098C1AE4B498}">
      <dgm:prSet/>
      <dgm:spPr/>
      <dgm:t>
        <a:bodyPr/>
        <a:lstStyle/>
        <a:p>
          <a:r>
            <a:rPr lang="en-US"/>
            <a:t>Speech Recognition</a:t>
          </a:r>
        </a:p>
      </dgm:t>
    </dgm:pt>
    <dgm:pt modelId="{6998E6A2-16FB-44CD-B3B9-CE1ED9AE9F67}" type="parTrans" cxnId="{E0309FB2-0513-4886-94A0-04D25BF20AC7}">
      <dgm:prSet/>
      <dgm:spPr/>
      <dgm:t>
        <a:bodyPr/>
        <a:lstStyle/>
        <a:p>
          <a:endParaRPr lang="en-US"/>
        </a:p>
      </dgm:t>
    </dgm:pt>
    <dgm:pt modelId="{593CB995-76B9-4B01-89CD-7064427B42EA}" type="sibTrans" cxnId="{E0309FB2-0513-4886-94A0-04D25BF20AC7}">
      <dgm:prSet/>
      <dgm:spPr/>
      <dgm:t>
        <a:bodyPr/>
        <a:lstStyle/>
        <a:p>
          <a:endParaRPr lang="en-US"/>
        </a:p>
      </dgm:t>
    </dgm:pt>
    <dgm:pt modelId="{88E96C42-638E-4A0C-8137-AE2CE97C62E1}">
      <dgm:prSet/>
      <dgm:spPr/>
      <dgm:t>
        <a:bodyPr/>
        <a:lstStyle/>
        <a:p>
          <a:r>
            <a:rPr lang="en-US"/>
            <a:t>It is the translation of spoken words into the text. It is used in voice searches and more. Voice user interfaces include voice dialing, call routing, and appliance control. It can also be used a simple data entry and the preparation of structured documents.</a:t>
          </a:r>
        </a:p>
      </dgm:t>
    </dgm:pt>
    <dgm:pt modelId="{3AD72877-EE62-4FD3-9D75-CDBDF3A3C5E2}" type="parTrans" cxnId="{CE2F5998-95B9-47D9-BE8D-AA0C7218F6B4}">
      <dgm:prSet/>
      <dgm:spPr/>
      <dgm:t>
        <a:bodyPr/>
        <a:lstStyle/>
        <a:p>
          <a:endParaRPr lang="en-US"/>
        </a:p>
      </dgm:t>
    </dgm:pt>
    <dgm:pt modelId="{8FF5AFAA-ADCB-4623-B8A1-460D1DFA7EA0}" type="sibTrans" cxnId="{CE2F5998-95B9-47D9-BE8D-AA0C7218F6B4}">
      <dgm:prSet/>
      <dgm:spPr/>
      <dgm:t>
        <a:bodyPr/>
        <a:lstStyle/>
        <a:p>
          <a:endParaRPr lang="en-US"/>
        </a:p>
      </dgm:t>
    </dgm:pt>
    <dgm:pt modelId="{199C1C8F-4C15-2041-B7B8-F061542A810C}" type="pres">
      <dgm:prSet presAssocID="{BD80F73E-09C9-4687-869A-9DC1C772820B}" presName="linear" presStyleCnt="0">
        <dgm:presLayoutVars>
          <dgm:dir/>
          <dgm:animLvl val="lvl"/>
          <dgm:resizeHandles val="exact"/>
        </dgm:presLayoutVars>
      </dgm:prSet>
      <dgm:spPr/>
    </dgm:pt>
    <dgm:pt modelId="{B566C8F8-08DA-9F4C-9902-FB7563CB606D}" type="pres">
      <dgm:prSet presAssocID="{5648AFFB-7F6B-4F03-9EE3-4FC5DCC5646F}" presName="parentLin" presStyleCnt="0"/>
      <dgm:spPr/>
    </dgm:pt>
    <dgm:pt modelId="{BBA1E372-471A-354C-9F16-31A187C90ABA}" type="pres">
      <dgm:prSet presAssocID="{5648AFFB-7F6B-4F03-9EE3-4FC5DCC5646F}" presName="parentLeftMargin" presStyleLbl="node1" presStyleIdx="0" presStyleCnt="3"/>
      <dgm:spPr/>
    </dgm:pt>
    <dgm:pt modelId="{A1456BD3-8369-E24C-890F-98A6EA744C17}" type="pres">
      <dgm:prSet presAssocID="{5648AFFB-7F6B-4F03-9EE3-4FC5DCC5646F}" presName="parentText" presStyleLbl="node1" presStyleIdx="0" presStyleCnt="3">
        <dgm:presLayoutVars>
          <dgm:chMax val="0"/>
          <dgm:bulletEnabled val="1"/>
        </dgm:presLayoutVars>
      </dgm:prSet>
      <dgm:spPr/>
    </dgm:pt>
    <dgm:pt modelId="{A4306C3F-5D28-6F46-8638-D9F25668840E}" type="pres">
      <dgm:prSet presAssocID="{5648AFFB-7F6B-4F03-9EE3-4FC5DCC5646F}" presName="negativeSpace" presStyleCnt="0"/>
      <dgm:spPr/>
    </dgm:pt>
    <dgm:pt modelId="{C5954CEE-D79A-BA42-985B-8209E63A2D73}" type="pres">
      <dgm:prSet presAssocID="{5648AFFB-7F6B-4F03-9EE3-4FC5DCC5646F}" presName="childText" presStyleLbl="conFgAcc1" presStyleIdx="0" presStyleCnt="3">
        <dgm:presLayoutVars>
          <dgm:bulletEnabled val="1"/>
        </dgm:presLayoutVars>
      </dgm:prSet>
      <dgm:spPr/>
    </dgm:pt>
    <dgm:pt modelId="{F3A03D6A-DD80-1344-AB3C-A2EA6D0DF418}" type="pres">
      <dgm:prSet presAssocID="{F595FEEF-E81A-4915-AC4D-17C5F9BAAC30}" presName="spaceBetweenRectangles" presStyleCnt="0"/>
      <dgm:spPr/>
    </dgm:pt>
    <dgm:pt modelId="{7E3B4A88-9C96-5A4A-B55B-6B96ADE2BA89}" type="pres">
      <dgm:prSet presAssocID="{C93364C9-0CC5-4482-A0A8-EC8DBD04BC42}" presName="parentLin" presStyleCnt="0"/>
      <dgm:spPr/>
    </dgm:pt>
    <dgm:pt modelId="{38686739-658F-CF46-B7C6-6A76275B066E}" type="pres">
      <dgm:prSet presAssocID="{C93364C9-0CC5-4482-A0A8-EC8DBD04BC42}" presName="parentLeftMargin" presStyleLbl="node1" presStyleIdx="0" presStyleCnt="3"/>
      <dgm:spPr/>
    </dgm:pt>
    <dgm:pt modelId="{B48FC9BE-4161-D64F-B7E9-58CF1DADDDF9}" type="pres">
      <dgm:prSet presAssocID="{C93364C9-0CC5-4482-A0A8-EC8DBD04BC42}" presName="parentText" presStyleLbl="node1" presStyleIdx="1" presStyleCnt="3">
        <dgm:presLayoutVars>
          <dgm:chMax val="0"/>
          <dgm:bulletEnabled val="1"/>
        </dgm:presLayoutVars>
      </dgm:prSet>
      <dgm:spPr/>
    </dgm:pt>
    <dgm:pt modelId="{B094CA68-AE3C-254C-A5C7-6626ED164881}" type="pres">
      <dgm:prSet presAssocID="{C93364C9-0CC5-4482-A0A8-EC8DBD04BC42}" presName="negativeSpace" presStyleCnt="0"/>
      <dgm:spPr/>
    </dgm:pt>
    <dgm:pt modelId="{606BA155-496D-894B-9D46-B353050F4966}" type="pres">
      <dgm:prSet presAssocID="{C93364C9-0CC5-4482-A0A8-EC8DBD04BC42}" presName="childText" presStyleLbl="conFgAcc1" presStyleIdx="1" presStyleCnt="3">
        <dgm:presLayoutVars>
          <dgm:bulletEnabled val="1"/>
        </dgm:presLayoutVars>
      </dgm:prSet>
      <dgm:spPr/>
    </dgm:pt>
    <dgm:pt modelId="{2497BD94-0ACF-144E-A0AB-253039CAE74C}" type="pres">
      <dgm:prSet presAssocID="{1B511979-9A27-4EA2-8051-779B43B2E213}" presName="spaceBetweenRectangles" presStyleCnt="0"/>
      <dgm:spPr/>
    </dgm:pt>
    <dgm:pt modelId="{1BB11BB3-2750-274F-836C-AA2386BEA173}" type="pres">
      <dgm:prSet presAssocID="{6DA190E6-85B9-4728-B584-098C1AE4B498}" presName="parentLin" presStyleCnt="0"/>
      <dgm:spPr/>
    </dgm:pt>
    <dgm:pt modelId="{44309C5A-E6FD-0E4C-8793-9D92D32716E3}" type="pres">
      <dgm:prSet presAssocID="{6DA190E6-85B9-4728-B584-098C1AE4B498}" presName="parentLeftMargin" presStyleLbl="node1" presStyleIdx="1" presStyleCnt="3"/>
      <dgm:spPr/>
    </dgm:pt>
    <dgm:pt modelId="{7627316C-15AD-1943-9170-A4F3096A3E17}" type="pres">
      <dgm:prSet presAssocID="{6DA190E6-85B9-4728-B584-098C1AE4B498}" presName="parentText" presStyleLbl="node1" presStyleIdx="2" presStyleCnt="3">
        <dgm:presLayoutVars>
          <dgm:chMax val="0"/>
          <dgm:bulletEnabled val="1"/>
        </dgm:presLayoutVars>
      </dgm:prSet>
      <dgm:spPr/>
    </dgm:pt>
    <dgm:pt modelId="{565DCBFD-8CBC-6746-BB11-05C493873DEF}" type="pres">
      <dgm:prSet presAssocID="{6DA190E6-85B9-4728-B584-098C1AE4B498}" presName="negativeSpace" presStyleCnt="0"/>
      <dgm:spPr/>
    </dgm:pt>
    <dgm:pt modelId="{8F5B9EB6-676B-5F4C-80DE-54E4FF9F12FC}" type="pres">
      <dgm:prSet presAssocID="{6DA190E6-85B9-4728-B584-098C1AE4B498}" presName="childText" presStyleLbl="conFgAcc1" presStyleIdx="2" presStyleCnt="3">
        <dgm:presLayoutVars>
          <dgm:bulletEnabled val="1"/>
        </dgm:presLayoutVars>
      </dgm:prSet>
      <dgm:spPr/>
    </dgm:pt>
  </dgm:ptLst>
  <dgm:cxnLst>
    <dgm:cxn modelId="{EBD4991A-4A0F-5B4F-AC19-F2AB42031149}" type="presOf" srcId="{C93364C9-0CC5-4482-A0A8-EC8DBD04BC42}" destId="{38686739-658F-CF46-B7C6-6A76275B066E}" srcOrd="0" destOrd="0" presId="urn:microsoft.com/office/officeart/2005/8/layout/list1"/>
    <dgm:cxn modelId="{6FEC7F1D-5B6A-44EB-A629-EE158B3E32AB}" srcId="{C93364C9-0CC5-4482-A0A8-EC8DBD04BC42}" destId="{28B6714A-48DF-4D5F-BD41-1507E086E12F}" srcOrd="0" destOrd="0" parTransId="{0118BAA0-283A-4837-AA3F-FF52F2343D7E}" sibTransId="{F1DDBEC1-FF96-4D11-9B24-57CC9BB77EF7}"/>
    <dgm:cxn modelId="{D9DB3A1E-926E-274A-972C-300026EEBB40}" type="presOf" srcId="{5648AFFB-7F6B-4F03-9EE3-4FC5DCC5646F}" destId="{BBA1E372-471A-354C-9F16-31A187C90ABA}" srcOrd="0" destOrd="0" presId="urn:microsoft.com/office/officeart/2005/8/layout/list1"/>
    <dgm:cxn modelId="{01EF722D-7029-9140-8ED6-6ADEE9ED865F}" type="presOf" srcId="{28B6714A-48DF-4D5F-BD41-1507E086E12F}" destId="{606BA155-496D-894B-9D46-B353050F4966}" srcOrd="0" destOrd="0" presId="urn:microsoft.com/office/officeart/2005/8/layout/list1"/>
    <dgm:cxn modelId="{A6A28634-2783-564F-9EE7-E74397ADF1C2}" type="presOf" srcId="{BD80F73E-09C9-4687-869A-9DC1C772820B}" destId="{199C1C8F-4C15-2041-B7B8-F061542A810C}" srcOrd="0" destOrd="0" presId="urn:microsoft.com/office/officeart/2005/8/layout/list1"/>
    <dgm:cxn modelId="{347E3137-327E-47E8-A764-E55C88B65D45}" srcId="{BD80F73E-09C9-4687-869A-9DC1C772820B}" destId="{5648AFFB-7F6B-4F03-9EE3-4FC5DCC5646F}" srcOrd="0" destOrd="0" parTransId="{AE8336AB-4235-4E9A-89F7-F1ADDB74D069}" sibTransId="{F595FEEF-E81A-4915-AC4D-17C5F9BAAC30}"/>
    <dgm:cxn modelId="{C6549157-9358-5248-83B5-B937CF74D401}" type="presOf" srcId="{5648AFFB-7F6B-4F03-9EE3-4FC5DCC5646F}" destId="{A1456BD3-8369-E24C-890F-98A6EA744C17}" srcOrd="1" destOrd="0" presId="urn:microsoft.com/office/officeart/2005/8/layout/list1"/>
    <dgm:cxn modelId="{20E9176B-2730-8045-B4DD-E0690977B2B3}" type="presOf" srcId="{C93364C9-0CC5-4482-A0A8-EC8DBD04BC42}" destId="{B48FC9BE-4161-D64F-B7E9-58CF1DADDDF9}" srcOrd="1" destOrd="0" presId="urn:microsoft.com/office/officeart/2005/8/layout/list1"/>
    <dgm:cxn modelId="{88827476-2DB5-4AD7-915C-766730247108}" srcId="{5648AFFB-7F6B-4F03-9EE3-4FC5DCC5646F}" destId="{0642E7A7-DC8F-490F-923C-E06BC59BA286}" srcOrd="0" destOrd="0" parTransId="{F35F8EFC-C0D7-4215-B2FA-88DF932C1AAE}" sibTransId="{45EB5A14-C871-4D3D-9150-FCD64679F3DE}"/>
    <dgm:cxn modelId="{D5308F7A-480C-B140-86DF-B9035819BD1D}" type="presOf" srcId="{6DA190E6-85B9-4728-B584-098C1AE4B498}" destId="{44309C5A-E6FD-0E4C-8793-9D92D32716E3}" srcOrd="0" destOrd="0" presId="urn:microsoft.com/office/officeart/2005/8/layout/list1"/>
    <dgm:cxn modelId="{4180758C-162E-324B-A8D7-1ED337EAD2FA}" type="presOf" srcId="{88E96C42-638E-4A0C-8137-AE2CE97C62E1}" destId="{8F5B9EB6-676B-5F4C-80DE-54E4FF9F12FC}" srcOrd="0" destOrd="0" presId="urn:microsoft.com/office/officeart/2005/8/layout/list1"/>
    <dgm:cxn modelId="{CE2F5998-95B9-47D9-BE8D-AA0C7218F6B4}" srcId="{6DA190E6-85B9-4728-B584-098C1AE4B498}" destId="{88E96C42-638E-4A0C-8137-AE2CE97C62E1}" srcOrd="0" destOrd="0" parTransId="{3AD72877-EE62-4FD3-9D75-CDBDF3A3C5E2}" sibTransId="{8FF5AFAA-ADCB-4623-B8A1-460D1DFA7EA0}"/>
    <dgm:cxn modelId="{511243B2-CC11-46B9-A17D-259A57C3052A}" srcId="{BD80F73E-09C9-4687-869A-9DC1C772820B}" destId="{C93364C9-0CC5-4482-A0A8-EC8DBD04BC42}" srcOrd="1" destOrd="0" parTransId="{F354ED3E-B794-4AE6-AF2B-BA853DD0E510}" sibTransId="{1B511979-9A27-4EA2-8051-779B43B2E213}"/>
    <dgm:cxn modelId="{E0309FB2-0513-4886-94A0-04D25BF20AC7}" srcId="{BD80F73E-09C9-4687-869A-9DC1C772820B}" destId="{6DA190E6-85B9-4728-B584-098C1AE4B498}" srcOrd="2" destOrd="0" parTransId="{6998E6A2-16FB-44CD-B3B9-CE1ED9AE9F67}" sibTransId="{593CB995-76B9-4B01-89CD-7064427B42EA}"/>
    <dgm:cxn modelId="{7B28BDFC-0C57-1F41-9A11-295987B1E61A}" type="presOf" srcId="{0642E7A7-DC8F-490F-923C-E06BC59BA286}" destId="{C5954CEE-D79A-BA42-985B-8209E63A2D73}" srcOrd="0" destOrd="0" presId="urn:microsoft.com/office/officeart/2005/8/layout/list1"/>
    <dgm:cxn modelId="{7B7541FD-B99F-4E42-8F89-59822027A6BB}" type="presOf" srcId="{6DA190E6-85B9-4728-B584-098C1AE4B498}" destId="{7627316C-15AD-1943-9170-A4F3096A3E17}" srcOrd="1" destOrd="0" presId="urn:microsoft.com/office/officeart/2005/8/layout/list1"/>
    <dgm:cxn modelId="{68D87514-066D-5B4D-98C1-22DA006B0678}" type="presParOf" srcId="{199C1C8F-4C15-2041-B7B8-F061542A810C}" destId="{B566C8F8-08DA-9F4C-9902-FB7563CB606D}" srcOrd="0" destOrd="0" presId="urn:microsoft.com/office/officeart/2005/8/layout/list1"/>
    <dgm:cxn modelId="{016DC862-088A-E548-A2B5-FAC0EE97F037}" type="presParOf" srcId="{B566C8F8-08DA-9F4C-9902-FB7563CB606D}" destId="{BBA1E372-471A-354C-9F16-31A187C90ABA}" srcOrd="0" destOrd="0" presId="urn:microsoft.com/office/officeart/2005/8/layout/list1"/>
    <dgm:cxn modelId="{B91F3E62-CF51-C647-9F6F-CE9D49267649}" type="presParOf" srcId="{B566C8F8-08DA-9F4C-9902-FB7563CB606D}" destId="{A1456BD3-8369-E24C-890F-98A6EA744C17}" srcOrd="1" destOrd="0" presId="urn:microsoft.com/office/officeart/2005/8/layout/list1"/>
    <dgm:cxn modelId="{ACE86DE5-FBC1-B343-ADDC-EE1922893569}" type="presParOf" srcId="{199C1C8F-4C15-2041-B7B8-F061542A810C}" destId="{A4306C3F-5D28-6F46-8638-D9F25668840E}" srcOrd="1" destOrd="0" presId="urn:microsoft.com/office/officeart/2005/8/layout/list1"/>
    <dgm:cxn modelId="{E5D303A0-1864-C34D-8E5D-4BC8365EF608}" type="presParOf" srcId="{199C1C8F-4C15-2041-B7B8-F061542A810C}" destId="{C5954CEE-D79A-BA42-985B-8209E63A2D73}" srcOrd="2" destOrd="0" presId="urn:microsoft.com/office/officeart/2005/8/layout/list1"/>
    <dgm:cxn modelId="{C37E42AB-74C9-4F4A-B732-A09B72B370B1}" type="presParOf" srcId="{199C1C8F-4C15-2041-B7B8-F061542A810C}" destId="{F3A03D6A-DD80-1344-AB3C-A2EA6D0DF418}" srcOrd="3" destOrd="0" presId="urn:microsoft.com/office/officeart/2005/8/layout/list1"/>
    <dgm:cxn modelId="{5D7CF261-DBEA-2C4C-A36F-51D7F4339FF6}" type="presParOf" srcId="{199C1C8F-4C15-2041-B7B8-F061542A810C}" destId="{7E3B4A88-9C96-5A4A-B55B-6B96ADE2BA89}" srcOrd="4" destOrd="0" presId="urn:microsoft.com/office/officeart/2005/8/layout/list1"/>
    <dgm:cxn modelId="{8595BEFE-B4AA-2040-8DA9-FC8CB37362DF}" type="presParOf" srcId="{7E3B4A88-9C96-5A4A-B55B-6B96ADE2BA89}" destId="{38686739-658F-CF46-B7C6-6A76275B066E}" srcOrd="0" destOrd="0" presId="urn:microsoft.com/office/officeart/2005/8/layout/list1"/>
    <dgm:cxn modelId="{63B4E2BC-271B-954F-AB2B-692ADA9DE089}" type="presParOf" srcId="{7E3B4A88-9C96-5A4A-B55B-6B96ADE2BA89}" destId="{B48FC9BE-4161-D64F-B7E9-58CF1DADDDF9}" srcOrd="1" destOrd="0" presId="urn:microsoft.com/office/officeart/2005/8/layout/list1"/>
    <dgm:cxn modelId="{90139DAC-8095-BD44-825F-55D1CD5B18F4}" type="presParOf" srcId="{199C1C8F-4C15-2041-B7B8-F061542A810C}" destId="{B094CA68-AE3C-254C-A5C7-6626ED164881}" srcOrd="5" destOrd="0" presId="urn:microsoft.com/office/officeart/2005/8/layout/list1"/>
    <dgm:cxn modelId="{24833CFD-E06C-1D41-B871-2A03057EC9AB}" type="presParOf" srcId="{199C1C8F-4C15-2041-B7B8-F061542A810C}" destId="{606BA155-496D-894B-9D46-B353050F4966}" srcOrd="6" destOrd="0" presId="urn:microsoft.com/office/officeart/2005/8/layout/list1"/>
    <dgm:cxn modelId="{C2313064-27CC-2B4D-9258-A71E985EA4B5}" type="presParOf" srcId="{199C1C8F-4C15-2041-B7B8-F061542A810C}" destId="{2497BD94-0ACF-144E-A0AB-253039CAE74C}" srcOrd="7" destOrd="0" presId="urn:microsoft.com/office/officeart/2005/8/layout/list1"/>
    <dgm:cxn modelId="{02121E95-185E-F942-A041-87831C73CFC7}" type="presParOf" srcId="{199C1C8F-4C15-2041-B7B8-F061542A810C}" destId="{1BB11BB3-2750-274F-836C-AA2386BEA173}" srcOrd="8" destOrd="0" presId="urn:microsoft.com/office/officeart/2005/8/layout/list1"/>
    <dgm:cxn modelId="{79000EFE-5FDC-1C4A-A373-CE7204612A58}" type="presParOf" srcId="{1BB11BB3-2750-274F-836C-AA2386BEA173}" destId="{44309C5A-E6FD-0E4C-8793-9D92D32716E3}" srcOrd="0" destOrd="0" presId="urn:microsoft.com/office/officeart/2005/8/layout/list1"/>
    <dgm:cxn modelId="{7B5CAEA3-8BA3-5F4D-A659-00F70FB17EBD}" type="presParOf" srcId="{1BB11BB3-2750-274F-836C-AA2386BEA173}" destId="{7627316C-15AD-1943-9170-A4F3096A3E17}" srcOrd="1" destOrd="0" presId="urn:microsoft.com/office/officeart/2005/8/layout/list1"/>
    <dgm:cxn modelId="{B85FE216-B714-8346-B813-87C42E532328}" type="presParOf" srcId="{199C1C8F-4C15-2041-B7B8-F061542A810C}" destId="{565DCBFD-8CBC-6746-BB11-05C493873DEF}" srcOrd="9" destOrd="0" presId="urn:microsoft.com/office/officeart/2005/8/layout/list1"/>
    <dgm:cxn modelId="{D6FBD9C7-736F-EF4B-8002-4BE628BA04A7}" type="presParOf" srcId="{199C1C8F-4C15-2041-B7B8-F061542A810C}" destId="{8F5B9EB6-676B-5F4C-80DE-54E4FF9F12FC}"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881D54-64A0-44F0-AF86-3083E3C9E3D9}"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03D7F32A-C689-4319-805B-02A0CC1775DE}">
      <dgm:prSet/>
      <dgm:spPr/>
      <dgm:t>
        <a:bodyPr/>
        <a:lstStyle/>
        <a:p>
          <a:r>
            <a:rPr lang="en-US"/>
            <a:t>Medical diagnoses</a:t>
          </a:r>
        </a:p>
      </dgm:t>
    </dgm:pt>
    <dgm:pt modelId="{56ABF92B-E312-43D8-818F-747919FA5EFB}" type="parTrans" cxnId="{50CB63E1-ACC5-4DFC-A63F-3C407FFC7483}">
      <dgm:prSet/>
      <dgm:spPr/>
      <dgm:t>
        <a:bodyPr/>
        <a:lstStyle/>
        <a:p>
          <a:endParaRPr lang="en-US"/>
        </a:p>
      </dgm:t>
    </dgm:pt>
    <dgm:pt modelId="{A3B64024-5CA4-4C56-BB8B-C1A7E6C728C4}" type="sibTrans" cxnId="{50CB63E1-ACC5-4DFC-A63F-3C407FFC7483}">
      <dgm:prSet/>
      <dgm:spPr/>
      <dgm:t>
        <a:bodyPr/>
        <a:lstStyle/>
        <a:p>
          <a:endParaRPr lang="en-US"/>
        </a:p>
      </dgm:t>
    </dgm:pt>
    <dgm:pt modelId="{39FF509D-5F43-4685-9EBB-775125E393D8}">
      <dgm:prSet/>
      <dgm:spPr/>
      <dgm:t>
        <a:bodyPr/>
        <a:lstStyle/>
        <a:p>
          <a:r>
            <a:rPr lang="en-US"/>
            <a:t>ML is trained to recognize cancerous tissues.</a:t>
          </a:r>
        </a:p>
      </dgm:t>
    </dgm:pt>
    <dgm:pt modelId="{CB673B19-4752-428F-8DBF-F281C1F9D33A}" type="parTrans" cxnId="{17130EA9-3137-476D-80EF-3B0C6ED728C3}">
      <dgm:prSet/>
      <dgm:spPr/>
      <dgm:t>
        <a:bodyPr/>
        <a:lstStyle/>
        <a:p>
          <a:endParaRPr lang="en-US"/>
        </a:p>
      </dgm:t>
    </dgm:pt>
    <dgm:pt modelId="{46241212-16EF-4E74-B9EE-ABDE8B5D0FBA}" type="sibTrans" cxnId="{17130EA9-3137-476D-80EF-3B0C6ED728C3}">
      <dgm:prSet/>
      <dgm:spPr/>
      <dgm:t>
        <a:bodyPr/>
        <a:lstStyle/>
        <a:p>
          <a:endParaRPr lang="en-US"/>
        </a:p>
      </dgm:t>
    </dgm:pt>
    <dgm:pt modelId="{4E6A0067-AE4F-45DC-8937-4A02EBEDCA09}">
      <dgm:prSet/>
      <dgm:spPr/>
      <dgm:t>
        <a:bodyPr/>
        <a:lstStyle/>
        <a:p>
          <a:r>
            <a:rPr lang="en-US"/>
            <a:t>Financial industry and trading</a:t>
          </a:r>
        </a:p>
      </dgm:t>
    </dgm:pt>
    <dgm:pt modelId="{DDAB358E-00D6-4F44-854A-A9C1315D0AC5}" type="parTrans" cxnId="{ABAE1C14-7BC1-40BE-AB12-E1BAAD7EC96B}">
      <dgm:prSet/>
      <dgm:spPr/>
      <dgm:t>
        <a:bodyPr/>
        <a:lstStyle/>
        <a:p>
          <a:endParaRPr lang="en-US"/>
        </a:p>
      </dgm:t>
    </dgm:pt>
    <dgm:pt modelId="{4991CB1C-9199-4E51-917F-181C74FB5CE5}" type="sibTrans" cxnId="{ABAE1C14-7BC1-40BE-AB12-E1BAAD7EC96B}">
      <dgm:prSet/>
      <dgm:spPr/>
      <dgm:t>
        <a:bodyPr/>
        <a:lstStyle/>
        <a:p>
          <a:endParaRPr lang="en-US"/>
        </a:p>
      </dgm:t>
    </dgm:pt>
    <dgm:pt modelId="{636B024F-6A10-42A5-98AE-CB4AB4901F83}">
      <dgm:prSet/>
      <dgm:spPr/>
      <dgm:t>
        <a:bodyPr/>
        <a:lstStyle/>
        <a:p>
          <a:r>
            <a:rPr lang="en-US"/>
            <a:t>companies use ML in fraud investigations and credit checks.</a:t>
          </a:r>
        </a:p>
      </dgm:t>
    </dgm:pt>
    <dgm:pt modelId="{F46D85E8-307B-4E8B-8983-99D0780DE5F0}" type="parTrans" cxnId="{9FADD4CC-2E7F-4F8E-B569-B4E05192260F}">
      <dgm:prSet/>
      <dgm:spPr/>
      <dgm:t>
        <a:bodyPr/>
        <a:lstStyle/>
        <a:p>
          <a:endParaRPr lang="en-US"/>
        </a:p>
      </dgm:t>
    </dgm:pt>
    <dgm:pt modelId="{84ACE45A-664F-45AC-B9B4-92455AFE3B74}" type="sibTrans" cxnId="{9FADD4CC-2E7F-4F8E-B569-B4E05192260F}">
      <dgm:prSet/>
      <dgm:spPr/>
      <dgm:t>
        <a:bodyPr/>
        <a:lstStyle/>
        <a:p>
          <a:endParaRPr lang="en-US"/>
        </a:p>
      </dgm:t>
    </dgm:pt>
    <dgm:pt modelId="{379DC92E-CB92-784F-AA3E-0906E1C02204}" type="pres">
      <dgm:prSet presAssocID="{30881D54-64A0-44F0-AF86-3083E3C9E3D9}" presName="linear" presStyleCnt="0">
        <dgm:presLayoutVars>
          <dgm:dir/>
          <dgm:animLvl val="lvl"/>
          <dgm:resizeHandles val="exact"/>
        </dgm:presLayoutVars>
      </dgm:prSet>
      <dgm:spPr/>
    </dgm:pt>
    <dgm:pt modelId="{D74CF566-7A8D-E44E-9FC5-8D671791B3CA}" type="pres">
      <dgm:prSet presAssocID="{03D7F32A-C689-4319-805B-02A0CC1775DE}" presName="parentLin" presStyleCnt="0"/>
      <dgm:spPr/>
    </dgm:pt>
    <dgm:pt modelId="{E7018098-45CA-B641-82C6-92B9A93124A2}" type="pres">
      <dgm:prSet presAssocID="{03D7F32A-C689-4319-805B-02A0CC1775DE}" presName="parentLeftMargin" presStyleLbl="node1" presStyleIdx="0" presStyleCnt="2"/>
      <dgm:spPr/>
    </dgm:pt>
    <dgm:pt modelId="{D3D31B60-D900-5B4B-868A-622A6A87D58C}" type="pres">
      <dgm:prSet presAssocID="{03D7F32A-C689-4319-805B-02A0CC1775DE}" presName="parentText" presStyleLbl="node1" presStyleIdx="0" presStyleCnt="2">
        <dgm:presLayoutVars>
          <dgm:chMax val="0"/>
          <dgm:bulletEnabled val="1"/>
        </dgm:presLayoutVars>
      </dgm:prSet>
      <dgm:spPr/>
    </dgm:pt>
    <dgm:pt modelId="{2571A5CA-676B-5D48-B95B-4FB13E1EC819}" type="pres">
      <dgm:prSet presAssocID="{03D7F32A-C689-4319-805B-02A0CC1775DE}" presName="negativeSpace" presStyleCnt="0"/>
      <dgm:spPr/>
    </dgm:pt>
    <dgm:pt modelId="{4258F398-EE0F-4541-BA8A-26CDFBCF60BA}" type="pres">
      <dgm:prSet presAssocID="{03D7F32A-C689-4319-805B-02A0CC1775DE}" presName="childText" presStyleLbl="conFgAcc1" presStyleIdx="0" presStyleCnt="2">
        <dgm:presLayoutVars>
          <dgm:bulletEnabled val="1"/>
        </dgm:presLayoutVars>
      </dgm:prSet>
      <dgm:spPr/>
    </dgm:pt>
    <dgm:pt modelId="{FC6EFAD1-7719-F741-A16B-38D1B463D358}" type="pres">
      <dgm:prSet presAssocID="{A3B64024-5CA4-4C56-BB8B-C1A7E6C728C4}" presName="spaceBetweenRectangles" presStyleCnt="0"/>
      <dgm:spPr/>
    </dgm:pt>
    <dgm:pt modelId="{2A7DB143-DA63-7F4D-BC60-9565D31333DD}" type="pres">
      <dgm:prSet presAssocID="{4E6A0067-AE4F-45DC-8937-4A02EBEDCA09}" presName="parentLin" presStyleCnt="0"/>
      <dgm:spPr/>
    </dgm:pt>
    <dgm:pt modelId="{223DB845-E5D4-5446-9345-02DD1DF53DCC}" type="pres">
      <dgm:prSet presAssocID="{4E6A0067-AE4F-45DC-8937-4A02EBEDCA09}" presName="parentLeftMargin" presStyleLbl="node1" presStyleIdx="0" presStyleCnt="2"/>
      <dgm:spPr/>
    </dgm:pt>
    <dgm:pt modelId="{ABC6913E-B0FD-F64B-864C-563F28CEEE96}" type="pres">
      <dgm:prSet presAssocID="{4E6A0067-AE4F-45DC-8937-4A02EBEDCA09}" presName="parentText" presStyleLbl="node1" presStyleIdx="1" presStyleCnt="2">
        <dgm:presLayoutVars>
          <dgm:chMax val="0"/>
          <dgm:bulletEnabled val="1"/>
        </dgm:presLayoutVars>
      </dgm:prSet>
      <dgm:spPr/>
    </dgm:pt>
    <dgm:pt modelId="{51035C47-271C-EE4B-BA6A-CDBB6FA20A2C}" type="pres">
      <dgm:prSet presAssocID="{4E6A0067-AE4F-45DC-8937-4A02EBEDCA09}" presName="negativeSpace" presStyleCnt="0"/>
      <dgm:spPr/>
    </dgm:pt>
    <dgm:pt modelId="{2B66A3A9-2C68-0D42-9A56-E29F80F402D5}" type="pres">
      <dgm:prSet presAssocID="{4E6A0067-AE4F-45DC-8937-4A02EBEDCA09}" presName="childText" presStyleLbl="conFgAcc1" presStyleIdx="1" presStyleCnt="2">
        <dgm:presLayoutVars>
          <dgm:bulletEnabled val="1"/>
        </dgm:presLayoutVars>
      </dgm:prSet>
      <dgm:spPr/>
    </dgm:pt>
  </dgm:ptLst>
  <dgm:cxnLst>
    <dgm:cxn modelId="{ABAE1C14-7BC1-40BE-AB12-E1BAAD7EC96B}" srcId="{30881D54-64A0-44F0-AF86-3083E3C9E3D9}" destId="{4E6A0067-AE4F-45DC-8937-4A02EBEDCA09}" srcOrd="1" destOrd="0" parTransId="{DDAB358E-00D6-4F44-854A-A9C1315D0AC5}" sibTransId="{4991CB1C-9199-4E51-917F-181C74FB5CE5}"/>
    <dgm:cxn modelId="{42999F48-9A64-1348-BA2D-616C7299B8DB}" type="presOf" srcId="{30881D54-64A0-44F0-AF86-3083E3C9E3D9}" destId="{379DC92E-CB92-784F-AA3E-0906E1C02204}" srcOrd="0" destOrd="0" presId="urn:microsoft.com/office/officeart/2005/8/layout/list1"/>
    <dgm:cxn modelId="{7961FB55-6CE6-1243-BAB3-B9E52937F3B8}" type="presOf" srcId="{636B024F-6A10-42A5-98AE-CB4AB4901F83}" destId="{2B66A3A9-2C68-0D42-9A56-E29F80F402D5}" srcOrd="0" destOrd="0" presId="urn:microsoft.com/office/officeart/2005/8/layout/list1"/>
    <dgm:cxn modelId="{22FE2D5E-986C-D249-9661-363BFC7BA308}" type="presOf" srcId="{03D7F32A-C689-4319-805B-02A0CC1775DE}" destId="{D3D31B60-D900-5B4B-868A-622A6A87D58C}" srcOrd="1" destOrd="0" presId="urn:microsoft.com/office/officeart/2005/8/layout/list1"/>
    <dgm:cxn modelId="{6ACAAB6D-B05F-6344-B4D5-3BD145C74D4F}" type="presOf" srcId="{39FF509D-5F43-4685-9EBB-775125E393D8}" destId="{4258F398-EE0F-4541-BA8A-26CDFBCF60BA}" srcOrd="0" destOrd="0" presId="urn:microsoft.com/office/officeart/2005/8/layout/list1"/>
    <dgm:cxn modelId="{8083AC7D-A4ED-2F41-9A9E-2509EB076FEF}" type="presOf" srcId="{03D7F32A-C689-4319-805B-02A0CC1775DE}" destId="{E7018098-45CA-B641-82C6-92B9A93124A2}" srcOrd="0" destOrd="0" presId="urn:microsoft.com/office/officeart/2005/8/layout/list1"/>
    <dgm:cxn modelId="{17130EA9-3137-476D-80EF-3B0C6ED728C3}" srcId="{03D7F32A-C689-4319-805B-02A0CC1775DE}" destId="{39FF509D-5F43-4685-9EBB-775125E393D8}" srcOrd="0" destOrd="0" parTransId="{CB673B19-4752-428F-8DBF-F281C1F9D33A}" sibTransId="{46241212-16EF-4E74-B9EE-ABDE8B5D0FBA}"/>
    <dgm:cxn modelId="{DEAEDDC9-531E-2F43-B049-B2EEDE70ABF6}" type="presOf" srcId="{4E6A0067-AE4F-45DC-8937-4A02EBEDCA09}" destId="{ABC6913E-B0FD-F64B-864C-563F28CEEE96}" srcOrd="1" destOrd="0" presId="urn:microsoft.com/office/officeart/2005/8/layout/list1"/>
    <dgm:cxn modelId="{9FADD4CC-2E7F-4F8E-B569-B4E05192260F}" srcId="{4E6A0067-AE4F-45DC-8937-4A02EBEDCA09}" destId="{636B024F-6A10-42A5-98AE-CB4AB4901F83}" srcOrd="0" destOrd="0" parTransId="{F46D85E8-307B-4E8B-8983-99D0780DE5F0}" sibTransId="{84ACE45A-664F-45AC-B9B4-92455AFE3B74}"/>
    <dgm:cxn modelId="{02B10AD6-053A-0743-A5C8-7B4257BE672D}" type="presOf" srcId="{4E6A0067-AE4F-45DC-8937-4A02EBEDCA09}" destId="{223DB845-E5D4-5446-9345-02DD1DF53DCC}" srcOrd="0" destOrd="0" presId="urn:microsoft.com/office/officeart/2005/8/layout/list1"/>
    <dgm:cxn modelId="{50CB63E1-ACC5-4DFC-A63F-3C407FFC7483}" srcId="{30881D54-64A0-44F0-AF86-3083E3C9E3D9}" destId="{03D7F32A-C689-4319-805B-02A0CC1775DE}" srcOrd="0" destOrd="0" parTransId="{56ABF92B-E312-43D8-818F-747919FA5EFB}" sibTransId="{A3B64024-5CA4-4C56-BB8B-C1A7E6C728C4}"/>
    <dgm:cxn modelId="{9F9D2553-55A8-9E4B-9FEE-312C1E8E1F38}" type="presParOf" srcId="{379DC92E-CB92-784F-AA3E-0906E1C02204}" destId="{D74CF566-7A8D-E44E-9FC5-8D671791B3CA}" srcOrd="0" destOrd="0" presId="urn:microsoft.com/office/officeart/2005/8/layout/list1"/>
    <dgm:cxn modelId="{AA662165-66E9-6048-A88E-2B0A62B0523E}" type="presParOf" srcId="{D74CF566-7A8D-E44E-9FC5-8D671791B3CA}" destId="{E7018098-45CA-B641-82C6-92B9A93124A2}" srcOrd="0" destOrd="0" presId="urn:microsoft.com/office/officeart/2005/8/layout/list1"/>
    <dgm:cxn modelId="{A1AE187C-C481-C24F-84E9-37DEA0B52751}" type="presParOf" srcId="{D74CF566-7A8D-E44E-9FC5-8D671791B3CA}" destId="{D3D31B60-D900-5B4B-868A-622A6A87D58C}" srcOrd="1" destOrd="0" presId="urn:microsoft.com/office/officeart/2005/8/layout/list1"/>
    <dgm:cxn modelId="{5E4A0AEF-1A8F-424C-B71F-2910C807121F}" type="presParOf" srcId="{379DC92E-CB92-784F-AA3E-0906E1C02204}" destId="{2571A5CA-676B-5D48-B95B-4FB13E1EC819}" srcOrd="1" destOrd="0" presId="urn:microsoft.com/office/officeart/2005/8/layout/list1"/>
    <dgm:cxn modelId="{9FB11001-0812-2848-962D-C270DD2F5E45}" type="presParOf" srcId="{379DC92E-CB92-784F-AA3E-0906E1C02204}" destId="{4258F398-EE0F-4541-BA8A-26CDFBCF60BA}" srcOrd="2" destOrd="0" presId="urn:microsoft.com/office/officeart/2005/8/layout/list1"/>
    <dgm:cxn modelId="{51315C96-5FA2-1844-9DEE-18D3E37094B5}" type="presParOf" srcId="{379DC92E-CB92-784F-AA3E-0906E1C02204}" destId="{FC6EFAD1-7719-F741-A16B-38D1B463D358}" srcOrd="3" destOrd="0" presId="urn:microsoft.com/office/officeart/2005/8/layout/list1"/>
    <dgm:cxn modelId="{2F649D82-9382-2E4A-ABE5-2F19D43456CA}" type="presParOf" srcId="{379DC92E-CB92-784F-AA3E-0906E1C02204}" destId="{2A7DB143-DA63-7F4D-BC60-9565D31333DD}" srcOrd="4" destOrd="0" presId="urn:microsoft.com/office/officeart/2005/8/layout/list1"/>
    <dgm:cxn modelId="{74BC5579-EC64-2541-9941-CE65F63A182A}" type="presParOf" srcId="{2A7DB143-DA63-7F4D-BC60-9565D31333DD}" destId="{223DB845-E5D4-5446-9345-02DD1DF53DCC}" srcOrd="0" destOrd="0" presId="urn:microsoft.com/office/officeart/2005/8/layout/list1"/>
    <dgm:cxn modelId="{000F390D-7417-EF40-A6CF-E8F995DBDCCA}" type="presParOf" srcId="{2A7DB143-DA63-7F4D-BC60-9565D31333DD}" destId="{ABC6913E-B0FD-F64B-864C-563F28CEEE96}" srcOrd="1" destOrd="0" presId="urn:microsoft.com/office/officeart/2005/8/layout/list1"/>
    <dgm:cxn modelId="{72A7996C-24EF-824C-864F-6C14997ABE6A}" type="presParOf" srcId="{379DC92E-CB92-784F-AA3E-0906E1C02204}" destId="{51035C47-271C-EE4B-BA6A-CDBB6FA20A2C}" srcOrd="5" destOrd="0" presId="urn:microsoft.com/office/officeart/2005/8/layout/list1"/>
    <dgm:cxn modelId="{A68027D6-84A2-6C41-8581-0DA77810D60C}" type="presParOf" srcId="{379DC92E-CB92-784F-AA3E-0906E1C02204}" destId="{2B66A3A9-2C68-0D42-9A56-E29F80F402D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0DF16B-B36D-3B48-B73B-015E65C1E03A}">
      <dsp:nvSpPr>
        <dsp:cNvPr id="0" name=""/>
        <dsp:cNvSpPr/>
      </dsp:nvSpPr>
      <dsp:spPr>
        <a:xfrm>
          <a:off x="0" y="41746"/>
          <a:ext cx="6263640" cy="267315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A reinforcement learning algorithm, or agent, learns by interacting with its environment. The agent receives rewards by performing correctly and penalties for performing incorrectly. </a:t>
          </a:r>
        </a:p>
      </dsp:txBody>
      <dsp:txXfrm>
        <a:off x="130493" y="172239"/>
        <a:ext cx="6002654" cy="2412171"/>
      </dsp:txXfrm>
    </dsp:sp>
    <dsp:sp modelId="{FCBFE5B1-298B-E14D-8429-B261B428FF6A}">
      <dsp:nvSpPr>
        <dsp:cNvPr id="0" name=""/>
        <dsp:cNvSpPr/>
      </dsp:nvSpPr>
      <dsp:spPr>
        <a:xfrm>
          <a:off x="0" y="2789784"/>
          <a:ext cx="6263640" cy="2673157"/>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The agent learns without intervention from a human by maximizing its reward and minimizing its penalty. It is a type of dynamic programming that trains algorithms using a system of reward and punishment.</a:t>
          </a:r>
        </a:p>
      </dsp:txBody>
      <dsp:txXfrm>
        <a:off x="130493" y="2920277"/>
        <a:ext cx="6002654" cy="24121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95D23C-3E6E-7E43-8A45-8B75504C745A}">
      <dsp:nvSpPr>
        <dsp:cNvPr id="0" name=""/>
        <dsp:cNvSpPr/>
      </dsp:nvSpPr>
      <dsp:spPr>
        <a:xfrm>
          <a:off x="0" y="2687"/>
          <a:ext cx="62636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85286B-8625-B844-8B94-0D79770E8AF7}">
      <dsp:nvSpPr>
        <dsp:cNvPr id="0" name=""/>
        <dsp:cNvSpPr/>
      </dsp:nvSpPr>
      <dsp:spPr>
        <a:xfrm>
          <a:off x="0" y="2687"/>
          <a:ext cx="6263640" cy="1833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In the above example, we can see that the agent is given 2 options i.e., a path with water or a path with fire. </a:t>
          </a:r>
        </a:p>
      </dsp:txBody>
      <dsp:txXfrm>
        <a:off x="0" y="2687"/>
        <a:ext cx="6263640" cy="1833104"/>
      </dsp:txXfrm>
    </dsp:sp>
    <dsp:sp modelId="{13954C4F-4F4C-3E4B-8A89-202B2DD1E9BF}">
      <dsp:nvSpPr>
        <dsp:cNvPr id="0" name=""/>
        <dsp:cNvSpPr/>
      </dsp:nvSpPr>
      <dsp:spPr>
        <a:xfrm>
          <a:off x="0" y="1835791"/>
          <a:ext cx="6263640"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F8D83C-8C46-A147-9E49-3D2F83F9C865}">
      <dsp:nvSpPr>
        <dsp:cNvPr id="0" name=""/>
        <dsp:cNvSpPr/>
      </dsp:nvSpPr>
      <dsp:spPr>
        <a:xfrm>
          <a:off x="0" y="1835791"/>
          <a:ext cx="6263640" cy="1833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A reinforcement algorithm works to reward a system i.e. if the agent uses the fire path, then the rewards are subtracted, and the agent tries to learn that it should avoid the fire path. </a:t>
          </a:r>
        </a:p>
      </dsp:txBody>
      <dsp:txXfrm>
        <a:off x="0" y="1835791"/>
        <a:ext cx="6263640" cy="1833104"/>
      </dsp:txXfrm>
    </dsp:sp>
    <dsp:sp modelId="{B0317318-95F5-1744-BBDB-3580570D8CED}">
      <dsp:nvSpPr>
        <dsp:cNvPr id="0" name=""/>
        <dsp:cNvSpPr/>
      </dsp:nvSpPr>
      <dsp:spPr>
        <a:xfrm>
          <a:off x="0" y="3668896"/>
          <a:ext cx="6263640"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BFE7C1-35D5-E64E-A3B5-93C489E29D83}">
      <dsp:nvSpPr>
        <dsp:cNvPr id="0" name=""/>
        <dsp:cNvSpPr/>
      </dsp:nvSpPr>
      <dsp:spPr>
        <a:xfrm>
          <a:off x="0" y="3668896"/>
          <a:ext cx="6263640" cy="1833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If it had chosen the water path or the safe path then some points would have been added to the reward points, the agent then would try to learn what path is safe and what path isn’t.</a:t>
          </a:r>
        </a:p>
      </dsp:txBody>
      <dsp:txXfrm>
        <a:off x="0" y="3668896"/>
        <a:ext cx="6263640" cy="18331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954CEE-D79A-BA42-985B-8209E63A2D73}">
      <dsp:nvSpPr>
        <dsp:cNvPr id="0" name=""/>
        <dsp:cNvSpPr/>
      </dsp:nvSpPr>
      <dsp:spPr>
        <a:xfrm>
          <a:off x="0" y="366308"/>
          <a:ext cx="6263640" cy="14458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354076" rIns="486128"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Machine learning can also be used in the prediction systems. Considering the loan example, to compute the probability of a fault, the system will need to classify the available data in groups.</a:t>
          </a:r>
        </a:p>
      </dsp:txBody>
      <dsp:txXfrm>
        <a:off x="0" y="366308"/>
        <a:ext cx="6263640" cy="1445850"/>
      </dsp:txXfrm>
    </dsp:sp>
    <dsp:sp modelId="{A1456BD3-8369-E24C-890F-98A6EA744C17}">
      <dsp:nvSpPr>
        <dsp:cNvPr id="0" name=""/>
        <dsp:cNvSpPr/>
      </dsp:nvSpPr>
      <dsp:spPr>
        <a:xfrm>
          <a:off x="313182" y="115388"/>
          <a:ext cx="4384548"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755650">
            <a:lnSpc>
              <a:spcPct val="90000"/>
            </a:lnSpc>
            <a:spcBef>
              <a:spcPct val="0"/>
            </a:spcBef>
            <a:spcAft>
              <a:spcPct val="35000"/>
            </a:spcAft>
            <a:buNone/>
          </a:pPr>
          <a:r>
            <a:rPr lang="en-US" sz="1700" kern="1200"/>
            <a:t>Prediction</a:t>
          </a:r>
        </a:p>
      </dsp:txBody>
      <dsp:txXfrm>
        <a:off x="337680" y="139886"/>
        <a:ext cx="4335552" cy="452844"/>
      </dsp:txXfrm>
    </dsp:sp>
    <dsp:sp modelId="{606BA155-496D-894B-9D46-B353050F4966}">
      <dsp:nvSpPr>
        <dsp:cNvPr id="0" name=""/>
        <dsp:cNvSpPr/>
      </dsp:nvSpPr>
      <dsp:spPr>
        <a:xfrm>
          <a:off x="0" y="2154879"/>
          <a:ext cx="6263640" cy="120487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354076" rIns="486128"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Machine learning can be used for face detection in an image as well. There is a separate category for each person in a database of several people.</a:t>
          </a:r>
        </a:p>
      </dsp:txBody>
      <dsp:txXfrm>
        <a:off x="0" y="2154879"/>
        <a:ext cx="6263640" cy="1204875"/>
      </dsp:txXfrm>
    </dsp:sp>
    <dsp:sp modelId="{B48FC9BE-4161-D64F-B7E9-58CF1DADDDF9}">
      <dsp:nvSpPr>
        <dsp:cNvPr id="0" name=""/>
        <dsp:cNvSpPr/>
      </dsp:nvSpPr>
      <dsp:spPr>
        <a:xfrm>
          <a:off x="313182" y="1903958"/>
          <a:ext cx="4384548"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755650">
            <a:lnSpc>
              <a:spcPct val="90000"/>
            </a:lnSpc>
            <a:spcBef>
              <a:spcPct val="0"/>
            </a:spcBef>
            <a:spcAft>
              <a:spcPct val="35000"/>
            </a:spcAft>
            <a:buNone/>
          </a:pPr>
          <a:r>
            <a:rPr lang="en-US" sz="1700" kern="1200"/>
            <a:t>Image recognition</a:t>
          </a:r>
        </a:p>
      </dsp:txBody>
      <dsp:txXfrm>
        <a:off x="337680" y="1928456"/>
        <a:ext cx="4335552" cy="452844"/>
      </dsp:txXfrm>
    </dsp:sp>
    <dsp:sp modelId="{8F5B9EB6-676B-5F4C-80DE-54E4FF9F12FC}">
      <dsp:nvSpPr>
        <dsp:cNvPr id="0" name=""/>
        <dsp:cNvSpPr/>
      </dsp:nvSpPr>
      <dsp:spPr>
        <a:xfrm>
          <a:off x="0" y="3702474"/>
          <a:ext cx="6263640" cy="168682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354076" rIns="486128"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It is the translation of spoken words into the text. It is used in voice searches and more. Voice user interfaces include voice dialing, call routing, and appliance control. It can also be used a simple data entry and the preparation of structured documents.</a:t>
          </a:r>
        </a:p>
      </dsp:txBody>
      <dsp:txXfrm>
        <a:off x="0" y="3702474"/>
        <a:ext cx="6263640" cy="1686825"/>
      </dsp:txXfrm>
    </dsp:sp>
    <dsp:sp modelId="{7627316C-15AD-1943-9170-A4F3096A3E17}">
      <dsp:nvSpPr>
        <dsp:cNvPr id="0" name=""/>
        <dsp:cNvSpPr/>
      </dsp:nvSpPr>
      <dsp:spPr>
        <a:xfrm>
          <a:off x="313182" y="3451554"/>
          <a:ext cx="4384548"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755650">
            <a:lnSpc>
              <a:spcPct val="90000"/>
            </a:lnSpc>
            <a:spcBef>
              <a:spcPct val="0"/>
            </a:spcBef>
            <a:spcAft>
              <a:spcPct val="35000"/>
            </a:spcAft>
            <a:buNone/>
          </a:pPr>
          <a:r>
            <a:rPr lang="en-US" sz="1700" kern="1200"/>
            <a:t>Speech Recognition</a:t>
          </a:r>
        </a:p>
      </dsp:txBody>
      <dsp:txXfrm>
        <a:off x="337680" y="3476052"/>
        <a:ext cx="4335552" cy="4528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58F398-EE0F-4541-BA8A-26CDFBCF60BA}">
      <dsp:nvSpPr>
        <dsp:cNvPr id="0" name=""/>
        <dsp:cNvSpPr/>
      </dsp:nvSpPr>
      <dsp:spPr>
        <a:xfrm>
          <a:off x="0" y="1207943"/>
          <a:ext cx="6263640" cy="1474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541528" rIns="486128"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a:t>ML is trained to recognize cancerous tissues.</a:t>
          </a:r>
        </a:p>
      </dsp:txBody>
      <dsp:txXfrm>
        <a:off x="0" y="1207943"/>
        <a:ext cx="6263640" cy="1474200"/>
      </dsp:txXfrm>
    </dsp:sp>
    <dsp:sp modelId="{D3D31B60-D900-5B4B-868A-622A6A87D58C}">
      <dsp:nvSpPr>
        <dsp:cNvPr id="0" name=""/>
        <dsp:cNvSpPr/>
      </dsp:nvSpPr>
      <dsp:spPr>
        <a:xfrm>
          <a:off x="313182" y="824183"/>
          <a:ext cx="4384548" cy="7675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1155700">
            <a:lnSpc>
              <a:spcPct val="90000"/>
            </a:lnSpc>
            <a:spcBef>
              <a:spcPct val="0"/>
            </a:spcBef>
            <a:spcAft>
              <a:spcPct val="35000"/>
            </a:spcAft>
            <a:buNone/>
          </a:pPr>
          <a:r>
            <a:rPr lang="en-US" sz="2600" kern="1200"/>
            <a:t>Medical diagnoses</a:t>
          </a:r>
        </a:p>
      </dsp:txBody>
      <dsp:txXfrm>
        <a:off x="350649" y="861650"/>
        <a:ext cx="4309614" cy="692586"/>
      </dsp:txXfrm>
    </dsp:sp>
    <dsp:sp modelId="{2B66A3A9-2C68-0D42-9A56-E29F80F402D5}">
      <dsp:nvSpPr>
        <dsp:cNvPr id="0" name=""/>
        <dsp:cNvSpPr/>
      </dsp:nvSpPr>
      <dsp:spPr>
        <a:xfrm>
          <a:off x="0" y="3206303"/>
          <a:ext cx="6263640" cy="14742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541528" rIns="486128"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a:t>companies use ML in fraud investigations and credit checks.</a:t>
          </a:r>
        </a:p>
      </dsp:txBody>
      <dsp:txXfrm>
        <a:off x="0" y="3206303"/>
        <a:ext cx="6263640" cy="1474200"/>
      </dsp:txXfrm>
    </dsp:sp>
    <dsp:sp modelId="{ABC6913E-B0FD-F64B-864C-563F28CEEE96}">
      <dsp:nvSpPr>
        <dsp:cNvPr id="0" name=""/>
        <dsp:cNvSpPr/>
      </dsp:nvSpPr>
      <dsp:spPr>
        <a:xfrm>
          <a:off x="313182" y="2822543"/>
          <a:ext cx="4384548" cy="7675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1155700">
            <a:lnSpc>
              <a:spcPct val="90000"/>
            </a:lnSpc>
            <a:spcBef>
              <a:spcPct val="0"/>
            </a:spcBef>
            <a:spcAft>
              <a:spcPct val="35000"/>
            </a:spcAft>
            <a:buNone/>
          </a:pPr>
          <a:r>
            <a:rPr lang="en-US" sz="2600" kern="1200"/>
            <a:t>Financial industry and trading</a:t>
          </a:r>
        </a:p>
      </dsp:txBody>
      <dsp:txXfrm>
        <a:off x="350649" y="2860010"/>
        <a:ext cx="4309614" cy="69258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1C917BC-988F-4591-93E5-FFDED572EB67}" type="datetimeFigureOut">
              <a:rPr lang="en-US" smtClean="0"/>
              <a:t>12/29/22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B148B-394A-40C2-A919-3CFDA923EC28}" type="slidenum">
              <a:rPr lang="en-US" smtClean="0"/>
              <a:t>‹#›</a:t>
            </a:fld>
            <a:endParaRPr lang="en-US"/>
          </a:p>
        </p:txBody>
      </p:sp>
    </p:spTree>
    <p:extLst>
      <p:ext uri="{BB962C8B-B14F-4D97-AF65-F5344CB8AC3E}">
        <p14:creationId xmlns:p14="http://schemas.microsoft.com/office/powerpoint/2010/main" val="3480041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C917BC-988F-4591-93E5-FFDED572EB67}" type="datetimeFigureOut">
              <a:rPr lang="en-US" smtClean="0"/>
              <a:t>12/29/22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B148B-394A-40C2-A919-3CFDA923EC28}" type="slidenum">
              <a:rPr lang="en-US" smtClean="0"/>
              <a:t>‹#›</a:t>
            </a:fld>
            <a:endParaRPr lang="en-US"/>
          </a:p>
        </p:txBody>
      </p:sp>
    </p:spTree>
    <p:extLst>
      <p:ext uri="{BB962C8B-B14F-4D97-AF65-F5344CB8AC3E}">
        <p14:creationId xmlns:p14="http://schemas.microsoft.com/office/powerpoint/2010/main" val="1520098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C917BC-988F-4591-93E5-FFDED572EB67}" type="datetimeFigureOut">
              <a:rPr lang="en-US" smtClean="0"/>
              <a:t>12/29/22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B148B-394A-40C2-A919-3CFDA923EC28}" type="slidenum">
              <a:rPr lang="en-US" smtClean="0"/>
              <a:t>‹#›</a:t>
            </a:fld>
            <a:endParaRPr lang="en-US"/>
          </a:p>
        </p:txBody>
      </p:sp>
    </p:spTree>
    <p:extLst>
      <p:ext uri="{BB962C8B-B14F-4D97-AF65-F5344CB8AC3E}">
        <p14:creationId xmlns:p14="http://schemas.microsoft.com/office/powerpoint/2010/main" val="3395878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C917BC-988F-4591-93E5-FFDED572EB67}" type="datetimeFigureOut">
              <a:rPr lang="en-US" smtClean="0"/>
              <a:t>12/29/22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B148B-394A-40C2-A919-3CFDA923EC28}" type="slidenum">
              <a:rPr lang="en-US" smtClean="0"/>
              <a:t>‹#›</a:t>
            </a:fld>
            <a:endParaRPr lang="en-US"/>
          </a:p>
        </p:txBody>
      </p:sp>
    </p:spTree>
    <p:extLst>
      <p:ext uri="{BB962C8B-B14F-4D97-AF65-F5344CB8AC3E}">
        <p14:creationId xmlns:p14="http://schemas.microsoft.com/office/powerpoint/2010/main" val="1474609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C917BC-988F-4591-93E5-FFDED572EB67}" type="datetimeFigureOut">
              <a:rPr lang="en-US" smtClean="0"/>
              <a:t>12/29/22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B148B-394A-40C2-A919-3CFDA923EC28}" type="slidenum">
              <a:rPr lang="en-US" smtClean="0"/>
              <a:t>‹#›</a:t>
            </a:fld>
            <a:endParaRPr lang="en-US"/>
          </a:p>
        </p:txBody>
      </p:sp>
    </p:spTree>
    <p:extLst>
      <p:ext uri="{BB962C8B-B14F-4D97-AF65-F5344CB8AC3E}">
        <p14:creationId xmlns:p14="http://schemas.microsoft.com/office/powerpoint/2010/main" val="1575902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1C917BC-988F-4591-93E5-FFDED572EB67}" type="datetimeFigureOut">
              <a:rPr lang="en-US" smtClean="0"/>
              <a:t>12/29/22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2B148B-394A-40C2-A919-3CFDA923EC28}" type="slidenum">
              <a:rPr lang="en-US" smtClean="0"/>
              <a:t>‹#›</a:t>
            </a:fld>
            <a:endParaRPr lang="en-US"/>
          </a:p>
        </p:txBody>
      </p:sp>
    </p:spTree>
    <p:extLst>
      <p:ext uri="{BB962C8B-B14F-4D97-AF65-F5344CB8AC3E}">
        <p14:creationId xmlns:p14="http://schemas.microsoft.com/office/powerpoint/2010/main" val="1233489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C917BC-988F-4591-93E5-FFDED572EB67}" type="datetimeFigureOut">
              <a:rPr lang="en-US" smtClean="0"/>
              <a:t>12/29/22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2B148B-394A-40C2-A919-3CFDA923EC28}" type="slidenum">
              <a:rPr lang="en-US" smtClean="0"/>
              <a:t>‹#›</a:t>
            </a:fld>
            <a:endParaRPr lang="en-US"/>
          </a:p>
        </p:txBody>
      </p:sp>
    </p:spTree>
    <p:extLst>
      <p:ext uri="{BB962C8B-B14F-4D97-AF65-F5344CB8AC3E}">
        <p14:creationId xmlns:p14="http://schemas.microsoft.com/office/powerpoint/2010/main" val="2474594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1C917BC-988F-4591-93E5-FFDED572EB67}" type="datetimeFigureOut">
              <a:rPr lang="en-US" smtClean="0"/>
              <a:t>12/29/22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2B148B-394A-40C2-A919-3CFDA923EC28}" type="slidenum">
              <a:rPr lang="en-US" smtClean="0"/>
              <a:t>‹#›</a:t>
            </a:fld>
            <a:endParaRPr lang="en-US"/>
          </a:p>
        </p:txBody>
      </p:sp>
    </p:spTree>
    <p:extLst>
      <p:ext uri="{BB962C8B-B14F-4D97-AF65-F5344CB8AC3E}">
        <p14:creationId xmlns:p14="http://schemas.microsoft.com/office/powerpoint/2010/main" val="717796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C917BC-988F-4591-93E5-FFDED572EB67}" type="datetimeFigureOut">
              <a:rPr lang="en-US" smtClean="0"/>
              <a:t>12/29/22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2B148B-394A-40C2-A919-3CFDA923EC28}" type="slidenum">
              <a:rPr lang="en-US" smtClean="0"/>
              <a:t>‹#›</a:t>
            </a:fld>
            <a:endParaRPr lang="en-US"/>
          </a:p>
        </p:txBody>
      </p:sp>
    </p:spTree>
    <p:extLst>
      <p:ext uri="{BB962C8B-B14F-4D97-AF65-F5344CB8AC3E}">
        <p14:creationId xmlns:p14="http://schemas.microsoft.com/office/powerpoint/2010/main" val="616975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1C917BC-988F-4591-93E5-FFDED572EB67}" type="datetimeFigureOut">
              <a:rPr lang="en-US" smtClean="0"/>
              <a:t>12/29/22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2B148B-394A-40C2-A919-3CFDA923EC28}" type="slidenum">
              <a:rPr lang="en-US" smtClean="0"/>
              <a:t>‹#›</a:t>
            </a:fld>
            <a:endParaRPr lang="en-US"/>
          </a:p>
        </p:txBody>
      </p:sp>
    </p:spTree>
    <p:extLst>
      <p:ext uri="{BB962C8B-B14F-4D97-AF65-F5344CB8AC3E}">
        <p14:creationId xmlns:p14="http://schemas.microsoft.com/office/powerpoint/2010/main" val="1376468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1C917BC-988F-4591-93E5-FFDED572EB67}" type="datetimeFigureOut">
              <a:rPr lang="en-US" smtClean="0"/>
              <a:t>12/29/22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2B148B-394A-40C2-A919-3CFDA923EC28}" type="slidenum">
              <a:rPr lang="en-US" smtClean="0"/>
              <a:t>‹#›</a:t>
            </a:fld>
            <a:endParaRPr lang="en-US"/>
          </a:p>
        </p:txBody>
      </p:sp>
    </p:spTree>
    <p:extLst>
      <p:ext uri="{BB962C8B-B14F-4D97-AF65-F5344CB8AC3E}">
        <p14:creationId xmlns:p14="http://schemas.microsoft.com/office/powerpoint/2010/main" val="3191019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C917BC-988F-4591-93E5-FFDED572EB67}" type="datetimeFigureOut">
              <a:rPr lang="en-US" smtClean="0"/>
              <a:t>12/29/22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2B148B-394A-40C2-A919-3CFDA923EC28}" type="slidenum">
              <a:rPr lang="en-US" smtClean="0"/>
              <a:t>‹#›</a:t>
            </a:fld>
            <a:endParaRPr lang="en-US"/>
          </a:p>
        </p:txBody>
      </p:sp>
    </p:spTree>
    <p:extLst>
      <p:ext uri="{BB962C8B-B14F-4D97-AF65-F5344CB8AC3E}">
        <p14:creationId xmlns:p14="http://schemas.microsoft.com/office/powerpoint/2010/main" val="1449893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2" Type="http://schemas.openxmlformats.org/officeDocument/2006/relationships/hyperlink" Target="https://towardsdatascience.com/"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EC3FE92E-FF21-46DB-BE36-B3A5D4149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7E9DFFEE-526A-4D56-A70C-EADE7289B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91126" y="979714"/>
            <a:ext cx="5320206" cy="2807540"/>
          </a:xfrm>
        </p:spPr>
        <p:txBody>
          <a:bodyPr>
            <a:normAutofit/>
          </a:bodyPr>
          <a:lstStyle/>
          <a:p>
            <a:r>
              <a:rPr lang="en-US" sz="4400">
                <a:solidFill>
                  <a:schemeClr val="tx1">
                    <a:lumMod val="85000"/>
                    <a:lumOff val="15000"/>
                  </a:schemeClr>
                </a:solidFill>
              </a:rPr>
              <a:t>Introduction to Machine Learning</a:t>
            </a:r>
          </a:p>
        </p:txBody>
      </p:sp>
      <p:sp>
        <p:nvSpPr>
          <p:cNvPr id="3" name="Subtitle 2"/>
          <p:cNvSpPr>
            <a:spLocks noGrp="1"/>
          </p:cNvSpPr>
          <p:nvPr>
            <p:ph type="subTitle" idx="1"/>
          </p:nvPr>
        </p:nvSpPr>
        <p:spPr>
          <a:xfrm>
            <a:off x="1311731" y="4152900"/>
            <a:ext cx="5078996" cy="1554562"/>
          </a:xfrm>
        </p:spPr>
        <p:txBody>
          <a:bodyPr>
            <a:normAutofit/>
          </a:bodyPr>
          <a:lstStyle/>
          <a:p>
            <a:r>
              <a:rPr lang="en-US" sz="1800">
                <a:solidFill>
                  <a:schemeClr val="tx1">
                    <a:lumMod val="85000"/>
                    <a:lumOff val="15000"/>
                  </a:schemeClr>
                </a:solidFill>
              </a:rPr>
              <a:t>Musadaq Mansoor</a:t>
            </a:r>
          </a:p>
        </p:txBody>
      </p:sp>
      <p:pic>
        <p:nvPicPr>
          <p:cNvPr id="15" name="Picture 4">
            <a:extLst>
              <a:ext uri="{FF2B5EF4-FFF2-40B4-BE49-F238E27FC236}">
                <a16:creationId xmlns:a16="http://schemas.microsoft.com/office/drawing/2014/main" id="{5CC17790-937A-8C51-B4F5-E935FDE64D0B}"/>
              </a:ext>
            </a:extLst>
          </p:cNvPr>
          <p:cNvPicPr>
            <a:picLocks noChangeAspect="1"/>
          </p:cNvPicPr>
          <p:nvPr/>
        </p:nvPicPr>
        <p:blipFill rotWithShape="1">
          <a:blip r:embed="rId2"/>
          <a:srcRect l="34625" r="11997" b="-1"/>
          <a:stretch/>
        </p:blipFill>
        <p:spPr>
          <a:xfrm>
            <a:off x="7616215" y="10"/>
            <a:ext cx="4575785" cy="6857990"/>
          </a:xfrm>
          <a:custGeom>
            <a:avLst/>
            <a:gdLst/>
            <a:ahLst/>
            <a:cxnLst/>
            <a:rect l="l" t="t" r="r" b="b"/>
            <a:pathLst>
              <a:path w="4575785" h="6857999">
                <a:moveTo>
                  <a:pt x="517468" y="0"/>
                </a:moveTo>
                <a:lnTo>
                  <a:pt x="4575785" y="0"/>
                </a:lnTo>
                <a:lnTo>
                  <a:pt x="4575785" y="6857999"/>
                </a:lnTo>
                <a:lnTo>
                  <a:pt x="960511" y="6857999"/>
                </a:lnTo>
                <a:lnTo>
                  <a:pt x="942694" y="6843617"/>
                </a:lnTo>
                <a:cubicBezTo>
                  <a:pt x="964945" y="6792705"/>
                  <a:pt x="892574" y="6836929"/>
                  <a:pt x="865960" y="6827318"/>
                </a:cubicBezTo>
                <a:lnTo>
                  <a:pt x="861487" y="6823037"/>
                </a:lnTo>
                <a:lnTo>
                  <a:pt x="859513" y="6806858"/>
                </a:lnTo>
                <a:lnTo>
                  <a:pt x="860461" y="6800037"/>
                </a:lnTo>
                <a:cubicBezTo>
                  <a:pt x="860484" y="6795612"/>
                  <a:pt x="859691" y="6793024"/>
                  <a:pt x="858251" y="6791626"/>
                </a:cubicBezTo>
                <a:lnTo>
                  <a:pt x="857660" y="6791654"/>
                </a:lnTo>
                <a:lnTo>
                  <a:pt x="856643" y="6783314"/>
                </a:lnTo>
                <a:cubicBezTo>
                  <a:pt x="856157" y="6768705"/>
                  <a:pt x="856848" y="6753980"/>
                  <a:pt x="858459" y="6739543"/>
                </a:cubicBezTo>
                <a:cubicBezTo>
                  <a:pt x="825704" y="6742272"/>
                  <a:pt x="849542" y="6681110"/>
                  <a:pt x="794118" y="6710916"/>
                </a:cubicBezTo>
                <a:cubicBezTo>
                  <a:pt x="794610" y="6692179"/>
                  <a:pt x="815573" y="6671806"/>
                  <a:pt x="779817" y="6693690"/>
                </a:cubicBezTo>
                <a:cubicBezTo>
                  <a:pt x="778915" y="6687990"/>
                  <a:pt x="774885" y="6685995"/>
                  <a:pt x="769310" y="6685745"/>
                </a:cubicBezTo>
                <a:lnTo>
                  <a:pt x="766802" y="6686064"/>
                </a:lnTo>
                <a:cubicBezTo>
                  <a:pt x="767473" y="6672038"/>
                  <a:pt x="768145" y="6658011"/>
                  <a:pt x="768816" y="6643985"/>
                </a:cubicBezTo>
                <a:lnTo>
                  <a:pt x="764758" y="6640288"/>
                </a:lnTo>
                <a:lnTo>
                  <a:pt x="771603" y="6610439"/>
                </a:lnTo>
                <a:cubicBezTo>
                  <a:pt x="771799" y="6605729"/>
                  <a:pt x="776328" y="6505678"/>
                  <a:pt x="776524" y="6500968"/>
                </a:cubicBezTo>
                <a:lnTo>
                  <a:pt x="716862" y="6252242"/>
                </a:lnTo>
                <a:cubicBezTo>
                  <a:pt x="710358" y="6209033"/>
                  <a:pt x="712158" y="6177416"/>
                  <a:pt x="706006" y="6116988"/>
                </a:cubicBezTo>
                <a:cubicBezTo>
                  <a:pt x="664744" y="6009788"/>
                  <a:pt x="669134" y="5997889"/>
                  <a:pt x="675681" y="5921438"/>
                </a:cubicBezTo>
                <a:cubicBezTo>
                  <a:pt x="609567" y="5910253"/>
                  <a:pt x="667197" y="5880778"/>
                  <a:pt x="646967" y="5848021"/>
                </a:cubicBezTo>
                <a:cubicBezTo>
                  <a:pt x="633539" y="5819166"/>
                  <a:pt x="610193" y="5775630"/>
                  <a:pt x="595120" y="5722308"/>
                </a:cubicBezTo>
                <a:cubicBezTo>
                  <a:pt x="587517" y="5685814"/>
                  <a:pt x="566330" y="5564010"/>
                  <a:pt x="556522" y="5528087"/>
                </a:cubicBezTo>
                <a:cubicBezTo>
                  <a:pt x="551310" y="5519174"/>
                  <a:pt x="556171" y="5505252"/>
                  <a:pt x="536270" y="5506770"/>
                </a:cubicBezTo>
                <a:cubicBezTo>
                  <a:pt x="512052" y="5506489"/>
                  <a:pt x="543356" y="5459435"/>
                  <a:pt x="516612" y="5473320"/>
                </a:cubicBezTo>
                <a:cubicBezTo>
                  <a:pt x="537947" y="5440196"/>
                  <a:pt x="486731" y="5435838"/>
                  <a:pt x="471989" y="5418523"/>
                </a:cubicBezTo>
                <a:cubicBezTo>
                  <a:pt x="493820" y="5390817"/>
                  <a:pt x="454363" y="5377479"/>
                  <a:pt x="442299" y="5333204"/>
                </a:cubicBezTo>
                <a:cubicBezTo>
                  <a:pt x="467689" y="5302287"/>
                  <a:pt x="420786" y="5307848"/>
                  <a:pt x="452960" y="5255192"/>
                </a:cubicBezTo>
                <a:cubicBezTo>
                  <a:pt x="453300" y="5233631"/>
                  <a:pt x="429983" y="5195187"/>
                  <a:pt x="431339" y="5156169"/>
                </a:cubicBezTo>
                <a:cubicBezTo>
                  <a:pt x="398945" y="5067566"/>
                  <a:pt x="403718" y="5079988"/>
                  <a:pt x="404757" y="5025421"/>
                </a:cubicBezTo>
                <a:cubicBezTo>
                  <a:pt x="400018" y="4966103"/>
                  <a:pt x="402758" y="4976631"/>
                  <a:pt x="395660" y="4924394"/>
                </a:cubicBezTo>
                <a:cubicBezTo>
                  <a:pt x="383838" y="4897752"/>
                  <a:pt x="406451" y="4876973"/>
                  <a:pt x="390158" y="4861232"/>
                </a:cubicBezTo>
                <a:cubicBezTo>
                  <a:pt x="362582" y="4877952"/>
                  <a:pt x="368360" y="4813711"/>
                  <a:pt x="341238" y="4838615"/>
                </a:cubicBezTo>
                <a:cubicBezTo>
                  <a:pt x="311503" y="4831441"/>
                  <a:pt x="352577" y="4804970"/>
                  <a:pt x="326273" y="4796524"/>
                </a:cubicBezTo>
                <a:lnTo>
                  <a:pt x="284996" y="4672372"/>
                </a:lnTo>
                <a:cubicBezTo>
                  <a:pt x="298118" y="4649489"/>
                  <a:pt x="287003" y="4640074"/>
                  <a:pt x="267970" y="4634255"/>
                </a:cubicBezTo>
                <a:cubicBezTo>
                  <a:pt x="263754" y="4595383"/>
                  <a:pt x="222766" y="4593405"/>
                  <a:pt x="203275" y="4555830"/>
                </a:cubicBezTo>
                <a:cubicBezTo>
                  <a:pt x="181514" y="4524570"/>
                  <a:pt x="154438" y="4520149"/>
                  <a:pt x="133797" y="4479914"/>
                </a:cubicBezTo>
                <a:cubicBezTo>
                  <a:pt x="124082" y="4457346"/>
                  <a:pt x="105185" y="4427564"/>
                  <a:pt x="84156" y="4415916"/>
                </a:cubicBezTo>
                <a:lnTo>
                  <a:pt x="83303" y="4414752"/>
                </a:lnTo>
                <a:lnTo>
                  <a:pt x="72062" y="4388525"/>
                </a:lnTo>
                <a:lnTo>
                  <a:pt x="75315" y="4375182"/>
                </a:lnTo>
                <a:cubicBezTo>
                  <a:pt x="75941" y="4370194"/>
                  <a:pt x="75530" y="4367154"/>
                  <a:pt x="74333" y="4365355"/>
                </a:cubicBezTo>
                <a:lnTo>
                  <a:pt x="68893" y="4364787"/>
                </a:lnTo>
                <a:cubicBezTo>
                  <a:pt x="68887" y="4364737"/>
                  <a:pt x="68881" y="4364686"/>
                  <a:pt x="68875" y="4364636"/>
                </a:cubicBezTo>
                <a:cubicBezTo>
                  <a:pt x="68620" y="4351507"/>
                  <a:pt x="69309" y="4337030"/>
                  <a:pt x="58168" y="4323582"/>
                </a:cubicBezTo>
                <a:cubicBezTo>
                  <a:pt x="61811" y="4263350"/>
                  <a:pt x="99263" y="4233013"/>
                  <a:pt x="79972" y="4208494"/>
                </a:cubicBezTo>
                <a:cubicBezTo>
                  <a:pt x="88758" y="4180446"/>
                  <a:pt x="125844" y="4152085"/>
                  <a:pt x="106280" y="4120638"/>
                </a:cubicBezTo>
                <a:cubicBezTo>
                  <a:pt x="111598" y="4121936"/>
                  <a:pt x="113804" y="4120147"/>
                  <a:pt x="114398" y="4116558"/>
                </a:cubicBezTo>
                <a:cubicBezTo>
                  <a:pt x="114157" y="4114248"/>
                  <a:pt x="113917" y="4111937"/>
                  <a:pt x="113677" y="4109627"/>
                </a:cubicBezTo>
                <a:lnTo>
                  <a:pt x="105699" y="4105626"/>
                </a:lnTo>
                <a:cubicBezTo>
                  <a:pt x="77890" y="4088880"/>
                  <a:pt x="108987" y="4082598"/>
                  <a:pt x="106408" y="4051443"/>
                </a:cubicBezTo>
                <a:cubicBezTo>
                  <a:pt x="106858" y="4036630"/>
                  <a:pt x="97032" y="3985550"/>
                  <a:pt x="103822" y="3988496"/>
                </a:cubicBezTo>
                <a:lnTo>
                  <a:pt x="75372" y="3857059"/>
                </a:lnTo>
                <a:cubicBezTo>
                  <a:pt x="82817" y="3836376"/>
                  <a:pt x="81742" y="3824520"/>
                  <a:pt x="64937" y="3815652"/>
                </a:cubicBezTo>
                <a:cubicBezTo>
                  <a:pt x="102287" y="3718925"/>
                  <a:pt x="55573" y="3772320"/>
                  <a:pt x="59080" y="3696747"/>
                </a:cubicBezTo>
                <a:cubicBezTo>
                  <a:pt x="66269" y="3629648"/>
                  <a:pt x="63240" y="3571908"/>
                  <a:pt x="85623" y="3491441"/>
                </a:cubicBezTo>
                <a:cubicBezTo>
                  <a:pt x="98410" y="3474059"/>
                  <a:pt x="99525" y="3431012"/>
                  <a:pt x="100691" y="3417526"/>
                </a:cubicBezTo>
                <a:cubicBezTo>
                  <a:pt x="101857" y="3404040"/>
                  <a:pt x="95556" y="3412369"/>
                  <a:pt x="92620" y="3410525"/>
                </a:cubicBezTo>
                <a:cubicBezTo>
                  <a:pt x="92153" y="3374230"/>
                  <a:pt x="83244" y="3285268"/>
                  <a:pt x="79737" y="3235496"/>
                </a:cubicBezTo>
                <a:cubicBezTo>
                  <a:pt x="70953" y="3207448"/>
                  <a:pt x="52012" y="3143347"/>
                  <a:pt x="71576" y="3111898"/>
                </a:cubicBezTo>
                <a:cubicBezTo>
                  <a:pt x="66408" y="3077014"/>
                  <a:pt x="53542" y="3056489"/>
                  <a:pt x="48725" y="3026189"/>
                </a:cubicBezTo>
                <a:cubicBezTo>
                  <a:pt x="35029" y="3013335"/>
                  <a:pt x="35295" y="2950066"/>
                  <a:pt x="42673" y="2930099"/>
                </a:cubicBezTo>
                <a:cubicBezTo>
                  <a:pt x="72765" y="2876461"/>
                  <a:pt x="20837" y="2811743"/>
                  <a:pt x="43260" y="2768401"/>
                </a:cubicBezTo>
                <a:cubicBezTo>
                  <a:pt x="44784" y="2755816"/>
                  <a:pt x="43709" y="2744724"/>
                  <a:pt x="41022" y="2734617"/>
                </a:cubicBezTo>
                <a:lnTo>
                  <a:pt x="29707" y="2708118"/>
                </a:lnTo>
                <a:lnTo>
                  <a:pt x="18896" y="2704187"/>
                </a:lnTo>
                <a:lnTo>
                  <a:pt x="16157" y="2686013"/>
                </a:lnTo>
                <a:lnTo>
                  <a:pt x="0" y="2656506"/>
                </a:lnTo>
                <a:cubicBezTo>
                  <a:pt x="46275" y="2648213"/>
                  <a:pt x="-21852" y="2580542"/>
                  <a:pt x="20000" y="2589495"/>
                </a:cubicBezTo>
                <a:cubicBezTo>
                  <a:pt x="9004" y="2539865"/>
                  <a:pt x="51725" y="2561406"/>
                  <a:pt x="4503" y="2517909"/>
                </a:cubicBezTo>
                <a:cubicBezTo>
                  <a:pt x="18312" y="2426183"/>
                  <a:pt x="2043" y="2320005"/>
                  <a:pt x="38580" y="2235940"/>
                </a:cubicBezTo>
                <a:cubicBezTo>
                  <a:pt x="39530" y="2131535"/>
                  <a:pt x="31342" y="1983035"/>
                  <a:pt x="28357" y="1891475"/>
                </a:cubicBezTo>
                <a:cubicBezTo>
                  <a:pt x="18536" y="1816240"/>
                  <a:pt x="53985" y="1820215"/>
                  <a:pt x="16422" y="1754299"/>
                </a:cubicBezTo>
                <a:cubicBezTo>
                  <a:pt x="22523" y="1748800"/>
                  <a:pt x="14115" y="1712020"/>
                  <a:pt x="17619" y="1704948"/>
                </a:cubicBezTo>
                <a:lnTo>
                  <a:pt x="11875" y="1640075"/>
                </a:lnTo>
                <a:lnTo>
                  <a:pt x="10148" y="1637400"/>
                </a:lnTo>
                <a:cubicBezTo>
                  <a:pt x="6571" y="1625366"/>
                  <a:pt x="7662" y="1617809"/>
                  <a:pt x="10809" y="1612250"/>
                </a:cubicBezTo>
                <a:lnTo>
                  <a:pt x="30710" y="1498099"/>
                </a:lnTo>
                <a:lnTo>
                  <a:pt x="28832" y="1497366"/>
                </a:lnTo>
                <a:lnTo>
                  <a:pt x="25420" y="1490044"/>
                </a:lnTo>
                <a:lnTo>
                  <a:pt x="36357" y="1429750"/>
                </a:lnTo>
                <a:cubicBezTo>
                  <a:pt x="56105" y="1395764"/>
                  <a:pt x="51096" y="1348657"/>
                  <a:pt x="63323" y="1316453"/>
                </a:cubicBezTo>
                <a:cubicBezTo>
                  <a:pt x="113953" y="1206017"/>
                  <a:pt x="97314" y="1160971"/>
                  <a:pt x="167299" y="1100758"/>
                </a:cubicBezTo>
                <a:cubicBezTo>
                  <a:pt x="183322" y="1066821"/>
                  <a:pt x="207320" y="1013057"/>
                  <a:pt x="218971" y="997428"/>
                </a:cubicBezTo>
                <a:cubicBezTo>
                  <a:pt x="225661" y="983599"/>
                  <a:pt x="245059" y="996998"/>
                  <a:pt x="249304" y="969068"/>
                </a:cubicBezTo>
                <a:cubicBezTo>
                  <a:pt x="273910" y="912445"/>
                  <a:pt x="257335" y="876944"/>
                  <a:pt x="307518" y="815816"/>
                </a:cubicBezTo>
                <a:cubicBezTo>
                  <a:pt x="319844" y="734499"/>
                  <a:pt x="427269" y="648257"/>
                  <a:pt x="438631" y="588216"/>
                </a:cubicBezTo>
                <a:cubicBezTo>
                  <a:pt x="468336" y="534577"/>
                  <a:pt x="480025" y="521047"/>
                  <a:pt x="494548" y="466832"/>
                </a:cubicBezTo>
                <a:cubicBezTo>
                  <a:pt x="513994" y="444023"/>
                  <a:pt x="469014" y="421695"/>
                  <a:pt x="512985" y="406165"/>
                </a:cubicBezTo>
                <a:cubicBezTo>
                  <a:pt x="519819" y="312467"/>
                  <a:pt x="496295" y="285415"/>
                  <a:pt x="499246" y="226337"/>
                </a:cubicBezTo>
                <a:cubicBezTo>
                  <a:pt x="511217" y="180655"/>
                  <a:pt x="525793" y="85726"/>
                  <a:pt x="530694" y="51692"/>
                </a:cubicBezTo>
                <a:cubicBezTo>
                  <a:pt x="512001" y="39736"/>
                  <a:pt x="522977" y="34428"/>
                  <a:pt x="528655" y="22135"/>
                </a:cubicBezTo>
                <a:cubicBezTo>
                  <a:pt x="511506" y="14446"/>
                  <a:pt x="513258" y="7722"/>
                  <a:pt x="516964" y="1039"/>
                </a:cubicBezTo>
                <a:close/>
              </a:path>
            </a:pathLst>
          </a:custGeom>
        </p:spPr>
      </p:pic>
    </p:spTree>
    <p:extLst>
      <p:ext uri="{BB962C8B-B14F-4D97-AF65-F5344CB8AC3E}">
        <p14:creationId xmlns:p14="http://schemas.microsoft.com/office/powerpoint/2010/main" val="4260520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4600">
                <a:solidFill>
                  <a:srgbClr val="FFFFFF"/>
                </a:solidFill>
              </a:rPr>
              <a:t>Overview of Supervised Learning Algorithm</a:t>
            </a:r>
          </a:p>
        </p:txBody>
      </p:sp>
      <p:sp>
        <p:nvSpPr>
          <p:cNvPr id="3" name="Content Placeholder 2"/>
          <p:cNvSpPr>
            <a:spLocks noGrp="1"/>
          </p:cNvSpPr>
          <p:nvPr>
            <p:ph idx="1"/>
          </p:nvPr>
        </p:nvSpPr>
        <p:spPr>
          <a:xfrm>
            <a:off x="838200" y="2438400"/>
            <a:ext cx="10515600" cy="3738562"/>
          </a:xfrm>
        </p:spPr>
        <p:txBody>
          <a:bodyPr>
            <a:normAutofit/>
          </a:bodyPr>
          <a:lstStyle/>
          <a:p>
            <a:r>
              <a:rPr lang="en-US" sz="2600"/>
              <a:t>In Supervised learning, an AI system is presented with data which is labeled, which means that each data tagged with the correct label.</a:t>
            </a:r>
          </a:p>
          <a:p>
            <a:r>
              <a:rPr lang="en-US" sz="2600"/>
              <a:t>The goal is to approximate the mapping function so well that when you have new input data (x) that you can predict the output variables (Y) for that data.</a:t>
            </a:r>
          </a:p>
          <a:p>
            <a:endParaRPr lang="en-US" sz="2600"/>
          </a:p>
        </p:txBody>
      </p:sp>
    </p:spTree>
    <p:extLst>
      <p:ext uri="{BB962C8B-B14F-4D97-AF65-F5344CB8AC3E}">
        <p14:creationId xmlns:p14="http://schemas.microsoft.com/office/powerpoint/2010/main" val="3647920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7"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9" name="Rectangle 2058">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2050" name="Picture 2" descr="https://miro.medium.com/max/602/1*FDkP-HU5auvdLd8rdT6kDA.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44205" y="1286934"/>
            <a:ext cx="6703591" cy="4105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641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4825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24568"/>
            <a:ext cx="3766457" cy="5412920"/>
          </a:xfrm>
        </p:spPr>
        <p:txBody>
          <a:bodyPr>
            <a:normAutofit/>
          </a:bodyPr>
          <a:lstStyle/>
          <a:p>
            <a:r>
              <a:rPr lang="en-US">
                <a:solidFill>
                  <a:srgbClr val="FFFFFF"/>
                </a:solidFill>
              </a:rPr>
              <a:t>Overview of Supervised Learning Algorithm</a:t>
            </a:r>
          </a:p>
        </p:txBody>
      </p:sp>
      <p:sp>
        <p:nvSpPr>
          <p:cNvPr id="3" name="Content Placeholder 2"/>
          <p:cNvSpPr>
            <a:spLocks noGrp="1"/>
          </p:cNvSpPr>
          <p:nvPr>
            <p:ph idx="1"/>
          </p:nvPr>
        </p:nvSpPr>
        <p:spPr>
          <a:xfrm>
            <a:off x="5600700" y="624568"/>
            <a:ext cx="5753098" cy="5412920"/>
          </a:xfrm>
        </p:spPr>
        <p:txBody>
          <a:bodyPr anchor="ctr">
            <a:normAutofit/>
          </a:bodyPr>
          <a:lstStyle/>
          <a:p>
            <a:r>
              <a:rPr lang="en-US" sz="2400"/>
              <a:t>As shown in the previous example, we have initially taken some data and marked them as ‘Spam’ or ‘Not Spam’. This labeled data is used by the training supervised model, this data is used to train the model.</a:t>
            </a:r>
          </a:p>
          <a:p>
            <a:r>
              <a:rPr lang="en-US" sz="2400"/>
              <a:t>Once it is trained we can test our model by testing it with some test new mails and checking of the model is able to predict the right output.</a:t>
            </a:r>
          </a:p>
          <a:p>
            <a:endParaRPr lang="en-US" sz="2400"/>
          </a:p>
        </p:txBody>
      </p:sp>
    </p:spTree>
    <p:extLst>
      <p:ext uri="{BB962C8B-B14F-4D97-AF65-F5344CB8AC3E}">
        <p14:creationId xmlns:p14="http://schemas.microsoft.com/office/powerpoint/2010/main" val="1103410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4825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24568"/>
            <a:ext cx="3766457" cy="5412920"/>
          </a:xfrm>
        </p:spPr>
        <p:txBody>
          <a:bodyPr>
            <a:normAutofit/>
          </a:bodyPr>
          <a:lstStyle/>
          <a:p>
            <a:r>
              <a:rPr lang="en-US">
                <a:solidFill>
                  <a:srgbClr val="FFFFFF"/>
                </a:solidFill>
              </a:rPr>
              <a:t>Types of Supervised Learning</a:t>
            </a:r>
          </a:p>
        </p:txBody>
      </p:sp>
      <p:sp>
        <p:nvSpPr>
          <p:cNvPr id="3" name="Content Placeholder 2"/>
          <p:cNvSpPr>
            <a:spLocks noGrp="1"/>
          </p:cNvSpPr>
          <p:nvPr>
            <p:ph idx="1"/>
          </p:nvPr>
        </p:nvSpPr>
        <p:spPr>
          <a:xfrm>
            <a:off x="5600700" y="624568"/>
            <a:ext cx="5753098" cy="5412920"/>
          </a:xfrm>
        </p:spPr>
        <p:txBody>
          <a:bodyPr anchor="ctr">
            <a:normAutofit/>
          </a:bodyPr>
          <a:lstStyle/>
          <a:p>
            <a:r>
              <a:rPr lang="en-US" sz="2400" b="1"/>
              <a:t>Classification</a:t>
            </a:r>
            <a:r>
              <a:rPr lang="en-US" sz="2400"/>
              <a:t>: A classification problem is when the output variable is a category, such as “red” or “blue” or “disease” and “no disease”.</a:t>
            </a:r>
          </a:p>
          <a:p>
            <a:r>
              <a:rPr lang="en-US" sz="2400" b="1"/>
              <a:t>Regression</a:t>
            </a:r>
            <a:r>
              <a:rPr lang="en-US" sz="2400"/>
              <a:t>: A regression problem is when the output variable is a real value, such as “dollars” or “weight”.</a:t>
            </a:r>
          </a:p>
          <a:p>
            <a:endParaRPr lang="en-US" sz="2400"/>
          </a:p>
        </p:txBody>
      </p:sp>
    </p:spTree>
    <p:extLst>
      <p:ext uri="{BB962C8B-B14F-4D97-AF65-F5344CB8AC3E}">
        <p14:creationId xmlns:p14="http://schemas.microsoft.com/office/powerpoint/2010/main" val="4011416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4825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24568"/>
            <a:ext cx="3766457" cy="5412920"/>
          </a:xfrm>
        </p:spPr>
        <p:txBody>
          <a:bodyPr>
            <a:normAutofit/>
          </a:bodyPr>
          <a:lstStyle/>
          <a:p>
            <a:r>
              <a:rPr lang="en-US" b="1">
                <a:solidFill>
                  <a:srgbClr val="FFFFFF"/>
                </a:solidFill>
              </a:rPr>
              <a:t>Overview of Unsupervised Learning Algorithm</a:t>
            </a:r>
            <a:endParaRPr lang="en-US">
              <a:solidFill>
                <a:srgbClr val="FFFFFF"/>
              </a:solidFill>
            </a:endParaRPr>
          </a:p>
        </p:txBody>
      </p:sp>
      <p:sp>
        <p:nvSpPr>
          <p:cNvPr id="3" name="Content Placeholder 2"/>
          <p:cNvSpPr>
            <a:spLocks noGrp="1"/>
          </p:cNvSpPr>
          <p:nvPr>
            <p:ph idx="1"/>
          </p:nvPr>
        </p:nvSpPr>
        <p:spPr>
          <a:xfrm>
            <a:off x="5600700" y="624568"/>
            <a:ext cx="5753098" cy="5412920"/>
          </a:xfrm>
        </p:spPr>
        <p:txBody>
          <a:bodyPr anchor="ctr">
            <a:normAutofit/>
          </a:bodyPr>
          <a:lstStyle/>
          <a:p>
            <a:r>
              <a:rPr lang="en-US" sz="2400"/>
              <a:t>In unsupervised learning, an AI system is presented with unlabeled, uncategorized data and the system’s algorithms act on the data without prior training. </a:t>
            </a:r>
          </a:p>
          <a:p>
            <a:r>
              <a:rPr lang="en-US" sz="2400"/>
              <a:t>The output is dependent upon the coded algorithms. Subjecting a system to unsupervised learning is one way of testing AI.</a:t>
            </a:r>
          </a:p>
        </p:txBody>
      </p:sp>
    </p:spTree>
    <p:extLst>
      <p:ext uri="{BB962C8B-B14F-4D97-AF65-F5344CB8AC3E}">
        <p14:creationId xmlns:p14="http://schemas.microsoft.com/office/powerpoint/2010/main" val="4106628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81"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83" name="Rectangle 3082">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3074" name="Picture 2" descr="https://miro.medium.com/max/1005/1*af-tNiqd-3_ResjoDOFm5A.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63578" y="1455264"/>
            <a:ext cx="9664846" cy="3769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2759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4825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24568"/>
            <a:ext cx="3766457" cy="5412920"/>
          </a:xfrm>
        </p:spPr>
        <p:txBody>
          <a:bodyPr>
            <a:normAutofit/>
          </a:bodyPr>
          <a:lstStyle/>
          <a:p>
            <a:r>
              <a:rPr lang="en-US" b="1">
                <a:solidFill>
                  <a:srgbClr val="FFFFFF"/>
                </a:solidFill>
              </a:rPr>
              <a:t>Overview of Unsupervised Learning Algorithm</a:t>
            </a:r>
            <a:endParaRPr lang="en-US">
              <a:solidFill>
                <a:srgbClr val="FFFFFF"/>
              </a:solidFill>
            </a:endParaRPr>
          </a:p>
        </p:txBody>
      </p:sp>
      <p:sp>
        <p:nvSpPr>
          <p:cNvPr id="3" name="Content Placeholder 2"/>
          <p:cNvSpPr>
            <a:spLocks noGrp="1"/>
          </p:cNvSpPr>
          <p:nvPr>
            <p:ph idx="1"/>
          </p:nvPr>
        </p:nvSpPr>
        <p:spPr>
          <a:xfrm>
            <a:off x="5600700" y="624568"/>
            <a:ext cx="5753098" cy="5412920"/>
          </a:xfrm>
        </p:spPr>
        <p:txBody>
          <a:bodyPr anchor="ctr">
            <a:normAutofit/>
          </a:bodyPr>
          <a:lstStyle/>
          <a:p>
            <a:r>
              <a:rPr lang="en-US" sz="2400"/>
              <a:t>In the above example, we have given some characters to our model which are ‘Ducks’ and ‘Not Ducks’. In our training data, we don’t provide any label to the corresponding data. </a:t>
            </a:r>
          </a:p>
          <a:p>
            <a:r>
              <a:rPr lang="en-US" sz="2400"/>
              <a:t>The unsupervised model is able to separate both the characters by looking at the type of data and models the underlying structure or distribution in the data in order to learn more about it.</a:t>
            </a:r>
          </a:p>
        </p:txBody>
      </p:sp>
    </p:spTree>
    <p:extLst>
      <p:ext uri="{BB962C8B-B14F-4D97-AF65-F5344CB8AC3E}">
        <p14:creationId xmlns:p14="http://schemas.microsoft.com/office/powerpoint/2010/main" val="3480670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4825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24568"/>
            <a:ext cx="3766457" cy="5412920"/>
          </a:xfrm>
        </p:spPr>
        <p:txBody>
          <a:bodyPr>
            <a:normAutofit/>
          </a:bodyPr>
          <a:lstStyle/>
          <a:p>
            <a:r>
              <a:rPr lang="en-US" b="1">
                <a:solidFill>
                  <a:srgbClr val="FFFFFF"/>
                </a:solidFill>
              </a:rPr>
              <a:t>Types of Unsupervised learning</a:t>
            </a:r>
            <a:endParaRPr lang="en-US">
              <a:solidFill>
                <a:srgbClr val="FFFFFF"/>
              </a:solidFill>
            </a:endParaRPr>
          </a:p>
        </p:txBody>
      </p:sp>
      <p:sp>
        <p:nvSpPr>
          <p:cNvPr id="3" name="Content Placeholder 2"/>
          <p:cNvSpPr>
            <a:spLocks noGrp="1"/>
          </p:cNvSpPr>
          <p:nvPr>
            <p:ph idx="1"/>
          </p:nvPr>
        </p:nvSpPr>
        <p:spPr>
          <a:xfrm>
            <a:off x="5600700" y="624568"/>
            <a:ext cx="5753098" cy="5412920"/>
          </a:xfrm>
        </p:spPr>
        <p:txBody>
          <a:bodyPr anchor="ctr">
            <a:normAutofit/>
          </a:bodyPr>
          <a:lstStyle/>
          <a:p>
            <a:r>
              <a:rPr lang="en-US" sz="2400" b="1"/>
              <a:t>Clustering</a:t>
            </a:r>
            <a:r>
              <a:rPr lang="en-US" sz="2400"/>
              <a:t>: A clustering problem is where you want to discover the inherent groupings in the data, such as grouping customers by purchasing behavior.</a:t>
            </a:r>
          </a:p>
          <a:p>
            <a:r>
              <a:rPr lang="en-US" sz="2400" b="1"/>
              <a:t>Association</a:t>
            </a:r>
            <a:r>
              <a:rPr lang="en-US" sz="2400"/>
              <a:t>: An association rule learning problem is where you want to discover rules that describe large portions of your data, such as people that buy X also tend to buy Y.</a:t>
            </a:r>
          </a:p>
          <a:p>
            <a:endParaRPr lang="en-US" sz="2400"/>
          </a:p>
        </p:txBody>
      </p:sp>
    </p:spTree>
    <p:extLst>
      <p:ext uri="{BB962C8B-B14F-4D97-AF65-F5344CB8AC3E}">
        <p14:creationId xmlns:p14="http://schemas.microsoft.com/office/powerpoint/2010/main" val="1585930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4825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24568"/>
            <a:ext cx="3766457" cy="5412920"/>
          </a:xfrm>
        </p:spPr>
        <p:txBody>
          <a:bodyPr>
            <a:normAutofit/>
          </a:bodyPr>
          <a:lstStyle/>
          <a:p>
            <a:r>
              <a:rPr lang="en-US">
                <a:solidFill>
                  <a:srgbClr val="FFFFFF"/>
                </a:solidFill>
              </a:rPr>
              <a:t>Overview of </a:t>
            </a:r>
            <a:r>
              <a:rPr lang="en-US" b="1">
                <a:solidFill>
                  <a:srgbClr val="FFFFFF"/>
                </a:solidFill>
              </a:rPr>
              <a:t>Semi-supervised learning</a:t>
            </a:r>
            <a:endParaRPr lang="en-US">
              <a:solidFill>
                <a:srgbClr val="FFFFFF"/>
              </a:solidFill>
            </a:endParaRPr>
          </a:p>
        </p:txBody>
      </p:sp>
      <p:sp>
        <p:nvSpPr>
          <p:cNvPr id="3" name="Content Placeholder 2"/>
          <p:cNvSpPr>
            <a:spLocks noGrp="1"/>
          </p:cNvSpPr>
          <p:nvPr>
            <p:ph idx="1"/>
          </p:nvPr>
        </p:nvSpPr>
        <p:spPr>
          <a:xfrm>
            <a:off x="5600700" y="624568"/>
            <a:ext cx="5753098" cy="5412920"/>
          </a:xfrm>
        </p:spPr>
        <p:txBody>
          <a:bodyPr anchor="ctr">
            <a:normAutofit/>
          </a:bodyPr>
          <a:lstStyle/>
          <a:p>
            <a:r>
              <a:rPr lang="en-US" sz="2400"/>
              <a:t>Semi-supervised learning is a mix between supervised and unsupervised approaches.</a:t>
            </a:r>
          </a:p>
          <a:p>
            <a:r>
              <a:rPr lang="en-US" sz="2400"/>
              <a:t>By being able to </a:t>
            </a:r>
            <a:r>
              <a:rPr lang="en-US" sz="2400" b="1"/>
              <a:t>mix together a small amount of labelled data with a much larger unlabeled dataset</a:t>
            </a:r>
            <a:r>
              <a:rPr lang="en-US" sz="2400"/>
              <a:t> it reduces the burden of having enough labelled data. Therefore, it opens up many more problems to be solved with machine learning.</a:t>
            </a:r>
          </a:p>
        </p:txBody>
      </p:sp>
    </p:spTree>
    <p:extLst>
      <p:ext uri="{BB962C8B-B14F-4D97-AF65-F5344CB8AC3E}">
        <p14:creationId xmlns:p14="http://schemas.microsoft.com/office/powerpoint/2010/main" val="914790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4825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24568"/>
            <a:ext cx="3766457" cy="5412920"/>
          </a:xfrm>
        </p:spPr>
        <p:txBody>
          <a:bodyPr>
            <a:normAutofit/>
          </a:bodyPr>
          <a:lstStyle/>
          <a:p>
            <a:r>
              <a:rPr lang="en-US">
                <a:solidFill>
                  <a:srgbClr val="FFFFFF"/>
                </a:solidFill>
              </a:rPr>
              <a:t>Overview of </a:t>
            </a:r>
            <a:r>
              <a:rPr lang="en-US" b="1">
                <a:solidFill>
                  <a:srgbClr val="FFFFFF"/>
                </a:solidFill>
              </a:rPr>
              <a:t>Semi-supervised learning</a:t>
            </a:r>
            <a:endParaRPr lang="en-US">
              <a:solidFill>
                <a:srgbClr val="FFFFFF"/>
              </a:solidFill>
            </a:endParaRPr>
          </a:p>
        </p:txBody>
      </p:sp>
      <p:sp>
        <p:nvSpPr>
          <p:cNvPr id="3" name="Content Placeholder 2"/>
          <p:cNvSpPr>
            <a:spLocks noGrp="1"/>
          </p:cNvSpPr>
          <p:nvPr>
            <p:ph idx="1"/>
          </p:nvPr>
        </p:nvSpPr>
        <p:spPr>
          <a:xfrm>
            <a:off x="5600700" y="624568"/>
            <a:ext cx="5753098" cy="5412920"/>
          </a:xfrm>
        </p:spPr>
        <p:txBody>
          <a:bodyPr anchor="ctr">
            <a:normAutofit/>
          </a:bodyPr>
          <a:lstStyle/>
          <a:p>
            <a:r>
              <a:rPr lang="en-US" sz="2000" b="1" i="1" dirty="0"/>
              <a:t>Generative Adversarial Networks</a:t>
            </a:r>
            <a:endParaRPr lang="en-US" sz="2000" b="1" dirty="0"/>
          </a:p>
          <a:p>
            <a:pPr lvl="1"/>
            <a:r>
              <a:rPr lang="en-US" sz="2000" dirty="0"/>
              <a:t>Generative Adversarial Networks (GANs) have been a recent breakthrough with incredible results. GANs use two neural networks, a </a:t>
            </a:r>
            <a:r>
              <a:rPr lang="en-US" sz="2000" b="1" dirty="0"/>
              <a:t>generator </a:t>
            </a:r>
            <a:r>
              <a:rPr lang="en-US" sz="2000" dirty="0"/>
              <a:t>and a </a:t>
            </a:r>
            <a:r>
              <a:rPr lang="en-US" sz="2000" b="1" dirty="0"/>
              <a:t>discriminator</a:t>
            </a:r>
            <a:r>
              <a:rPr lang="en-US" sz="2000" dirty="0"/>
              <a:t>. The generator generates output, and the discriminator critiques it. By battling against each other they both become increasingly skilled.</a:t>
            </a:r>
          </a:p>
          <a:p>
            <a:r>
              <a:rPr lang="en-US" sz="2000" b="1" dirty="0"/>
              <a:t>Examples</a:t>
            </a:r>
          </a:p>
          <a:p>
            <a:pPr lvl="1"/>
            <a:r>
              <a:rPr lang="en-US" sz="2000" dirty="0"/>
              <a:t>A perfect example is in medical scans, such as cancer scans. A trained expert is needed to label these which is time-consuming and very expensive. Instead, an expert can</a:t>
            </a:r>
            <a:r>
              <a:rPr lang="en-US" sz="2000" b="1" dirty="0"/>
              <a:t> label just a small set</a:t>
            </a:r>
            <a:r>
              <a:rPr lang="en-US" sz="2000" dirty="0"/>
              <a:t> of cancer scans, and the semi-supervised algorithm would be able to leverage this small subset and </a:t>
            </a:r>
            <a:r>
              <a:rPr lang="en-US" sz="2000" b="1" dirty="0"/>
              <a:t>apply it to a larger set</a:t>
            </a:r>
            <a:r>
              <a:rPr lang="en-US" sz="2000" dirty="0"/>
              <a:t> of scans.</a:t>
            </a:r>
          </a:p>
          <a:p>
            <a:endParaRPr lang="en-US" sz="2000" dirty="0"/>
          </a:p>
        </p:txBody>
      </p:sp>
    </p:spTree>
    <p:extLst>
      <p:ext uri="{BB962C8B-B14F-4D97-AF65-F5344CB8AC3E}">
        <p14:creationId xmlns:p14="http://schemas.microsoft.com/office/powerpoint/2010/main" val="174430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100" y="349250"/>
            <a:ext cx="11099800" cy="180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88168"/>
            <a:ext cx="10515600" cy="1325563"/>
          </a:xfrm>
        </p:spPr>
        <p:txBody>
          <a:bodyPr>
            <a:normAutofit/>
          </a:bodyPr>
          <a:lstStyle/>
          <a:p>
            <a:pPr algn="ctr"/>
            <a:r>
              <a:rPr lang="en-US" sz="4600">
                <a:solidFill>
                  <a:srgbClr val="FFFFFF"/>
                </a:solidFill>
              </a:rPr>
              <a:t>Introduction</a:t>
            </a:r>
          </a:p>
        </p:txBody>
      </p:sp>
      <p:sp>
        <p:nvSpPr>
          <p:cNvPr id="3" name="Content Placeholder 2"/>
          <p:cNvSpPr>
            <a:spLocks noGrp="1"/>
          </p:cNvSpPr>
          <p:nvPr>
            <p:ph idx="1"/>
          </p:nvPr>
        </p:nvSpPr>
        <p:spPr>
          <a:xfrm>
            <a:off x="838200" y="2391568"/>
            <a:ext cx="10515600" cy="3785394"/>
          </a:xfrm>
        </p:spPr>
        <p:txBody>
          <a:bodyPr anchor="ctr">
            <a:normAutofit/>
          </a:bodyPr>
          <a:lstStyle/>
          <a:p>
            <a:r>
              <a:rPr lang="en-US" sz="2400" dirty="0"/>
              <a:t>We have seen Machine Learning as a buzzword for the past few years, the reason for this might be the high amount of data production by applications, the increase of computation power in the past few years and the development of better algorithms.</a:t>
            </a:r>
          </a:p>
        </p:txBody>
      </p:sp>
    </p:spTree>
    <p:extLst>
      <p:ext uri="{BB962C8B-B14F-4D97-AF65-F5344CB8AC3E}">
        <p14:creationId xmlns:p14="http://schemas.microsoft.com/office/powerpoint/2010/main" val="3804352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24741" y="620392"/>
            <a:ext cx="3808268" cy="5504688"/>
          </a:xfrm>
        </p:spPr>
        <p:txBody>
          <a:bodyPr>
            <a:normAutofit/>
          </a:bodyPr>
          <a:lstStyle/>
          <a:p>
            <a:r>
              <a:rPr lang="en-US" sz="4700" b="1">
                <a:solidFill>
                  <a:schemeClr val="bg1"/>
                </a:solidFill>
              </a:rPr>
              <a:t>Overview of Reinforcement Learning</a:t>
            </a:r>
            <a:br>
              <a:rPr lang="en-US" sz="4700" b="1">
                <a:solidFill>
                  <a:schemeClr val="bg1"/>
                </a:solidFill>
              </a:rPr>
            </a:br>
            <a:endParaRPr lang="en-US" sz="4700">
              <a:solidFill>
                <a:schemeClr val="bg1"/>
              </a:solidFill>
            </a:endParaRPr>
          </a:p>
        </p:txBody>
      </p:sp>
      <p:graphicFrame>
        <p:nvGraphicFramePr>
          <p:cNvPr id="5" name="Content Placeholder 2">
            <a:extLst>
              <a:ext uri="{FF2B5EF4-FFF2-40B4-BE49-F238E27FC236}">
                <a16:creationId xmlns:a16="http://schemas.microsoft.com/office/drawing/2014/main" id="{D8ED9341-DB58-AAE6-511F-FF28D77184DE}"/>
              </a:ext>
            </a:extLst>
          </p:cNvPr>
          <p:cNvGraphicFramePr>
            <a:graphicFrameLocks noGrp="1"/>
          </p:cNvGraphicFramePr>
          <p:nvPr>
            <p:ph idx="1"/>
            <p:extLst>
              <p:ext uri="{D42A27DB-BD31-4B8C-83A1-F6EECF244321}">
                <p14:modId xmlns:p14="http://schemas.microsoft.com/office/powerpoint/2010/main" val="911071634"/>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6505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05"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07" name="Rectangle 4106">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4098" name="Picture 2" descr="https://miro.medium.com/max/602/1*sTXlD9Vo6shG8RLuigobvA.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24707" y="1286934"/>
            <a:ext cx="5742588" cy="4105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765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24741" y="620392"/>
            <a:ext cx="3808268" cy="5504688"/>
          </a:xfrm>
        </p:spPr>
        <p:txBody>
          <a:bodyPr>
            <a:normAutofit/>
          </a:bodyPr>
          <a:lstStyle/>
          <a:p>
            <a:r>
              <a:rPr lang="en-US" sz="4700" b="1">
                <a:solidFill>
                  <a:schemeClr val="bg1"/>
                </a:solidFill>
              </a:rPr>
              <a:t>Overview of Reinforcement Learning</a:t>
            </a:r>
            <a:endParaRPr lang="en-US" sz="4700">
              <a:solidFill>
                <a:schemeClr val="bg1"/>
              </a:solidFill>
            </a:endParaRPr>
          </a:p>
        </p:txBody>
      </p:sp>
      <p:graphicFrame>
        <p:nvGraphicFramePr>
          <p:cNvPr id="5" name="Content Placeholder 2">
            <a:extLst>
              <a:ext uri="{FF2B5EF4-FFF2-40B4-BE49-F238E27FC236}">
                <a16:creationId xmlns:a16="http://schemas.microsoft.com/office/drawing/2014/main" id="{BCB81537-C280-4E3A-2287-0C06C534ED23}"/>
              </a:ext>
            </a:extLst>
          </p:cNvPr>
          <p:cNvGraphicFramePr>
            <a:graphicFrameLocks noGrp="1"/>
          </p:cNvGraphicFramePr>
          <p:nvPr>
            <p:ph idx="1"/>
            <p:extLst>
              <p:ext uri="{D42A27DB-BD31-4B8C-83A1-F6EECF244321}">
                <p14:modId xmlns:p14="http://schemas.microsoft.com/office/powerpoint/2010/main" val="2814052249"/>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8290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24741" y="620392"/>
            <a:ext cx="3808268" cy="5504688"/>
          </a:xfrm>
        </p:spPr>
        <p:txBody>
          <a:bodyPr>
            <a:normAutofit/>
          </a:bodyPr>
          <a:lstStyle/>
          <a:p>
            <a:r>
              <a:rPr lang="en-US" sz="5600">
                <a:solidFill>
                  <a:schemeClr val="bg1"/>
                </a:solidFill>
              </a:rPr>
              <a:t>Machine Learning Applications</a:t>
            </a:r>
          </a:p>
        </p:txBody>
      </p:sp>
      <p:graphicFrame>
        <p:nvGraphicFramePr>
          <p:cNvPr id="5" name="Content Placeholder 2">
            <a:extLst>
              <a:ext uri="{FF2B5EF4-FFF2-40B4-BE49-F238E27FC236}">
                <a16:creationId xmlns:a16="http://schemas.microsoft.com/office/drawing/2014/main" id="{2FAA6E4F-5945-CE14-DDA6-F56513468DB6}"/>
              </a:ext>
            </a:extLst>
          </p:cNvPr>
          <p:cNvGraphicFramePr>
            <a:graphicFrameLocks noGrp="1"/>
          </p:cNvGraphicFramePr>
          <p:nvPr>
            <p:ph idx="1"/>
            <p:extLst>
              <p:ext uri="{D42A27DB-BD31-4B8C-83A1-F6EECF244321}">
                <p14:modId xmlns:p14="http://schemas.microsoft.com/office/powerpoint/2010/main" val="1321808158"/>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2736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24741" y="620392"/>
            <a:ext cx="3808268" cy="5504688"/>
          </a:xfrm>
        </p:spPr>
        <p:txBody>
          <a:bodyPr>
            <a:normAutofit/>
          </a:bodyPr>
          <a:lstStyle/>
          <a:p>
            <a:r>
              <a:rPr lang="en-US" sz="5600">
                <a:solidFill>
                  <a:schemeClr val="bg1"/>
                </a:solidFill>
              </a:rPr>
              <a:t>Machine Learning Applications</a:t>
            </a:r>
          </a:p>
        </p:txBody>
      </p:sp>
      <p:graphicFrame>
        <p:nvGraphicFramePr>
          <p:cNvPr id="5" name="Content Placeholder 2">
            <a:extLst>
              <a:ext uri="{FF2B5EF4-FFF2-40B4-BE49-F238E27FC236}">
                <a16:creationId xmlns:a16="http://schemas.microsoft.com/office/drawing/2014/main" id="{315DC2DF-35E2-FBB8-09AA-ADC147E8993D}"/>
              </a:ext>
            </a:extLst>
          </p:cNvPr>
          <p:cNvGraphicFramePr>
            <a:graphicFrameLocks noGrp="1"/>
          </p:cNvGraphicFramePr>
          <p:nvPr>
            <p:ph idx="1"/>
            <p:extLst>
              <p:ext uri="{D42A27DB-BD31-4B8C-83A1-F6EECF244321}">
                <p14:modId xmlns:p14="http://schemas.microsoft.com/office/powerpoint/2010/main" val="730013500"/>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3185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itle 3"/>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6600" kern="1200">
                <a:solidFill>
                  <a:schemeClr val="tx1"/>
                </a:solidFill>
                <a:latin typeface="+mj-lt"/>
                <a:ea typeface="+mj-ea"/>
                <a:cs typeface="+mj-cs"/>
              </a:rPr>
              <a:t>Thanks</a:t>
            </a:r>
          </a:p>
        </p:txBody>
      </p:sp>
      <p:sp>
        <p:nvSpPr>
          <p:cNvPr id="23" name="Rectangle: Rounded Corners 22">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p:cNvSpPr>
            <a:spLocks noGrp="1"/>
          </p:cNvSpPr>
          <p:nvPr>
            <p:ph type="body" idx="1"/>
          </p:nvPr>
        </p:nvSpPr>
        <p:spPr>
          <a:xfrm>
            <a:off x="2566988" y="3962400"/>
            <a:ext cx="7058025" cy="581025"/>
          </a:xfrm>
        </p:spPr>
        <p:txBody>
          <a:bodyPr vert="horz" lIns="91440" tIns="45720" rIns="91440" bIns="45720" rtlCol="0" anchor="ctr">
            <a:normAutofit/>
          </a:bodyPr>
          <a:lstStyle/>
          <a:p>
            <a:pPr algn="ctr"/>
            <a:r>
              <a:rPr lang="en-US" sz="2800" kern="1200">
                <a:solidFill>
                  <a:srgbClr val="FFFFFF"/>
                </a:solidFill>
                <a:latin typeface="+mn-lt"/>
                <a:ea typeface="+mn-ea"/>
                <a:cs typeface="+mn-cs"/>
              </a:rPr>
              <a:t>Credits: </a:t>
            </a:r>
            <a:r>
              <a:rPr lang="en-US" sz="2800" kern="1200">
                <a:solidFill>
                  <a:srgbClr val="FFFFFF"/>
                </a:solidFill>
                <a:latin typeface="+mn-lt"/>
                <a:ea typeface="+mn-ea"/>
                <a:cs typeface="+mn-cs"/>
                <a:hlinkClick r:id="rId2"/>
              </a:rPr>
              <a:t>https://towardsdatascience.com/</a:t>
            </a:r>
            <a:endParaRPr lang="en-US" sz="2800" kern="1200">
              <a:solidFill>
                <a:srgbClr val="FFFFFF"/>
              </a:solidFill>
              <a:latin typeface="+mn-lt"/>
              <a:ea typeface="+mn-ea"/>
              <a:cs typeface="+mn-cs"/>
            </a:endParaRPr>
          </a:p>
        </p:txBody>
      </p:sp>
    </p:spTree>
    <p:extLst>
      <p:ext uri="{BB962C8B-B14F-4D97-AF65-F5344CB8AC3E}">
        <p14:creationId xmlns:p14="http://schemas.microsoft.com/office/powerpoint/2010/main" val="944007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100" y="349250"/>
            <a:ext cx="11099800" cy="180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88168"/>
            <a:ext cx="10515600" cy="1325563"/>
          </a:xfrm>
        </p:spPr>
        <p:txBody>
          <a:bodyPr>
            <a:normAutofit/>
          </a:bodyPr>
          <a:lstStyle/>
          <a:p>
            <a:pPr algn="ctr"/>
            <a:r>
              <a:rPr lang="en-US" sz="4600">
                <a:solidFill>
                  <a:srgbClr val="FFFFFF"/>
                </a:solidFill>
              </a:rPr>
              <a:t>History</a:t>
            </a:r>
          </a:p>
        </p:txBody>
      </p:sp>
      <p:sp>
        <p:nvSpPr>
          <p:cNvPr id="3" name="Content Placeholder 2"/>
          <p:cNvSpPr>
            <a:spLocks noGrp="1"/>
          </p:cNvSpPr>
          <p:nvPr>
            <p:ph idx="1"/>
          </p:nvPr>
        </p:nvSpPr>
        <p:spPr>
          <a:xfrm>
            <a:off x="838200" y="2391568"/>
            <a:ext cx="10515600" cy="3785394"/>
          </a:xfrm>
        </p:spPr>
        <p:txBody>
          <a:bodyPr anchor="ctr">
            <a:normAutofit/>
          </a:bodyPr>
          <a:lstStyle/>
          <a:p>
            <a:r>
              <a:rPr lang="en-US" sz="2400"/>
              <a:t>In the 1950s, we see the first computer game program claiming to be able to beat the checkers world champion. This program helped checkers players a lot in improving their skills! </a:t>
            </a:r>
          </a:p>
          <a:p>
            <a:r>
              <a:rPr lang="en-US" sz="2400"/>
              <a:t>Around the same time, Frank Rosenblatt invented the Perceptron which was a very, very simple classifier but when it was combined in large numbers, in a network, it became a powerful monster. Well, the monster is relative to the time and in that time, it was a real breakthrough.</a:t>
            </a:r>
          </a:p>
          <a:p>
            <a:r>
              <a:rPr lang="en-US" sz="2400"/>
              <a:t> Then we see several years of stagnation of the neural network field due to its difficulties in solving certain problems.</a:t>
            </a:r>
          </a:p>
        </p:txBody>
      </p:sp>
    </p:spTree>
    <p:extLst>
      <p:ext uri="{BB962C8B-B14F-4D97-AF65-F5344CB8AC3E}">
        <p14:creationId xmlns:p14="http://schemas.microsoft.com/office/powerpoint/2010/main" val="1474691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100" y="349250"/>
            <a:ext cx="11099800" cy="180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88168"/>
            <a:ext cx="10515600" cy="1325563"/>
          </a:xfrm>
        </p:spPr>
        <p:txBody>
          <a:bodyPr>
            <a:normAutofit/>
          </a:bodyPr>
          <a:lstStyle/>
          <a:p>
            <a:pPr algn="ctr"/>
            <a:r>
              <a:rPr lang="en-US" sz="4600">
                <a:solidFill>
                  <a:srgbClr val="FFFFFF"/>
                </a:solidFill>
              </a:rPr>
              <a:t>History</a:t>
            </a:r>
          </a:p>
        </p:txBody>
      </p:sp>
      <p:sp>
        <p:nvSpPr>
          <p:cNvPr id="3" name="Content Placeholder 2"/>
          <p:cNvSpPr>
            <a:spLocks noGrp="1"/>
          </p:cNvSpPr>
          <p:nvPr>
            <p:ph idx="1"/>
          </p:nvPr>
        </p:nvSpPr>
        <p:spPr>
          <a:xfrm>
            <a:off x="838200" y="2391568"/>
            <a:ext cx="10515600" cy="3785394"/>
          </a:xfrm>
        </p:spPr>
        <p:txBody>
          <a:bodyPr anchor="ctr">
            <a:normAutofit/>
          </a:bodyPr>
          <a:lstStyle/>
          <a:p>
            <a:r>
              <a:rPr lang="en-US" sz="2400"/>
              <a:t>Thanks to statistics, machine learning became very famous in the 1990s. The intersection of computer science and statistics gave birth to probabilistic approaches in AI. </a:t>
            </a:r>
          </a:p>
          <a:p>
            <a:r>
              <a:rPr lang="en-US" sz="2400"/>
              <a:t>This shifted the field further toward data-driven approaches. Having large-scale data available, scientists started to build intelligent systems that were able to analyze and learn from large amounts of data. </a:t>
            </a:r>
          </a:p>
          <a:p>
            <a:r>
              <a:rPr lang="en-US" sz="2400"/>
              <a:t>As a highlight, IBM’s Deep Blue system beat the world champion of chess, the grand-master Garry Kasparov. Yeah, I know Kasparov accused IBM of cheating, but this is a piece of history now and Deep Blue is resting peacefully in a museum.</a:t>
            </a:r>
          </a:p>
        </p:txBody>
      </p:sp>
    </p:spTree>
    <p:extLst>
      <p:ext uri="{BB962C8B-B14F-4D97-AF65-F5344CB8AC3E}">
        <p14:creationId xmlns:p14="http://schemas.microsoft.com/office/powerpoint/2010/main" val="509789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3"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5" name="Rectangle 1034">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1026" name="Picture 2" descr="https://miro.medium.com/max/700/1*r3vNSUygS07701hYWmaEoA.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10019" y="1286934"/>
            <a:ext cx="7171963" cy="4105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244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4600">
                <a:solidFill>
                  <a:srgbClr val="FFFFFF"/>
                </a:solidFill>
              </a:rPr>
              <a:t>What is Machine Learning</a:t>
            </a:r>
          </a:p>
        </p:txBody>
      </p:sp>
      <p:sp>
        <p:nvSpPr>
          <p:cNvPr id="3" name="Content Placeholder 2"/>
          <p:cNvSpPr>
            <a:spLocks noGrp="1"/>
          </p:cNvSpPr>
          <p:nvPr>
            <p:ph idx="1"/>
          </p:nvPr>
        </p:nvSpPr>
        <p:spPr>
          <a:xfrm>
            <a:off x="838200" y="2438400"/>
            <a:ext cx="10515600" cy="3738562"/>
          </a:xfrm>
        </p:spPr>
        <p:txBody>
          <a:bodyPr>
            <a:normAutofit/>
          </a:bodyPr>
          <a:lstStyle/>
          <a:p>
            <a:r>
              <a:rPr lang="en-US" sz="2600"/>
              <a:t>According to Arthur Samuel, Machine Learning algorithms enable the computers to learn from data, and even improve themselves, without being explicitly programmed.</a:t>
            </a:r>
          </a:p>
          <a:p>
            <a:r>
              <a:rPr lang="en-US" sz="2600"/>
              <a:t>Machine learning (ML) is a category of an algorithm that allows software applications to become more accurate in predicting outcomes without being explicitly programmed.</a:t>
            </a:r>
          </a:p>
        </p:txBody>
      </p:sp>
    </p:spTree>
    <p:extLst>
      <p:ext uri="{BB962C8B-B14F-4D97-AF65-F5344CB8AC3E}">
        <p14:creationId xmlns:p14="http://schemas.microsoft.com/office/powerpoint/2010/main" val="2785692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4600">
                <a:solidFill>
                  <a:srgbClr val="FFFFFF"/>
                </a:solidFill>
              </a:rPr>
              <a:t>Terminology</a:t>
            </a:r>
          </a:p>
        </p:txBody>
      </p:sp>
      <p:sp>
        <p:nvSpPr>
          <p:cNvPr id="3" name="Content Placeholder 2"/>
          <p:cNvSpPr>
            <a:spLocks noGrp="1"/>
          </p:cNvSpPr>
          <p:nvPr>
            <p:ph idx="1"/>
          </p:nvPr>
        </p:nvSpPr>
        <p:spPr>
          <a:xfrm>
            <a:off x="838200" y="2438400"/>
            <a:ext cx="10515600" cy="3738562"/>
          </a:xfrm>
        </p:spPr>
        <p:txBody>
          <a:bodyPr>
            <a:normAutofit/>
          </a:bodyPr>
          <a:lstStyle/>
          <a:p>
            <a:r>
              <a:rPr lang="en-US" sz="2200" b="1" dirty="0"/>
              <a:t>Dataset</a:t>
            </a:r>
            <a:endParaRPr lang="en-US" sz="2200" dirty="0"/>
          </a:p>
          <a:p>
            <a:pPr lvl="1"/>
            <a:r>
              <a:rPr lang="en-US" sz="2200" dirty="0"/>
              <a:t>A set of data examples, that contain features important to solving the problem.</a:t>
            </a:r>
          </a:p>
          <a:p>
            <a:r>
              <a:rPr lang="en-US" sz="2200" b="1" dirty="0"/>
              <a:t>Features</a:t>
            </a:r>
            <a:endParaRPr lang="en-US" sz="2200" dirty="0"/>
          </a:p>
          <a:p>
            <a:pPr lvl="1"/>
            <a:r>
              <a:rPr lang="en-US" sz="2200" dirty="0"/>
              <a:t>Important pieces of data that help us understand a problem. These are fed into a Machine Learning algorithm to help it learn.</a:t>
            </a:r>
          </a:p>
          <a:p>
            <a:r>
              <a:rPr lang="en-US" sz="2200" b="1" dirty="0"/>
              <a:t>Model</a:t>
            </a:r>
            <a:endParaRPr lang="en-US" sz="2200" dirty="0"/>
          </a:p>
          <a:p>
            <a:pPr lvl="1"/>
            <a:r>
              <a:rPr lang="en-US" sz="2200" dirty="0"/>
              <a:t>The representation (internal model) of a phenomenon that a Machine Learning algorithm has learnt. It learns this from the data it is shown during training. The model is the output you get after training an algorithm. For example, a decision tree algorithm would be trained and produce a decision tree model.</a:t>
            </a:r>
          </a:p>
          <a:p>
            <a:endParaRPr lang="en-US" sz="2200" dirty="0"/>
          </a:p>
        </p:txBody>
      </p:sp>
    </p:spTree>
    <p:extLst>
      <p:ext uri="{BB962C8B-B14F-4D97-AF65-F5344CB8AC3E}">
        <p14:creationId xmlns:p14="http://schemas.microsoft.com/office/powerpoint/2010/main" val="940673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4600">
                <a:solidFill>
                  <a:srgbClr val="FFFFFF"/>
                </a:solidFill>
              </a:rPr>
              <a:t>Process</a:t>
            </a:r>
          </a:p>
        </p:txBody>
      </p:sp>
      <p:sp>
        <p:nvSpPr>
          <p:cNvPr id="3" name="Content Placeholder 2"/>
          <p:cNvSpPr>
            <a:spLocks noGrp="1"/>
          </p:cNvSpPr>
          <p:nvPr>
            <p:ph idx="1"/>
          </p:nvPr>
        </p:nvSpPr>
        <p:spPr>
          <a:xfrm>
            <a:off x="838200" y="2438400"/>
            <a:ext cx="10515600" cy="3738562"/>
          </a:xfrm>
        </p:spPr>
        <p:txBody>
          <a:bodyPr>
            <a:normAutofit/>
          </a:bodyPr>
          <a:lstStyle/>
          <a:p>
            <a:r>
              <a:rPr lang="en-US" sz="2600" b="1"/>
              <a:t>Data Collection:</a:t>
            </a:r>
            <a:r>
              <a:rPr lang="en-US" sz="2600"/>
              <a:t> Collect the data that the algorithm will learn from.</a:t>
            </a:r>
          </a:p>
          <a:p>
            <a:r>
              <a:rPr lang="en-US" sz="2600" b="1"/>
              <a:t>Data Preparation:</a:t>
            </a:r>
            <a:r>
              <a:rPr lang="en-US" sz="2600"/>
              <a:t> Format and engineer the data into the optimal format, extracting important features and performing dimensionality reduction.</a:t>
            </a:r>
          </a:p>
          <a:p>
            <a:r>
              <a:rPr lang="en-US" sz="2600" b="1"/>
              <a:t>Training:</a:t>
            </a:r>
            <a:r>
              <a:rPr lang="en-US" sz="2600"/>
              <a:t> Also known as the fitting stage, this is where the Machine Learning algorithm actually learns by showing it the data that has been collected and prepared.</a:t>
            </a:r>
          </a:p>
          <a:p>
            <a:r>
              <a:rPr lang="en-US" sz="2600" b="1"/>
              <a:t>Evaluation:</a:t>
            </a:r>
            <a:r>
              <a:rPr lang="en-US" sz="2600"/>
              <a:t> Test the model to see how well it performs.</a:t>
            </a:r>
          </a:p>
          <a:p>
            <a:r>
              <a:rPr lang="en-US" sz="2600" b="1"/>
              <a:t>Tuning:</a:t>
            </a:r>
            <a:r>
              <a:rPr lang="en-US" sz="2600"/>
              <a:t> Fine tune the model to maximize it’s performance.</a:t>
            </a:r>
          </a:p>
          <a:p>
            <a:endParaRPr lang="en-US" sz="2600"/>
          </a:p>
        </p:txBody>
      </p:sp>
    </p:spTree>
    <p:extLst>
      <p:ext uri="{BB962C8B-B14F-4D97-AF65-F5344CB8AC3E}">
        <p14:creationId xmlns:p14="http://schemas.microsoft.com/office/powerpoint/2010/main" val="2486477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4600">
                <a:solidFill>
                  <a:srgbClr val="FFFFFF"/>
                </a:solidFill>
              </a:rPr>
              <a:t>Machine Learning Approaches</a:t>
            </a:r>
          </a:p>
        </p:txBody>
      </p:sp>
      <p:sp>
        <p:nvSpPr>
          <p:cNvPr id="3" name="Content Placeholder 2"/>
          <p:cNvSpPr>
            <a:spLocks noGrp="1"/>
          </p:cNvSpPr>
          <p:nvPr>
            <p:ph idx="1"/>
          </p:nvPr>
        </p:nvSpPr>
        <p:spPr>
          <a:xfrm>
            <a:off x="838200" y="2438400"/>
            <a:ext cx="10515600" cy="3738562"/>
          </a:xfrm>
        </p:spPr>
        <p:txBody>
          <a:bodyPr>
            <a:normAutofit/>
          </a:bodyPr>
          <a:lstStyle/>
          <a:p>
            <a:r>
              <a:rPr lang="en-US" sz="2600"/>
              <a:t>Supervised Learning</a:t>
            </a:r>
          </a:p>
          <a:p>
            <a:r>
              <a:rPr lang="en-US" sz="2600"/>
              <a:t>Unsupervised Learning</a:t>
            </a:r>
          </a:p>
          <a:p>
            <a:r>
              <a:rPr lang="en-US" sz="2600"/>
              <a:t>Semi-supervised Learning</a:t>
            </a:r>
          </a:p>
          <a:p>
            <a:r>
              <a:rPr lang="en-US" sz="2600"/>
              <a:t>Reinforcement Learning</a:t>
            </a:r>
          </a:p>
        </p:txBody>
      </p:sp>
    </p:spTree>
    <p:extLst>
      <p:ext uri="{BB962C8B-B14F-4D97-AF65-F5344CB8AC3E}">
        <p14:creationId xmlns:p14="http://schemas.microsoft.com/office/powerpoint/2010/main" val="3840838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1452</Words>
  <Application>Microsoft Macintosh PowerPoint</Application>
  <PresentationFormat>Widescreen</PresentationFormat>
  <Paragraphs>80</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Introduction to Machine Learning</vt:lpstr>
      <vt:lpstr>Introduction</vt:lpstr>
      <vt:lpstr>History</vt:lpstr>
      <vt:lpstr>History</vt:lpstr>
      <vt:lpstr>PowerPoint Presentation</vt:lpstr>
      <vt:lpstr>What is Machine Learning</vt:lpstr>
      <vt:lpstr>Terminology</vt:lpstr>
      <vt:lpstr>Process</vt:lpstr>
      <vt:lpstr>Machine Learning Approaches</vt:lpstr>
      <vt:lpstr>Overview of Supervised Learning Algorithm</vt:lpstr>
      <vt:lpstr>PowerPoint Presentation</vt:lpstr>
      <vt:lpstr>Overview of Supervised Learning Algorithm</vt:lpstr>
      <vt:lpstr>Types of Supervised Learning</vt:lpstr>
      <vt:lpstr>Overview of Unsupervised Learning Algorithm</vt:lpstr>
      <vt:lpstr>PowerPoint Presentation</vt:lpstr>
      <vt:lpstr>Overview of Unsupervised Learning Algorithm</vt:lpstr>
      <vt:lpstr>Types of Unsupervised learning</vt:lpstr>
      <vt:lpstr>Overview of Semi-supervised learning</vt:lpstr>
      <vt:lpstr>Overview of Semi-supervised learning</vt:lpstr>
      <vt:lpstr>Overview of Reinforcement Learning </vt:lpstr>
      <vt:lpstr>PowerPoint Presentation</vt:lpstr>
      <vt:lpstr>Overview of Reinforcement Learning</vt:lpstr>
      <vt:lpstr>Machine Learning Applications</vt:lpstr>
      <vt:lpstr>Machine Learning Applications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Big Data</dc:title>
  <dc:creator>Musad</dc:creator>
  <cp:lastModifiedBy>Tayyub Naveed</cp:lastModifiedBy>
  <cp:revision>96</cp:revision>
  <dcterms:created xsi:type="dcterms:W3CDTF">2020-05-13T15:07:28Z</dcterms:created>
  <dcterms:modified xsi:type="dcterms:W3CDTF">2022-12-29T04:32:21Z</dcterms:modified>
</cp:coreProperties>
</file>