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3"/>
  </p:notesMasterIdLst>
  <p:sldIdLst>
    <p:sldId id="298" r:id="rId2"/>
    <p:sldId id="318" r:id="rId3"/>
    <p:sldId id="320" r:id="rId4"/>
    <p:sldId id="322" r:id="rId5"/>
    <p:sldId id="321" r:id="rId6"/>
    <p:sldId id="323" r:id="rId7"/>
    <p:sldId id="324" r:id="rId8"/>
    <p:sldId id="325" r:id="rId9"/>
    <p:sldId id="326" r:id="rId10"/>
    <p:sldId id="327" r:id="rId11"/>
    <p:sldId id="328" r:id="rId12"/>
    <p:sldId id="268" r:id="rId13"/>
    <p:sldId id="273" r:id="rId14"/>
    <p:sldId id="281" r:id="rId15"/>
    <p:sldId id="283" r:id="rId16"/>
    <p:sldId id="329" r:id="rId17"/>
    <p:sldId id="331" r:id="rId18"/>
    <p:sldId id="332" r:id="rId19"/>
    <p:sldId id="333" r:id="rId20"/>
    <p:sldId id="334" r:id="rId21"/>
    <p:sldId id="274" r:id="rId22"/>
    <p:sldId id="275" r:id="rId23"/>
    <p:sldId id="282" r:id="rId24"/>
    <p:sldId id="284" r:id="rId25"/>
    <p:sldId id="330" r:id="rId26"/>
    <p:sldId id="338" r:id="rId27"/>
    <p:sldId id="336" r:id="rId28"/>
    <p:sldId id="340" r:id="rId29"/>
    <p:sldId id="339" r:id="rId30"/>
    <p:sldId id="344" r:id="rId31"/>
    <p:sldId id="34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9" autoAdjust="0"/>
    <p:restoredTop sz="95411" autoAdjust="0"/>
  </p:normalViewPr>
  <p:slideViewPr>
    <p:cSldViewPr>
      <p:cViewPr>
        <p:scale>
          <a:sx n="100" d="100"/>
          <a:sy n="100" d="100"/>
        </p:scale>
        <p:origin x="25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48780-AA19-4E67-B450-7BEC01AAA2FE}" type="datetimeFigureOut">
              <a:rPr lang="en-US" smtClean="0"/>
              <a:pPr/>
              <a:t>10/29/22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D03FD-FEED-4067-A5DE-E9F726935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80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03FD-FEED-4067-A5DE-E9F72693548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D03FD-FEED-4067-A5DE-E9F72693548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6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10/29/22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10/29/22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10/29/22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10/29/22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10/29/22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10/29/22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557430-982C-4826-BC26-AA0DD1C7A608}" type="datetimeFigureOut">
              <a:rPr lang="en-US" smtClean="0"/>
              <a:pPr/>
              <a:t>10/29/22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10/29/22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10/29/22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10/29/22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10/29/22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C557430-982C-4826-BC26-AA0DD1C7A608}" type="datetimeFigureOut">
              <a:rPr lang="en-US" smtClean="0"/>
              <a:pPr/>
              <a:t>10/29/22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09800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sz="3300" b="1" dirty="0"/>
              <a:t>Computer Organization &amp; Assembly Language</a:t>
            </a:r>
            <a:br>
              <a:rPr lang="en-US" sz="4800" b="1" dirty="0"/>
            </a:br>
            <a:r>
              <a:rPr lang="en-US" sz="2200" b="1" dirty="0"/>
              <a:t>                                                                                         (Lecture 12)</a:t>
            </a:r>
            <a:br>
              <a:rPr lang="en-US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Omar Bin </a:t>
            </a:r>
            <a:r>
              <a:rPr lang="en-US" dirty="0" err="1"/>
              <a:t>Samin</a:t>
            </a:r>
            <a:endParaRPr lang="en-US" dirty="0"/>
          </a:p>
          <a:p>
            <a:r>
              <a:rPr lang="en-US" sz="1400" dirty="0"/>
              <a:t>Lecturer</a:t>
            </a:r>
          </a:p>
          <a:p>
            <a:r>
              <a:rPr lang="en-US" sz="1400" dirty="0"/>
              <a:t>Institute of Management Sciences, Peshawar.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80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83F8-291F-F4C6-2897-24E21EDA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Task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4A4C-5643-4D6D-ED8D-7803A20EA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04813" indent="-287338"/>
            <a:r>
              <a:rPr lang="en-PK" sz="3800" dirty="0"/>
              <a:t>Show the values of AX for all executable instructions.</a:t>
            </a:r>
          </a:p>
          <a:p>
            <a:pPr marL="576072" indent="-457200"/>
            <a:endParaRPr lang="en-PK" dirty="0"/>
          </a:p>
          <a:p>
            <a:pPr marL="411480" lvl="1" indent="0">
              <a:buNone/>
            </a:pPr>
            <a:r>
              <a:rPr lang="en-PK" dirty="0"/>
              <a:t>[org 0x100]</a:t>
            </a:r>
          </a:p>
          <a:p>
            <a:pPr marL="411480" lvl="1" indent="0">
              <a:buNone/>
            </a:pPr>
            <a:r>
              <a:rPr lang="en-GB" dirty="0"/>
              <a:t>mov al, 11001100b</a:t>
            </a:r>
          </a:p>
          <a:p>
            <a:pPr marL="411480" lvl="1" indent="0">
              <a:buNone/>
            </a:pPr>
            <a:r>
              <a:rPr lang="en-GB" dirty="0" err="1"/>
              <a:t>shl</a:t>
            </a:r>
            <a:r>
              <a:rPr lang="en-GB" dirty="0"/>
              <a:t> al,2</a:t>
            </a:r>
          </a:p>
          <a:p>
            <a:pPr marL="411480" lvl="1" indent="0">
              <a:buNone/>
            </a:pPr>
            <a:endParaRPr lang="en-GB" dirty="0"/>
          </a:p>
          <a:p>
            <a:pPr marL="411480" lvl="1" indent="0">
              <a:buNone/>
            </a:pPr>
            <a:r>
              <a:rPr lang="en-GB" dirty="0"/>
              <a:t>mov al, 11001100b</a:t>
            </a:r>
          </a:p>
          <a:p>
            <a:pPr marL="411480" lvl="1" indent="0">
              <a:buNone/>
            </a:pPr>
            <a:r>
              <a:rPr lang="en-GB" dirty="0" err="1"/>
              <a:t>shr</a:t>
            </a:r>
            <a:r>
              <a:rPr lang="en-GB" dirty="0"/>
              <a:t> al,3</a:t>
            </a:r>
            <a:endParaRPr lang="en-PK" dirty="0"/>
          </a:p>
          <a:p>
            <a:pPr marL="411480" lvl="1" indent="0">
              <a:buNone/>
            </a:pPr>
            <a:endParaRPr lang="en-GB" dirty="0"/>
          </a:p>
          <a:p>
            <a:pPr marL="411480" lvl="1" indent="0">
              <a:buNone/>
            </a:pPr>
            <a:r>
              <a:rPr lang="en-GB" dirty="0"/>
              <a:t>mov al, 11001100b</a:t>
            </a:r>
          </a:p>
          <a:p>
            <a:pPr marL="411480" lvl="1" indent="0">
              <a:buNone/>
            </a:pPr>
            <a:r>
              <a:rPr lang="en-GB" dirty="0" err="1"/>
              <a:t>sal</a:t>
            </a:r>
            <a:r>
              <a:rPr lang="en-GB" dirty="0"/>
              <a:t> al,2</a:t>
            </a:r>
            <a:endParaRPr lang="en-PK" dirty="0"/>
          </a:p>
          <a:p>
            <a:pPr marL="411480" lvl="1" indent="0">
              <a:buNone/>
            </a:pPr>
            <a:endParaRPr lang="en-PK" dirty="0"/>
          </a:p>
          <a:p>
            <a:pPr marL="411480" lvl="1" indent="0">
              <a:buNone/>
            </a:pPr>
            <a:r>
              <a:rPr lang="en-GB" dirty="0"/>
              <a:t>mov al, 11001100b</a:t>
            </a:r>
          </a:p>
          <a:p>
            <a:pPr marL="411480" lvl="1" indent="0">
              <a:buNone/>
            </a:pPr>
            <a:r>
              <a:rPr lang="en-GB" dirty="0" err="1"/>
              <a:t>sar</a:t>
            </a:r>
            <a:r>
              <a:rPr lang="en-GB" dirty="0"/>
              <a:t> al,3</a:t>
            </a:r>
            <a:endParaRPr lang="en-PK" dirty="0"/>
          </a:p>
          <a:p>
            <a:pPr marL="411480" lvl="1" indent="0">
              <a:buNone/>
            </a:pPr>
            <a:endParaRPr lang="en-GB" dirty="0"/>
          </a:p>
          <a:p>
            <a:pPr marL="411480" lvl="1" indent="0">
              <a:buNone/>
            </a:pPr>
            <a:r>
              <a:rPr lang="en-GB" dirty="0"/>
              <a:t>mov ax,0x4c00</a:t>
            </a:r>
          </a:p>
          <a:p>
            <a:pPr marL="411480" lvl="1" indent="0">
              <a:buNone/>
            </a:pPr>
            <a:r>
              <a:rPr lang="en-GB" dirty="0"/>
              <a:t>int 0x21</a:t>
            </a:r>
          </a:p>
        </p:txBody>
      </p:sp>
    </p:spTree>
    <p:extLst>
      <p:ext uri="{BB962C8B-B14F-4D97-AF65-F5344CB8AC3E}">
        <p14:creationId xmlns:p14="http://schemas.microsoft.com/office/powerpoint/2010/main" val="358635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BD08-B085-76A6-CC7C-2A4BDD5A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Shifting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7287-5A38-044D-448D-715ED511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PK" dirty="0"/>
              <a:t>Shifting can be utilized for in:</a:t>
            </a:r>
          </a:p>
          <a:p>
            <a:pPr lvl="1" algn="just"/>
            <a:r>
              <a:rPr lang="en-PK" dirty="0"/>
              <a:t>Multiplication</a:t>
            </a:r>
          </a:p>
          <a:p>
            <a:pPr lvl="1" algn="just"/>
            <a:r>
              <a:rPr lang="en-PK" dirty="0"/>
              <a:t>Division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3425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Unsigned Binary Multiplication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057525"/>
            <a:ext cx="42005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661916" y="1143000"/>
            <a:ext cx="457055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02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91200" y="2362200"/>
            <a:ext cx="287274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2173069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2</a:t>
            </a:r>
          </a:p>
          <a:p>
            <a:r>
              <a:rPr lang="en-US" dirty="0"/>
              <a:t>x	4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2817812"/>
            <a:ext cx="1295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828800" y="2209800"/>
            <a:ext cx="1066800" cy="609600"/>
            <a:chOff x="1828800" y="2209800"/>
            <a:chExt cx="1066800" cy="609600"/>
          </a:xfrm>
        </p:grpSpPr>
        <p:sp>
          <p:nvSpPr>
            <p:cNvPr id="11" name="TextBox 10"/>
            <p:cNvSpPr txBox="1"/>
            <p:nvPr/>
          </p:nvSpPr>
          <p:spPr>
            <a:xfrm>
              <a:off x="2590800" y="22098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M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828800" y="2362200"/>
              <a:ext cx="7620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828800" y="2665412"/>
              <a:ext cx="7620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590800" y="2511623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Q</a:t>
              </a: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5800" y="3276600"/>
          <a:ext cx="4343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85800" y="4048760"/>
          <a:ext cx="4343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85800" y="4419600"/>
          <a:ext cx="4343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85800" y="4800600"/>
          <a:ext cx="4343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85800" y="5181600"/>
          <a:ext cx="4343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85800" y="5572760"/>
          <a:ext cx="4343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85800" y="5953760"/>
          <a:ext cx="4343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85800" y="6324600"/>
          <a:ext cx="4343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715000" y="59436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  A     Q</a:t>
            </a:r>
          </a:p>
          <a:p>
            <a:r>
              <a:rPr lang="en-US" dirty="0"/>
              <a:t>               001  000 = (8)</a:t>
            </a:r>
            <a:r>
              <a:rPr lang="en-US" sz="1200" dirty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04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950976"/>
          </a:xfrm>
        </p:spPr>
        <p:txBody>
          <a:bodyPr/>
          <a:lstStyle/>
          <a:p>
            <a:pPr algn="just"/>
            <a:r>
              <a:rPr lang="en-US" dirty="0"/>
              <a:t>Solve the following using flow chart of unsigned binary multiplication: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276600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7</a:t>
            </a:r>
          </a:p>
          <a:p>
            <a:r>
              <a:rPr lang="en-US" dirty="0"/>
              <a:t>x	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306669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3</a:t>
            </a:r>
          </a:p>
          <a:p>
            <a:r>
              <a:rPr lang="en-US" dirty="0"/>
              <a:t>x	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373469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9</a:t>
            </a:r>
          </a:p>
          <a:p>
            <a:r>
              <a:rPr lang="en-US" dirty="0"/>
              <a:t>x	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38200" y="3884612"/>
            <a:ext cx="1295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4951412"/>
            <a:ext cx="1295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6018212"/>
            <a:ext cx="1295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83F8-291F-F4C6-2897-24E21EDA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Example 03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F661B-FD8C-608C-5431-BF8A5247F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999" y="2244970"/>
            <a:ext cx="8379079" cy="457200"/>
          </a:xfrm>
          <a:noFill/>
          <a:ln>
            <a:noFill/>
          </a:ln>
        </p:spPr>
        <p:txBody>
          <a:bodyPr/>
          <a:lstStyle/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Implement Example 02 in Assembly Language.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4A4C-5643-4D6D-ED8D-7803A20EA233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Autofit/>
          </a:bodyPr>
          <a:lstStyle/>
          <a:p>
            <a:pPr marL="410083" lvl="1" indent="0">
              <a:buNone/>
            </a:pPr>
            <a:r>
              <a:rPr lang="en-GB" sz="1500" dirty="0"/>
              <a:t>[org 0x0100]</a:t>
            </a:r>
          </a:p>
          <a:p>
            <a:pPr marL="410083" lvl="1" indent="0">
              <a:buNone/>
            </a:pPr>
            <a:r>
              <a:rPr lang="en-GB" sz="1500" dirty="0"/>
              <a:t>mov  bl, [multiplicand] ;M</a:t>
            </a:r>
          </a:p>
          <a:p>
            <a:pPr marL="410083" lvl="1" indent="0">
              <a:buNone/>
            </a:pPr>
            <a:r>
              <a:rPr lang="en-GB" sz="1500" dirty="0"/>
              <a:t>mov  al, [multiplier] ;Q</a:t>
            </a:r>
          </a:p>
          <a:p>
            <a:pPr marL="410083" lvl="1" indent="0">
              <a:buNone/>
            </a:pPr>
            <a:r>
              <a:rPr lang="en-GB" sz="1500" dirty="0"/>
              <a:t>mov ah, [accumulator] ;A</a:t>
            </a:r>
          </a:p>
          <a:p>
            <a:pPr marL="410083" lvl="1" indent="0">
              <a:buNone/>
            </a:pPr>
            <a:r>
              <a:rPr lang="en-GB" sz="1500" dirty="0"/>
              <a:t>mov </a:t>
            </a:r>
            <a:r>
              <a:rPr lang="en-GB" sz="1500" dirty="0" err="1"/>
              <a:t>bh</a:t>
            </a:r>
            <a:r>
              <a:rPr lang="en-GB" sz="1500" dirty="0"/>
              <a:t>, [carry] ;C</a:t>
            </a:r>
          </a:p>
          <a:p>
            <a:pPr marL="410083" lvl="1" indent="0">
              <a:buNone/>
            </a:pPr>
            <a:r>
              <a:rPr lang="en-GB" sz="1500" dirty="0"/>
              <a:t>mov  cl, 8 ;n</a:t>
            </a:r>
          </a:p>
          <a:p>
            <a:pPr marL="410083" lvl="1" indent="0">
              <a:buNone/>
            </a:pPr>
            <a:endParaRPr lang="en-GB" sz="1500" dirty="0"/>
          </a:p>
          <a:p>
            <a:pPr marL="410083" lvl="1" indent="0">
              <a:buNone/>
            </a:pPr>
            <a:r>
              <a:rPr lang="en-GB" sz="1500" dirty="0" err="1"/>
              <a:t>outerloop</a:t>
            </a:r>
            <a:r>
              <a:rPr lang="en-GB" sz="1500" dirty="0"/>
              <a:t>:</a:t>
            </a:r>
          </a:p>
          <a:p>
            <a:pPr marL="410083" lvl="1" indent="0">
              <a:buNone/>
            </a:pPr>
            <a:r>
              <a:rPr lang="en-GB" sz="1500" dirty="0"/>
              <a:t>mov dl, al</a:t>
            </a:r>
          </a:p>
          <a:p>
            <a:pPr marL="410083" lvl="1" indent="0">
              <a:buNone/>
            </a:pPr>
            <a:r>
              <a:rPr lang="en-GB" sz="1500" dirty="0" err="1"/>
              <a:t>shl</a:t>
            </a:r>
            <a:r>
              <a:rPr lang="en-GB" sz="1500" dirty="0"/>
              <a:t> al,7</a:t>
            </a:r>
          </a:p>
          <a:p>
            <a:pPr marL="410083" lvl="1" indent="0">
              <a:buNone/>
            </a:pPr>
            <a:r>
              <a:rPr lang="en-GB" sz="1500" dirty="0" err="1"/>
              <a:t>cmp</a:t>
            </a:r>
            <a:r>
              <a:rPr lang="en-GB" sz="1500" dirty="0"/>
              <a:t> al,0x80</a:t>
            </a:r>
          </a:p>
          <a:p>
            <a:pPr marL="410083" lvl="1" indent="0">
              <a:buNone/>
            </a:pPr>
            <a:r>
              <a:rPr lang="en-GB" sz="1500" dirty="0"/>
              <a:t>mov al, dl</a:t>
            </a:r>
          </a:p>
          <a:p>
            <a:pPr marL="410083" lvl="1" indent="0">
              <a:buNone/>
            </a:pPr>
            <a:endParaRPr lang="en-GB" sz="1500" dirty="0"/>
          </a:p>
          <a:p>
            <a:pPr marL="411480" lvl="1" indent="0">
              <a:buNone/>
            </a:pPr>
            <a:r>
              <a:rPr lang="en-GB" sz="1500" dirty="0" err="1"/>
              <a:t>jnz</a:t>
            </a:r>
            <a:r>
              <a:rPr lang="en-GB" sz="1500" dirty="0"/>
              <a:t> shift</a:t>
            </a:r>
          </a:p>
          <a:p>
            <a:pPr marL="411480" lvl="1" indent="0">
              <a:buNone/>
            </a:pPr>
            <a:r>
              <a:rPr lang="en-GB" sz="1500" dirty="0"/>
              <a:t>add ah, bl</a:t>
            </a:r>
          </a:p>
          <a:p>
            <a:pPr marL="410083" lvl="1" indent="0">
              <a:buNone/>
            </a:pPr>
            <a:endParaRPr lang="en-GB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594F7-1E47-ABB4-8A58-95AE6679A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2667000"/>
            <a:ext cx="4041775" cy="3886200"/>
          </a:xfrm>
        </p:spPr>
        <p:txBody>
          <a:bodyPr>
            <a:noAutofit/>
          </a:bodyPr>
          <a:lstStyle/>
          <a:p>
            <a:pPr marL="411480" lvl="1" indent="0">
              <a:buNone/>
            </a:pPr>
            <a:r>
              <a:rPr lang="en-GB" sz="1500" dirty="0" err="1"/>
              <a:t>jnc</a:t>
            </a:r>
            <a:r>
              <a:rPr lang="en-GB" sz="1500" dirty="0"/>
              <a:t> shift</a:t>
            </a:r>
          </a:p>
          <a:p>
            <a:pPr marL="411480" lvl="1" indent="0">
              <a:buNone/>
            </a:pPr>
            <a:r>
              <a:rPr lang="en-GB" sz="1500" dirty="0"/>
              <a:t>mov </a:t>
            </a:r>
            <a:r>
              <a:rPr lang="en-GB" sz="1500" dirty="0" err="1"/>
              <a:t>bh</a:t>
            </a:r>
            <a:r>
              <a:rPr lang="en-GB" sz="1500" dirty="0"/>
              <a:t>, 10000000b</a:t>
            </a:r>
          </a:p>
          <a:p>
            <a:pPr marL="411480" lvl="1" indent="0">
              <a:buNone/>
            </a:pPr>
            <a:endParaRPr lang="en-GB" sz="1500" dirty="0"/>
          </a:p>
          <a:p>
            <a:pPr marL="411480" lvl="1" indent="0">
              <a:buNone/>
            </a:pPr>
            <a:r>
              <a:rPr lang="en-GB" sz="1500" dirty="0"/>
              <a:t>shift:</a:t>
            </a:r>
          </a:p>
          <a:p>
            <a:pPr marL="411480" lvl="1" indent="0">
              <a:buNone/>
            </a:pPr>
            <a:r>
              <a:rPr lang="en-GB" sz="1500" dirty="0" err="1"/>
              <a:t>shr</a:t>
            </a:r>
            <a:r>
              <a:rPr lang="en-GB" sz="1500" dirty="0"/>
              <a:t> </a:t>
            </a:r>
            <a:r>
              <a:rPr lang="en-GB" sz="1500" dirty="0" err="1"/>
              <a:t>ax</a:t>
            </a:r>
            <a:r>
              <a:rPr lang="en-GB" sz="1500" dirty="0"/>
              <a:t>, 1</a:t>
            </a:r>
          </a:p>
          <a:p>
            <a:pPr marL="411480" lvl="1" indent="0">
              <a:buNone/>
            </a:pPr>
            <a:r>
              <a:rPr lang="en-GB" sz="1500" dirty="0"/>
              <a:t>add ah, </a:t>
            </a:r>
            <a:r>
              <a:rPr lang="en-GB" sz="1500" dirty="0" err="1"/>
              <a:t>bh</a:t>
            </a:r>
            <a:endParaRPr lang="en-GB" sz="1500" dirty="0"/>
          </a:p>
          <a:p>
            <a:pPr marL="411480" lvl="1" indent="0">
              <a:buNone/>
            </a:pPr>
            <a:r>
              <a:rPr lang="en-GB" sz="1500" dirty="0"/>
              <a:t>mov bh,0</a:t>
            </a:r>
          </a:p>
          <a:p>
            <a:pPr marL="411480" lvl="1" indent="0">
              <a:buNone/>
            </a:pPr>
            <a:r>
              <a:rPr lang="en-GB" sz="1500" dirty="0"/>
              <a:t>loop </a:t>
            </a:r>
            <a:r>
              <a:rPr lang="en-GB" sz="1500" dirty="0" err="1"/>
              <a:t>outerloop</a:t>
            </a:r>
            <a:endParaRPr lang="en-GB" sz="1500" dirty="0"/>
          </a:p>
          <a:p>
            <a:pPr marL="411480" lvl="1" indent="0">
              <a:buNone/>
            </a:pPr>
            <a:endParaRPr lang="en-GB" sz="1500" dirty="0"/>
          </a:p>
          <a:p>
            <a:pPr marL="411480" lvl="1" indent="0">
              <a:buNone/>
            </a:pPr>
            <a:r>
              <a:rPr lang="en-GB" sz="1500" dirty="0"/>
              <a:t>mov  </a:t>
            </a:r>
            <a:r>
              <a:rPr lang="en-GB" sz="1500" dirty="0" err="1"/>
              <a:t>ax</a:t>
            </a:r>
            <a:r>
              <a:rPr lang="en-GB" sz="1500" dirty="0"/>
              <a:t>, 0x4c00 </a:t>
            </a:r>
          </a:p>
          <a:p>
            <a:pPr marL="411480" lvl="1" indent="0">
              <a:buNone/>
            </a:pPr>
            <a:r>
              <a:rPr lang="en-GB" sz="1500" dirty="0"/>
              <a:t>int  0x21 </a:t>
            </a:r>
          </a:p>
          <a:p>
            <a:pPr marL="411480" lvl="1" indent="0">
              <a:buNone/>
            </a:pPr>
            <a:r>
              <a:rPr lang="en-GB" sz="1500" dirty="0"/>
              <a:t>multiplicand: </a:t>
            </a:r>
            <a:r>
              <a:rPr lang="en-GB" sz="1500" dirty="0" err="1"/>
              <a:t>db</a:t>
            </a:r>
            <a:r>
              <a:rPr lang="en-GB" sz="1500" dirty="0"/>
              <a:t> 2</a:t>
            </a:r>
          </a:p>
          <a:p>
            <a:pPr marL="411480" lvl="1" indent="0">
              <a:buNone/>
            </a:pPr>
            <a:r>
              <a:rPr lang="en-GB" sz="1500" dirty="0"/>
              <a:t>multiplier: </a:t>
            </a:r>
            <a:r>
              <a:rPr lang="en-GB" sz="1500" dirty="0" err="1"/>
              <a:t>db</a:t>
            </a:r>
            <a:r>
              <a:rPr lang="en-GB" sz="1500" dirty="0"/>
              <a:t> 5</a:t>
            </a:r>
          </a:p>
          <a:p>
            <a:pPr marL="411480" lvl="1" indent="0">
              <a:buNone/>
            </a:pPr>
            <a:r>
              <a:rPr lang="en-GB" sz="1500" dirty="0"/>
              <a:t>accumulator: </a:t>
            </a:r>
            <a:r>
              <a:rPr lang="en-GB" sz="1500" dirty="0" err="1"/>
              <a:t>db</a:t>
            </a:r>
            <a:r>
              <a:rPr lang="en-GB" sz="1500" dirty="0"/>
              <a:t> 0</a:t>
            </a:r>
          </a:p>
          <a:p>
            <a:pPr marL="411480" lvl="1" indent="0">
              <a:buNone/>
            </a:pPr>
            <a:r>
              <a:rPr lang="en-GB" sz="1500" dirty="0"/>
              <a:t>carry: </a:t>
            </a:r>
            <a:r>
              <a:rPr lang="en-GB" sz="1500" dirty="0" err="1"/>
              <a:t>db</a:t>
            </a:r>
            <a:r>
              <a:rPr lang="en-GB" sz="1500" dirty="0"/>
              <a:t> 0</a:t>
            </a:r>
            <a:endParaRPr lang="en-PK" sz="1500" dirty="0"/>
          </a:p>
        </p:txBody>
      </p:sp>
    </p:spTree>
    <p:extLst>
      <p:ext uri="{BB962C8B-B14F-4D97-AF65-F5344CB8AC3E}">
        <p14:creationId xmlns:p14="http://schemas.microsoft.com/office/powerpoint/2010/main" val="3963432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B3B0-667B-7C21-9987-5E0FCFB4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Rotate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BE30-91E4-6056-EC33-9E19AFC4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/>
              <a:t>Rotate means to move bits either right or left in a loop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The rotate instructions affect Carry Flag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The rotate instructions include:</a:t>
            </a:r>
          </a:p>
          <a:p>
            <a:pPr lvl="1" algn="just"/>
            <a:r>
              <a:rPr lang="en-GB" dirty="0"/>
              <a:t>Rotate Left (ROL)</a:t>
            </a:r>
          </a:p>
          <a:p>
            <a:pPr lvl="1" algn="just"/>
            <a:r>
              <a:rPr lang="en-GB" dirty="0"/>
              <a:t>Rotate Right (ROR)</a:t>
            </a:r>
          </a:p>
          <a:p>
            <a:pPr lvl="1" algn="just"/>
            <a:r>
              <a:rPr lang="en-GB" dirty="0"/>
              <a:t>Rotate Carry Left (RCL)</a:t>
            </a:r>
          </a:p>
          <a:p>
            <a:pPr lvl="1" algn="just"/>
            <a:r>
              <a:rPr lang="en-GB" dirty="0"/>
              <a:t>Rotate Carry Right (RCR)</a:t>
            </a:r>
          </a:p>
          <a:p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40074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92CBC-FE1D-4D11-7D22-99B526270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/>
          <a:lstStyle/>
          <a:p>
            <a:r>
              <a:rPr lang="en-PK" dirty="0"/>
              <a:t>Rotate Left (ROL)</a:t>
            </a:r>
          </a:p>
          <a:p>
            <a:endParaRPr lang="en-PK" dirty="0"/>
          </a:p>
          <a:p>
            <a:endParaRPr lang="en-PK" dirty="0"/>
          </a:p>
          <a:p>
            <a:endParaRPr lang="en-PK" dirty="0"/>
          </a:p>
          <a:p>
            <a:endParaRPr lang="en-PK" dirty="0"/>
          </a:p>
          <a:p>
            <a:endParaRPr lang="en-PK" dirty="0"/>
          </a:p>
          <a:p>
            <a:r>
              <a:rPr lang="en-PK" dirty="0"/>
              <a:t>Rotate Right (ROR)</a:t>
            </a:r>
          </a:p>
          <a:p>
            <a:endParaRPr lang="en-PK" dirty="0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686A255B-E17A-E4F0-53E1-EA2B89EDB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729490"/>
              </p:ext>
            </p:extLst>
          </p:nvPr>
        </p:nvGraphicFramePr>
        <p:xfrm>
          <a:off x="2389947" y="4886960"/>
          <a:ext cx="388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166349101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42701682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8019096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5307327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4489966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73640063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65867236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07425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0745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A232B30-B731-FFDA-537A-E51C79BF6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48523"/>
              </p:ext>
            </p:extLst>
          </p:nvPr>
        </p:nvGraphicFramePr>
        <p:xfrm>
          <a:off x="2389947" y="5572760"/>
          <a:ext cx="388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166349101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42701682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8019096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5307327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4489966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73640063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65867236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07425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07451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66CFFB86-BAED-05D8-54D5-8061C8BDB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802272"/>
              </p:ext>
            </p:extLst>
          </p:nvPr>
        </p:nvGraphicFramePr>
        <p:xfrm>
          <a:off x="6790497" y="5566134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3E1DDCC-9737-EA5F-E994-8ACB1049E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921863"/>
              </p:ext>
            </p:extLst>
          </p:nvPr>
        </p:nvGraphicFramePr>
        <p:xfrm>
          <a:off x="7248525" y="5534881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AF3AE32F-6347-0B8D-4176-54658AADD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29877"/>
              </p:ext>
            </p:extLst>
          </p:nvPr>
        </p:nvGraphicFramePr>
        <p:xfrm>
          <a:off x="6790497" y="4886960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3B16C34-FBA2-ED9A-081B-2A1193811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27951"/>
              </p:ext>
            </p:extLst>
          </p:nvPr>
        </p:nvGraphicFramePr>
        <p:xfrm>
          <a:off x="7248525" y="4855707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6AF78D-1D01-6CE8-BD0F-3F8CC95EE715}"/>
              </a:ext>
            </a:extLst>
          </p:cNvPr>
          <p:cNvCxnSpPr/>
          <p:nvPr/>
        </p:nvCxnSpPr>
        <p:spPr>
          <a:xfrm>
            <a:off x="6276147" y="5039360"/>
            <a:ext cx="468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0FAB6728-90BD-C4CB-5DAB-1484E9621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261758"/>
              </p:ext>
            </p:extLst>
          </p:nvPr>
        </p:nvGraphicFramePr>
        <p:xfrm>
          <a:off x="2628900" y="2048124"/>
          <a:ext cx="388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166349101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42701682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8019096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5307327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4489966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73640063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65867236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07425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07451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1295098-0762-F333-504B-22A3A1EE9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955446"/>
              </p:ext>
            </p:extLst>
          </p:nvPr>
        </p:nvGraphicFramePr>
        <p:xfrm>
          <a:off x="2628900" y="2733924"/>
          <a:ext cx="388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166349101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42701682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8019096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5307327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4489966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73640063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65867236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07425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07451"/>
                  </a:ext>
                </a:extLst>
              </a:tr>
            </a:tbl>
          </a:graphicData>
        </a:graphic>
      </p:graphicFrame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EC11BE44-82D7-0762-7EF2-64A15B3AE07B}"/>
              </a:ext>
            </a:extLst>
          </p:cNvPr>
          <p:cNvGraphicFramePr>
            <a:graphicFrameLocks noGrp="1"/>
          </p:cNvGraphicFramePr>
          <p:nvPr/>
        </p:nvGraphicFramePr>
        <p:xfrm>
          <a:off x="1504950" y="2057400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E882E3D-F7E4-6290-6C7C-92241CF6D57E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062149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EEA16D-F2E2-439F-87A1-EEC87A5CF369}"/>
              </a:ext>
            </a:extLst>
          </p:cNvPr>
          <p:cNvCxnSpPr>
            <a:cxnSpLocks/>
          </p:cNvCxnSpPr>
          <p:nvPr/>
        </p:nvCxnSpPr>
        <p:spPr>
          <a:xfrm flipH="1">
            <a:off x="6553200" y="22098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6">
            <a:extLst>
              <a:ext uri="{FF2B5EF4-FFF2-40B4-BE49-F238E27FC236}">
                <a16:creationId xmlns:a16="http://schemas.microsoft.com/office/drawing/2014/main" id="{DAE0E0DC-D795-9F90-A73F-B81513A19F1B}"/>
              </a:ext>
            </a:extLst>
          </p:cNvPr>
          <p:cNvGraphicFramePr>
            <a:graphicFrameLocks noGrp="1"/>
          </p:cNvGraphicFramePr>
          <p:nvPr/>
        </p:nvGraphicFramePr>
        <p:xfrm>
          <a:off x="1466850" y="2748611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ECD3FA91-497E-CDEE-3A89-5DCB2EDEC544}"/>
              </a:ext>
            </a:extLst>
          </p:cNvPr>
          <p:cNvGraphicFramePr>
            <a:graphicFrameLocks noGrp="1"/>
          </p:cNvGraphicFramePr>
          <p:nvPr/>
        </p:nvGraphicFramePr>
        <p:xfrm>
          <a:off x="952500" y="2753360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15FA59-00B5-5783-8180-357E10398806}"/>
              </a:ext>
            </a:extLst>
          </p:cNvPr>
          <p:cNvCxnSpPr>
            <a:cxnSpLocks/>
          </p:cNvCxnSpPr>
          <p:nvPr/>
        </p:nvCxnSpPr>
        <p:spPr>
          <a:xfrm flipH="1">
            <a:off x="2057400" y="2255189"/>
            <a:ext cx="504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915E81-75F3-2F32-5A91-E7BAE49C2263}"/>
              </a:ext>
            </a:extLst>
          </p:cNvPr>
          <p:cNvCxnSpPr>
            <a:cxnSpLocks/>
          </p:cNvCxnSpPr>
          <p:nvPr/>
        </p:nvCxnSpPr>
        <p:spPr>
          <a:xfrm rot="5400000">
            <a:off x="2675400" y="1896600"/>
            <a:ext cx="288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5A3792-B638-9317-D2CE-37DFA529BBCA}"/>
              </a:ext>
            </a:extLst>
          </p:cNvPr>
          <p:cNvCxnSpPr>
            <a:cxnSpLocks/>
          </p:cNvCxnSpPr>
          <p:nvPr/>
        </p:nvCxnSpPr>
        <p:spPr>
          <a:xfrm flipV="1">
            <a:off x="2802600" y="1752600"/>
            <a:ext cx="428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3E7571-AFE0-81AF-B7AA-BE133706AB47}"/>
              </a:ext>
            </a:extLst>
          </p:cNvPr>
          <p:cNvCxnSpPr>
            <a:cxnSpLocks/>
          </p:cNvCxnSpPr>
          <p:nvPr/>
        </p:nvCxnSpPr>
        <p:spPr>
          <a:xfrm rot="5400000">
            <a:off x="6852600" y="1986600"/>
            <a:ext cx="468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F02662-557F-6869-CDD7-9715CD0E2475}"/>
              </a:ext>
            </a:extLst>
          </p:cNvPr>
          <p:cNvCxnSpPr>
            <a:cxnSpLocks/>
          </p:cNvCxnSpPr>
          <p:nvPr/>
        </p:nvCxnSpPr>
        <p:spPr>
          <a:xfrm rot="5400000">
            <a:off x="5875800" y="4732800"/>
            <a:ext cx="288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3BA77C-C0C0-BE4E-9C7B-FC8F4A02BD8C}"/>
              </a:ext>
            </a:extLst>
          </p:cNvPr>
          <p:cNvCxnSpPr>
            <a:cxnSpLocks/>
          </p:cNvCxnSpPr>
          <p:nvPr/>
        </p:nvCxnSpPr>
        <p:spPr>
          <a:xfrm flipV="1">
            <a:off x="1735800" y="4588800"/>
            <a:ext cx="428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A051CC-2A41-5F2C-D9D2-35CF74FFE472}"/>
              </a:ext>
            </a:extLst>
          </p:cNvPr>
          <p:cNvCxnSpPr>
            <a:cxnSpLocks/>
          </p:cNvCxnSpPr>
          <p:nvPr/>
        </p:nvCxnSpPr>
        <p:spPr>
          <a:xfrm rot="5400000">
            <a:off x="1500600" y="4853400"/>
            <a:ext cx="50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8F99EE-0F6A-A0DF-93E1-1C34F934EB0F}"/>
              </a:ext>
            </a:extLst>
          </p:cNvPr>
          <p:cNvCxnSpPr>
            <a:cxnSpLocks/>
          </p:cNvCxnSpPr>
          <p:nvPr/>
        </p:nvCxnSpPr>
        <p:spPr>
          <a:xfrm>
            <a:off x="1752600" y="51054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212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92CBC-FE1D-4D11-7D22-99B526270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/>
          <a:lstStyle/>
          <a:p>
            <a:r>
              <a:rPr lang="en-PK" dirty="0"/>
              <a:t>Rotate Carry Left (RCL)</a:t>
            </a:r>
          </a:p>
          <a:p>
            <a:endParaRPr lang="en-PK" dirty="0"/>
          </a:p>
          <a:p>
            <a:endParaRPr lang="en-PK" dirty="0"/>
          </a:p>
          <a:p>
            <a:endParaRPr lang="en-PK" dirty="0"/>
          </a:p>
          <a:p>
            <a:endParaRPr lang="en-PK" dirty="0"/>
          </a:p>
          <a:p>
            <a:endParaRPr lang="en-PK" dirty="0"/>
          </a:p>
          <a:p>
            <a:r>
              <a:rPr lang="en-PK" dirty="0"/>
              <a:t>Rotate Carry Right (RCR)</a:t>
            </a:r>
          </a:p>
          <a:p>
            <a:endParaRPr lang="en-PK" dirty="0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686A255B-E17A-E4F0-53E1-EA2B89EDB3CD}"/>
              </a:ext>
            </a:extLst>
          </p:cNvPr>
          <p:cNvGraphicFramePr>
            <a:graphicFrameLocks noGrp="1"/>
          </p:cNvGraphicFramePr>
          <p:nvPr/>
        </p:nvGraphicFramePr>
        <p:xfrm>
          <a:off x="2389947" y="4886960"/>
          <a:ext cx="388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166349101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42701682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8019096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5307327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4489966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73640063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65867236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07425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0745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A232B30-B731-FFDA-537A-E51C79BF6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470222"/>
              </p:ext>
            </p:extLst>
          </p:nvPr>
        </p:nvGraphicFramePr>
        <p:xfrm>
          <a:off x="2389947" y="5572760"/>
          <a:ext cx="388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166349101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42701682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8019096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5307327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4489966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73640063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65867236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07425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07451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66CFFB86-BAED-05D8-54D5-8061C8BDB35E}"/>
              </a:ext>
            </a:extLst>
          </p:cNvPr>
          <p:cNvGraphicFramePr>
            <a:graphicFrameLocks noGrp="1"/>
          </p:cNvGraphicFramePr>
          <p:nvPr/>
        </p:nvGraphicFramePr>
        <p:xfrm>
          <a:off x="6790497" y="5566134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3E1DDCC-9737-EA5F-E994-8ACB1049E15D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5534881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AF3AE32F-6347-0B8D-4176-54658AADD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86510"/>
              </p:ext>
            </p:extLst>
          </p:nvPr>
        </p:nvGraphicFramePr>
        <p:xfrm>
          <a:off x="6790497" y="4886960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3B16C34-FBA2-ED9A-081B-2A1193811775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4855707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6AF78D-1D01-6CE8-BD0F-3F8CC95EE715}"/>
              </a:ext>
            </a:extLst>
          </p:cNvPr>
          <p:cNvCxnSpPr/>
          <p:nvPr/>
        </p:nvCxnSpPr>
        <p:spPr>
          <a:xfrm>
            <a:off x="6276147" y="5039360"/>
            <a:ext cx="468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0FAB6728-90BD-C4CB-5DAB-1484E9621226}"/>
              </a:ext>
            </a:extLst>
          </p:cNvPr>
          <p:cNvGraphicFramePr>
            <a:graphicFrameLocks noGrp="1"/>
          </p:cNvGraphicFramePr>
          <p:nvPr/>
        </p:nvGraphicFramePr>
        <p:xfrm>
          <a:off x="2628900" y="2048124"/>
          <a:ext cx="388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166349101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42701682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8019096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5307327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4489966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73640063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65867236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07425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07451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1295098-0762-F333-504B-22A3A1EE9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775605"/>
              </p:ext>
            </p:extLst>
          </p:nvPr>
        </p:nvGraphicFramePr>
        <p:xfrm>
          <a:off x="2628900" y="2733924"/>
          <a:ext cx="388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166349101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42701682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8019096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5307327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4489966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73640063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65867236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07425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07451"/>
                  </a:ext>
                </a:extLst>
              </a:tr>
            </a:tbl>
          </a:graphicData>
        </a:graphic>
      </p:graphicFrame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EC11BE44-82D7-0762-7EF2-64A15B3AE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45579"/>
              </p:ext>
            </p:extLst>
          </p:nvPr>
        </p:nvGraphicFramePr>
        <p:xfrm>
          <a:off x="1504950" y="2057400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E882E3D-F7E4-6290-6C7C-92241CF6D57E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062149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EEA16D-F2E2-439F-87A1-EEC87A5CF369}"/>
              </a:ext>
            </a:extLst>
          </p:cNvPr>
          <p:cNvCxnSpPr>
            <a:cxnSpLocks/>
          </p:cNvCxnSpPr>
          <p:nvPr/>
        </p:nvCxnSpPr>
        <p:spPr>
          <a:xfrm flipH="1">
            <a:off x="6553200" y="22098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6">
            <a:extLst>
              <a:ext uri="{FF2B5EF4-FFF2-40B4-BE49-F238E27FC236}">
                <a16:creationId xmlns:a16="http://schemas.microsoft.com/office/drawing/2014/main" id="{DAE0E0DC-D795-9F90-A73F-B81513A19F1B}"/>
              </a:ext>
            </a:extLst>
          </p:cNvPr>
          <p:cNvGraphicFramePr>
            <a:graphicFrameLocks noGrp="1"/>
          </p:cNvGraphicFramePr>
          <p:nvPr/>
        </p:nvGraphicFramePr>
        <p:xfrm>
          <a:off x="1466850" y="2748611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ECD3FA91-497E-CDEE-3A89-5DCB2EDEC544}"/>
              </a:ext>
            </a:extLst>
          </p:cNvPr>
          <p:cNvGraphicFramePr>
            <a:graphicFrameLocks noGrp="1"/>
          </p:cNvGraphicFramePr>
          <p:nvPr/>
        </p:nvGraphicFramePr>
        <p:xfrm>
          <a:off x="952500" y="2753360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15FA59-00B5-5783-8180-357E10398806}"/>
              </a:ext>
            </a:extLst>
          </p:cNvPr>
          <p:cNvCxnSpPr>
            <a:cxnSpLocks/>
          </p:cNvCxnSpPr>
          <p:nvPr/>
        </p:nvCxnSpPr>
        <p:spPr>
          <a:xfrm flipH="1">
            <a:off x="2057400" y="2255189"/>
            <a:ext cx="504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915E81-75F3-2F32-5A91-E7BAE49C2263}"/>
              </a:ext>
            </a:extLst>
          </p:cNvPr>
          <p:cNvCxnSpPr>
            <a:cxnSpLocks/>
          </p:cNvCxnSpPr>
          <p:nvPr/>
        </p:nvCxnSpPr>
        <p:spPr>
          <a:xfrm rot="5400000">
            <a:off x="1618539" y="1913400"/>
            <a:ext cx="288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5A3792-B638-9317-D2CE-37DFA529BBCA}"/>
              </a:ext>
            </a:extLst>
          </p:cNvPr>
          <p:cNvCxnSpPr>
            <a:cxnSpLocks/>
          </p:cNvCxnSpPr>
          <p:nvPr/>
        </p:nvCxnSpPr>
        <p:spPr>
          <a:xfrm flipV="1">
            <a:off x="1762539" y="1769400"/>
            <a:ext cx="5328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3E7571-AFE0-81AF-B7AA-BE133706AB47}"/>
              </a:ext>
            </a:extLst>
          </p:cNvPr>
          <p:cNvCxnSpPr>
            <a:cxnSpLocks/>
          </p:cNvCxnSpPr>
          <p:nvPr/>
        </p:nvCxnSpPr>
        <p:spPr>
          <a:xfrm rot="5400000">
            <a:off x="6852600" y="1986600"/>
            <a:ext cx="468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F02662-557F-6869-CDD7-9715CD0E2475}"/>
              </a:ext>
            </a:extLst>
          </p:cNvPr>
          <p:cNvCxnSpPr>
            <a:cxnSpLocks/>
          </p:cNvCxnSpPr>
          <p:nvPr/>
        </p:nvCxnSpPr>
        <p:spPr>
          <a:xfrm rot="5400000">
            <a:off x="6866400" y="4732800"/>
            <a:ext cx="288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3BA77C-C0C0-BE4E-9C7B-FC8F4A02BD8C}"/>
              </a:ext>
            </a:extLst>
          </p:cNvPr>
          <p:cNvCxnSpPr>
            <a:cxnSpLocks/>
          </p:cNvCxnSpPr>
          <p:nvPr/>
        </p:nvCxnSpPr>
        <p:spPr>
          <a:xfrm flipV="1">
            <a:off x="1735800" y="4588800"/>
            <a:ext cx="52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A051CC-2A41-5F2C-D9D2-35CF74FFE472}"/>
              </a:ext>
            </a:extLst>
          </p:cNvPr>
          <p:cNvCxnSpPr>
            <a:cxnSpLocks/>
          </p:cNvCxnSpPr>
          <p:nvPr/>
        </p:nvCxnSpPr>
        <p:spPr>
          <a:xfrm rot="5400000">
            <a:off x="1500600" y="4853400"/>
            <a:ext cx="50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8F99EE-0F6A-A0DF-93E1-1C34F934EB0F}"/>
              </a:ext>
            </a:extLst>
          </p:cNvPr>
          <p:cNvCxnSpPr>
            <a:cxnSpLocks/>
          </p:cNvCxnSpPr>
          <p:nvPr/>
        </p:nvCxnSpPr>
        <p:spPr>
          <a:xfrm>
            <a:off x="1752600" y="51054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76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7AF5-95B8-FDBA-B84A-3971CDC9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Shift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D2EB1-A9B8-4EC4-96B9-A7C253D44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/>
              <a:t>Shifting means to move bits right or left inside an operand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The shift instructions affect Carry Flag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The shift instructions include:</a:t>
            </a:r>
          </a:p>
          <a:p>
            <a:pPr lvl="1" algn="just"/>
            <a:r>
              <a:rPr lang="en-GB" dirty="0"/>
              <a:t>Logical Left Shift (SHL)</a:t>
            </a:r>
          </a:p>
          <a:p>
            <a:pPr lvl="1" algn="just"/>
            <a:r>
              <a:rPr lang="en-GB" dirty="0"/>
              <a:t>Logical Right Shift (SHR)</a:t>
            </a:r>
          </a:p>
          <a:p>
            <a:pPr lvl="1" algn="just"/>
            <a:r>
              <a:rPr lang="en-GB" dirty="0"/>
              <a:t>Arithmetic Left Shift (SAL)</a:t>
            </a:r>
          </a:p>
          <a:p>
            <a:pPr lvl="1" algn="just"/>
            <a:r>
              <a:rPr lang="en-GB" dirty="0"/>
              <a:t>Arithmetic Right Shift (SAR)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6703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AFEC-77C3-CD60-2B30-5079982E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Example 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93B3A-820E-E801-82F2-9A48754DD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04813" indent="-287338"/>
            <a:r>
              <a:rPr lang="en-PK" sz="3800" dirty="0"/>
              <a:t>Show the values of AX for all executable instructions.</a:t>
            </a:r>
          </a:p>
          <a:p>
            <a:pPr marL="576072" indent="-457200"/>
            <a:endParaRPr lang="en-PK" dirty="0"/>
          </a:p>
          <a:p>
            <a:pPr marL="411480" lvl="1" indent="0">
              <a:buNone/>
            </a:pPr>
            <a:r>
              <a:rPr lang="en-PK" dirty="0"/>
              <a:t>[org 0x100]</a:t>
            </a:r>
          </a:p>
          <a:p>
            <a:pPr marL="411480" lvl="1" indent="0">
              <a:buNone/>
            </a:pPr>
            <a:r>
              <a:rPr lang="en-GB" dirty="0"/>
              <a:t>mov al, 11001100b</a:t>
            </a:r>
          </a:p>
          <a:p>
            <a:pPr marL="411480" lvl="1" indent="0">
              <a:buNone/>
            </a:pPr>
            <a:r>
              <a:rPr lang="en-GB" dirty="0" err="1"/>
              <a:t>rol</a:t>
            </a:r>
            <a:r>
              <a:rPr lang="en-GB" dirty="0"/>
              <a:t> al,1</a:t>
            </a:r>
          </a:p>
          <a:p>
            <a:pPr marL="411480" lvl="1" indent="0">
              <a:buNone/>
            </a:pPr>
            <a:endParaRPr lang="en-GB" dirty="0"/>
          </a:p>
          <a:p>
            <a:pPr marL="411480" lvl="1" indent="0">
              <a:buNone/>
            </a:pPr>
            <a:r>
              <a:rPr lang="en-GB" dirty="0"/>
              <a:t>mov al, 11001100b</a:t>
            </a:r>
          </a:p>
          <a:p>
            <a:pPr marL="411480" lvl="1" indent="0">
              <a:buNone/>
            </a:pPr>
            <a:r>
              <a:rPr lang="en-GB" dirty="0" err="1"/>
              <a:t>ror</a:t>
            </a:r>
            <a:r>
              <a:rPr lang="en-GB" dirty="0"/>
              <a:t> al,1</a:t>
            </a:r>
            <a:endParaRPr lang="en-PK" dirty="0"/>
          </a:p>
          <a:p>
            <a:pPr marL="411480" lvl="1" indent="0">
              <a:buNone/>
            </a:pPr>
            <a:endParaRPr lang="en-GB" dirty="0"/>
          </a:p>
          <a:p>
            <a:pPr marL="411480" lvl="1" indent="0">
              <a:buNone/>
            </a:pPr>
            <a:r>
              <a:rPr lang="en-GB" dirty="0"/>
              <a:t>mov al, 11001100b</a:t>
            </a:r>
          </a:p>
          <a:p>
            <a:pPr marL="411480" lvl="1" indent="0">
              <a:buNone/>
            </a:pPr>
            <a:r>
              <a:rPr lang="en-GB" dirty="0" err="1"/>
              <a:t>rcl</a:t>
            </a:r>
            <a:r>
              <a:rPr lang="en-GB" dirty="0"/>
              <a:t> al,1</a:t>
            </a:r>
            <a:endParaRPr lang="en-PK" dirty="0"/>
          </a:p>
          <a:p>
            <a:pPr marL="411480" lvl="1" indent="0">
              <a:buNone/>
            </a:pPr>
            <a:endParaRPr lang="en-PK" dirty="0"/>
          </a:p>
          <a:p>
            <a:pPr marL="411480" lvl="1" indent="0">
              <a:buNone/>
            </a:pPr>
            <a:r>
              <a:rPr lang="en-GB" dirty="0"/>
              <a:t>mov al, 11001100b</a:t>
            </a:r>
          </a:p>
          <a:p>
            <a:pPr marL="411480" lvl="1" indent="0">
              <a:buNone/>
            </a:pPr>
            <a:r>
              <a:rPr lang="en-GB" dirty="0" err="1"/>
              <a:t>rcr</a:t>
            </a:r>
            <a:r>
              <a:rPr lang="en-GB" dirty="0"/>
              <a:t> al,1</a:t>
            </a:r>
            <a:endParaRPr lang="en-PK" dirty="0"/>
          </a:p>
          <a:p>
            <a:pPr marL="411480" lvl="1" indent="0">
              <a:buNone/>
            </a:pPr>
            <a:endParaRPr lang="en-GB" dirty="0"/>
          </a:p>
          <a:p>
            <a:pPr marL="411480" lvl="1" indent="0">
              <a:buNone/>
            </a:pPr>
            <a:r>
              <a:rPr lang="en-GB" dirty="0"/>
              <a:t>mov ax,0x4c00</a:t>
            </a:r>
          </a:p>
          <a:p>
            <a:pPr marL="411480" lvl="1" indent="0">
              <a:buNone/>
            </a:pPr>
            <a:r>
              <a:rPr lang="en-GB" dirty="0"/>
              <a:t>int 0x21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91925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Unsigned Binary Division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2362200"/>
            <a:ext cx="8996516" cy="348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914400"/>
            <a:ext cx="4713227" cy="56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05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905000"/>
            <a:ext cx="3352800" cy="40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85800" y="2057400"/>
            <a:ext cx="314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  <a:p>
            <a:r>
              <a:rPr lang="en-US" dirty="0"/>
              <a:t>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36812"/>
            <a:ext cx="32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990600" y="2133600"/>
            <a:ext cx="1066800" cy="609600"/>
            <a:chOff x="1828800" y="2209800"/>
            <a:chExt cx="1066800" cy="609600"/>
          </a:xfrm>
        </p:grpSpPr>
        <p:sp>
          <p:nvSpPr>
            <p:cNvPr id="10" name="TextBox 9"/>
            <p:cNvSpPr txBox="1"/>
            <p:nvPr/>
          </p:nvSpPr>
          <p:spPr>
            <a:xfrm>
              <a:off x="2590800" y="22098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Q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828800" y="2362200"/>
              <a:ext cx="7620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828800" y="2665412"/>
              <a:ext cx="7620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590800" y="2511623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57200" y="2819400"/>
          <a:ext cx="3886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57200" y="3581400"/>
          <a:ext cx="388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57200" y="3972560"/>
          <a:ext cx="388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57200" y="4353560"/>
          <a:ext cx="388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57200" y="4734560"/>
          <a:ext cx="388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57200" y="5115560"/>
          <a:ext cx="388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57200" y="5496560"/>
          <a:ext cx="388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57200" y="5877560"/>
          <a:ext cx="388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57200" y="6258560"/>
          <a:ext cx="388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410200" y="60592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  A = Remainder: (01)</a:t>
            </a:r>
            <a:r>
              <a:rPr lang="en-US" sz="1400" dirty="0"/>
              <a:t>2</a:t>
            </a:r>
            <a:r>
              <a:rPr lang="en-US" dirty="0"/>
              <a:t>    </a:t>
            </a:r>
          </a:p>
          <a:p>
            <a:r>
              <a:rPr lang="en-US" dirty="0"/>
              <a:t>                  Q = Quotient: (01)</a:t>
            </a:r>
            <a:r>
              <a:rPr lang="en-US" sz="1400" dirty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05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950976"/>
          </a:xfrm>
        </p:spPr>
        <p:txBody>
          <a:bodyPr/>
          <a:lstStyle/>
          <a:p>
            <a:pPr algn="just"/>
            <a:r>
              <a:rPr lang="en-US" dirty="0"/>
              <a:t>Solve the following using flow chart of unsigned binary division: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276600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  <a:p>
            <a:r>
              <a:rPr lang="en-US" dirty="0"/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95200" y="3656012"/>
            <a:ext cx="32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4400" y="4343400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400" y="5373469"/>
            <a:ext cx="322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  <a:p>
            <a:r>
              <a:rPr lang="en-US" dirty="0"/>
              <a:t>8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914400" y="4648200"/>
            <a:ext cx="32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4400" y="5713412"/>
            <a:ext cx="32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76DD-1EB3-4CD6-44DC-208E53F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Task 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45C61-0645-4499-3F3D-3BC62C94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Implement Example 04 in Assembly Language utilizing shift and rotate instructions.</a:t>
            </a:r>
          </a:p>
        </p:txBody>
      </p:sp>
    </p:spTree>
    <p:extLst>
      <p:ext uri="{BB962C8B-B14F-4D97-AF65-F5344CB8AC3E}">
        <p14:creationId xmlns:p14="http://schemas.microsoft.com/office/powerpoint/2010/main" val="4103878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1A08-E21B-DF3E-8305-A51D29A1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Extended Shifting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25D31-271F-D888-8E63-7EF61325B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/>
              <a:t>Let us assume, that we only have 8-bit registers (al, ah, bl, </a:t>
            </a:r>
            <a:r>
              <a:rPr lang="en-GB" dirty="0" err="1"/>
              <a:t>bh</a:t>
            </a:r>
            <a:r>
              <a:rPr lang="en-GB" dirty="0"/>
              <a:t>, cl, </a:t>
            </a:r>
            <a:r>
              <a:rPr lang="en-GB" dirty="0" err="1"/>
              <a:t>ch</a:t>
            </a:r>
            <a:r>
              <a:rPr lang="en-GB" dirty="0"/>
              <a:t>, dl and dh) and we are multiplying 8-bit data with other 8-bit data. Then the answer we get will be of 16-bit </a:t>
            </a:r>
          </a:p>
          <a:p>
            <a:pPr algn="just"/>
            <a:endParaRPr lang="en-GB" dirty="0"/>
          </a:p>
          <a:p>
            <a:pPr algn="just"/>
            <a:r>
              <a:rPr lang="en-PK" dirty="0"/>
              <a:t>In other words, we have a number of 16-bits achieved by any arithematic operation and the storage location is of 8-bits. We want to shift this 16-bit data using 8-bit register or memory</a:t>
            </a:r>
          </a:p>
        </p:txBody>
      </p:sp>
    </p:spTree>
    <p:extLst>
      <p:ext uri="{BB962C8B-B14F-4D97-AF65-F5344CB8AC3E}">
        <p14:creationId xmlns:p14="http://schemas.microsoft.com/office/powerpoint/2010/main" val="323478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9677611-36AD-F762-1FC8-D8D026D70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/>
          </a:bodyPr>
          <a:lstStyle/>
          <a:p>
            <a:r>
              <a:rPr lang="en-PK" sz="2400" dirty="0"/>
              <a:t>Recall,</a:t>
            </a:r>
          </a:p>
          <a:p>
            <a:endParaRPr lang="en-PK" dirty="0"/>
          </a:p>
          <a:p>
            <a:endParaRPr lang="en-PK" dirty="0"/>
          </a:p>
          <a:p>
            <a:endParaRPr lang="en-PK" dirty="0"/>
          </a:p>
          <a:p>
            <a:endParaRPr lang="en-PK" dirty="0"/>
          </a:p>
          <a:p>
            <a:pPr marL="109728" indent="0">
              <a:buNone/>
            </a:pPr>
            <a:endParaRPr lang="en-PK" dirty="0"/>
          </a:p>
          <a:p>
            <a:r>
              <a:rPr lang="en-PK" sz="2400" dirty="0"/>
              <a:t>Combination of SHL and RCL yeilds in Shift Left Double Word (SHLD)</a:t>
            </a:r>
          </a:p>
          <a:p>
            <a:endParaRPr lang="en-PK" dirty="0"/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380194A9-FAC3-1BA2-2DBF-22353F4B4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627090"/>
              </p:ext>
            </p:extLst>
          </p:nvPr>
        </p:nvGraphicFramePr>
        <p:xfrm>
          <a:off x="3390900" y="1967506"/>
          <a:ext cx="388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166349101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42701682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8019096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5307327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4489966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73640063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65867236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07425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07451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C42FE0E-5258-C729-C9CF-7AE4DFA05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213849"/>
              </p:ext>
            </p:extLst>
          </p:nvPr>
        </p:nvGraphicFramePr>
        <p:xfrm>
          <a:off x="7791450" y="1905000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26" name="Table 6">
            <a:extLst>
              <a:ext uri="{FF2B5EF4-FFF2-40B4-BE49-F238E27FC236}">
                <a16:creationId xmlns:a16="http://schemas.microsoft.com/office/drawing/2014/main" id="{B9004F42-18FB-C60D-A811-0323C3754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787190"/>
              </p:ext>
            </p:extLst>
          </p:nvPr>
        </p:nvGraphicFramePr>
        <p:xfrm>
          <a:off x="2266950" y="1976782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69849ED-15FE-ECB6-9595-2609E59EE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464983"/>
              </p:ext>
            </p:extLst>
          </p:nvPr>
        </p:nvGraphicFramePr>
        <p:xfrm>
          <a:off x="1752600" y="1981531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3FEFF5-25A9-8948-9AD9-F82A7783E6C8}"/>
              </a:ext>
            </a:extLst>
          </p:cNvPr>
          <p:cNvCxnSpPr>
            <a:cxnSpLocks/>
          </p:cNvCxnSpPr>
          <p:nvPr/>
        </p:nvCxnSpPr>
        <p:spPr>
          <a:xfrm flipH="1">
            <a:off x="2819400" y="2174571"/>
            <a:ext cx="468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E0BAF-997D-6519-B20B-9C4B6624B406}"/>
              </a:ext>
            </a:extLst>
          </p:cNvPr>
          <p:cNvCxnSpPr>
            <a:cxnSpLocks/>
          </p:cNvCxnSpPr>
          <p:nvPr/>
        </p:nvCxnSpPr>
        <p:spPr>
          <a:xfrm flipH="1">
            <a:off x="7380600" y="2119906"/>
            <a:ext cx="468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FCACCC7-D4A1-9298-216F-F85F33199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67720"/>
              </p:ext>
            </p:extLst>
          </p:nvPr>
        </p:nvGraphicFramePr>
        <p:xfrm>
          <a:off x="457200" y="1921786"/>
          <a:ext cx="115252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525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sz="2000" b="1" dirty="0">
                          <a:solidFill>
                            <a:schemeClr val="tx1"/>
                          </a:solidFill>
                        </a:rPr>
                        <a:t>SHL: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156B7D77-A590-2D23-D3F6-669512A10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20482"/>
              </p:ext>
            </p:extLst>
          </p:nvPr>
        </p:nvGraphicFramePr>
        <p:xfrm>
          <a:off x="3390900" y="3112384"/>
          <a:ext cx="388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166349101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42701682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8019096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5307327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4489966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73640063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65867236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07425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07451"/>
                  </a:ext>
                </a:extLst>
              </a:tr>
            </a:tbl>
          </a:graphicData>
        </a:graphic>
      </p:graphicFrame>
      <p:graphicFrame>
        <p:nvGraphicFramePr>
          <p:cNvPr id="38" name="Table 6">
            <a:extLst>
              <a:ext uri="{FF2B5EF4-FFF2-40B4-BE49-F238E27FC236}">
                <a16:creationId xmlns:a16="http://schemas.microsoft.com/office/drawing/2014/main" id="{0781CCF1-6F8D-6FA7-68DF-D3B3C6220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685164"/>
              </p:ext>
            </p:extLst>
          </p:nvPr>
        </p:nvGraphicFramePr>
        <p:xfrm>
          <a:off x="2266950" y="3121660"/>
          <a:ext cx="5524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B9E1E0D2-EB2F-9394-1439-F5B9C9784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325982"/>
              </p:ext>
            </p:extLst>
          </p:nvPr>
        </p:nvGraphicFramePr>
        <p:xfrm>
          <a:off x="1752600" y="3126409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BB7BC8-576E-37F7-0615-B2DD4402B8D7}"/>
              </a:ext>
            </a:extLst>
          </p:cNvPr>
          <p:cNvCxnSpPr>
            <a:cxnSpLocks/>
          </p:cNvCxnSpPr>
          <p:nvPr/>
        </p:nvCxnSpPr>
        <p:spPr>
          <a:xfrm flipH="1">
            <a:off x="7315200" y="327406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386B6D-DE00-157C-F91D-1077095A27D0}"/>
              </a:ext>
            </a:extLst>
          </p:cNvPr>
          <p:cNvCxnSpPr>
            <a:cxnSpLocks/>
          </p:cNvCxnSpPr>
          <p:nvPr/>
        </p:nvCxnSpPr>
        <p:spPr>
          <a:xfrm flipH="1">
            <a:off x="2819400" y="3319449"/>
            <a:ext cx="504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B27490-F047-A89C-6CBC-D0AF08EF9EA6}"/>
              </a:ext>
            </a:extLst>
          </p:cNvPr>
          <p:cNvCxnSpPr>
            <a:cxnSpLocks/>
          </p:cNvCxnSpPr>
          <p:nvPr/>
        </p:nvCxnSpPr>
        <p:spPr>
          <a:xfrm rot="5400000">
            <a:off x="2380539" y="2977660"/>
            <a:ext cx="288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24CB179-72BE-A423-3690-70613B3B0CD7}"/>
              </a:ext>
            </a:extLst>
          </p:cNvPr>
          <p:cNvCxnSpPr>
            <a:cxnSpLocks/>
          </p:cNvCxnSpPr>
          <p:nvPr/>
        </p:nvCxnSpPr>
        <p:spPr>
          <a:xfrm flipV="1">
            <a:off x="2524539" y="2833660"/>
            <a:ext cx="5328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F3787A-B0CB-0BEF-7F62-061DBDCF1F77}"/>
              </a:ext>
            </a:extLst>
          </p:cNvPr>
          <p:cNvCxnSpPr>
            <a:cxnSpLocks/>
          </p:cNvCxnSpPr>
          <p:nvPr/>
        </p:nvCxnSpPr>
        <p:spPr>
          <a:xfrm rot="5400000">
            <a:off x="7614600" y="3050860"/>
            <a:ext cx="468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6673121C-9F63-FF16-CB1F-F717AFF91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56912"/>
              </p:ext>
            </p:extLst>
          </p:nvPr>
        </p:nvGraphicFramePr>
        <p:xfrm>
          <a:off x="457199" y="3108960"/>
          <a:ext cx="115252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525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sz="2000" b="1" dirty="0">
                          <a:solidFill>
                            <a:schemeClr val="tx1"/>
                          </a:solidFill>
                        </a:rPr>
                        <a:t>RCL: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46" name="Table 4">
            <a:extLst>
              <a:ext uri="{FF2B5EF4-FFF2-40B4-BE49-F238E27FC236}">
                <a16:creationId xmlns:a16="http://schemas.microsoft.com/office/drawing/2014/main" id="{7BC6D84A-454E-0996-DDA9-7E3184F18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282636"/>
              </p:ext>
            </p:extLst>
          </p:nvPr>
        </p:nvGraphicFramePr>
        <p:xfrm>
          <a:off x="3657600" y="4990695"/>
          <a:ext cx="388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166349101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42701682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8019096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5307327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4489966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73640063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65867236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07425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07451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25F7CF1C-E328-87E0-917A-FADCD7AEE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016150"/>
              </p:ext>
            </p:extLst>
          </p:nvPr>
        </p:nvGraphicFramePr>
        <p:xfrm>
          <a:off x="8058150" y="4928189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48" name="Table 6">
            <a:extLst>
              <a:ext uri="{FF2B5EF4-FFF2-40B4-BE49-F238E27FC236}">
                <a16:creationId xmlns:a16="http://schemas.microsoft.com/office/drawing/2014/main" id="{A85264E2-5EB2-D8BF-A81E-A2CD5EC73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475339"/>
              </p:ext>
            </p:extLst>
          </p:nvPr>
        </p:nvGraphicFramePr>
        <p:xfrm>
          <a:off x="2533650" y="4999971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0C4F9CA2-4853-2187-714B-26F09E549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152731"/>
              </p:ext>
            </p:extLst>
          </p:nvPr>
        </p:nvGraphicFramePr>
        <p:xfrm>
          <a:off x="2019300" y="5004720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95E237-7722-65AC-870A-D2B4C9DD379C}"/>
              </a:ext>
            </a:extLst>
          </p:cNvPr>
          <p:cNvCxnSpPr>
            <a:cxnSpLocks/>
          </p:cNvCxnSpPr>
          <p:nvPr/>
        </p:nvCxnSpPr>
        <p:spPr>
          <a:xfrm flipH="1">
            <a:off x="3086100" y="5197760"/>
            <a:ext cx="468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BD0F092-0E00-6FD0-0B15-ABC5C8A77B62}"/>
              </a:ext>
            </a:extLst>
          </p:cNvPr>
          <p:cNvCxnSpPr>
            <a:cxnSpLocks/>
          </p:cNvCxnSpPr>
          <p:nvPr/>
        </p:nvCxnSpPr>
        <p:spPr>
          <a:xfrm flipH="1">
            <a:off x="7647300" y="5143095"/>
            <a:ext cx="468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4">
            <a:extLst>
              <a:ext uri="{FF2B5EF4-FFF2-40B4-BE49-F238E27FC236}">
                <a16:creationId xmlns:a16="http://schemas.microsoft.com/office/drawing/2014/main" id="{8983E66A-B456-7628-481E-FA550B0B3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34214"/>
              </p:ext>
            </p:extLst>
          </p:nvPr>
        </p:nvGraphicFramePr>
        <p:xfrm>
          <a:off x="2019300" y="5933057"/>
          <a:ext cx="388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166349101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42701682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8019096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5307327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4489966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73640063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65867236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07425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07451"/>
                  </a:ext>
                </a:extLst>
              </a:tr>
            </a:tbl>
          </a:graphicData>
        </a:graphic>
      </p:graphicFrame>
      <p:graphicFrame>
        <p:nvGraphicFramePr>
          <p:cNvPr id="56" name="Table 6">
            <a:extLst>
              <a:ext uri="{FF2B5EF4-FFF2-40B4-BE49-F238E27FC236}">
                <a16:creationId xmlns:a16="http://schemas.microsoft.com/office/drawing/2014/main" id="{6268D110-8592-E3F7-B1E7-61DE68EA4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210795"/>
              </p:ext>
            </p:extLst>
          </p:nvPr>
        </p:nvGraphicFramePr>
        <p:xfrm>
          <a:off x="895350" y="5942333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A0DFEDA4-0F83-5226-C0E4-86AE40CE1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831821"/>
              </p:ext>
            </p:extLst>
          </p:nvPr>
        </p:nvGraphicFramePr>
        <p:xfrm>
          <a:off x="381000" y="5947082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402CFC-D83E-1AD9-9EE2-706E7AD2FB40}"/>
              </a:ext>
            </a:extLst>
          </p:cNvPr>
          <p:cNvCxnSpPr>
            <a:cxnSpLocks/>
          </p:cNvCxnSpPr>
          <p:nvPr/>
        </p:nvCxnSpPr>
        <p:spPr>
          <a:xfrm flipH="1">
            <a:off x="1447800" y="6140122"/>
            <a:ext cx="468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020BC2-341C-0B1B-B904-1B6AC0F9EE35}"/>
              </a:ext>
            </a:extLst>
          </p:cNvPr>
          <p:cNvCxnSpPr>
            <a:cxnSpLocks/>
          </p:cNvCxnSpPr>
          <p:nvPr/>
        </p:nvCxnSpPr>
        <p:spPr>
          <a:xfrm flipH="1">
            <a:off x="6009000" y="6085457"/>
            <a:ext cx="468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9216D64-0016-9902-A03A-9AABA7CC19FA}"/>
              </a:ext>
            </a:extLst>
          </p:cNvPr>
          <p:cNvCxnSpPr>
            <a:cxnSpLocks/>
          </p:cNvCxnSpPr>
          <p:nvPr/>
        </p:nvCxnSpPr>
        <p:spPr>
          <a:xfrm rot="5400000">
            <a:off x="2637300" y="5494800"/>
            <a:ext cx="288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9C273D-AFAC-BBA2-CE65-53D79A0D2823}"/>
              </a:ext>
            </a:extLst>
          </p:cNvPr>
          <p:cNvCxnSpPr>
            <a:cxnSpLocks/>
          </p:cNvCxnSpPr>
          <p:nvPr/>
        </p:nvCxnSpPr>
        <p:spPr>
          <a:xfrm flipV="1">
            <a:off x="2781300" y="5638800"/>
            <a:ext cx="367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A8FB541-DF52-77A2-ABE1-DB515F204A22}"/>
              </a:ext>
            </a:extLst>
          </p:cNvPr>
          <p:cNvCxnSpPr>
            <a:cxnSpLocks/>
          </p:cNvCxnSpPr>
          <p:nvPr/>
        </p:nvCxnSpPr>
        <p:spPr>
          <a:xfrm rot="5400000">
            <a:off x="6219300" y="5872800"/>
            <a:ext cx="468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838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9677611-36AD-F762-1FC8-D8D026D70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/>
          </a:bodyPr>
          <a:lstStyle/>
          <a:p>
            <a:r>
              <a:rPr lang="en-PK" sz="2400" dirty="0"/>
              <a:t>Similarly,</a:t>
            </a:r>
          </a:p>
          <a:p>
            <a:endParaRPr lang="en-PK" dirty="0"/>
          </a:p>
          <a:p>
            <a:endParaRPr lang="en-PK" dirty="0"/>
          </a:p>
          <a:p>
            <a:endParaRPr lang="en-PK" dirty="0"/>
          </a:p>
          <a:p>
            <a:endParaRPr lang="en-PK" dirty="0"/>
          </a:p>
          <a:p>
            <a:pPr marL="109728" indent="0">
              <a:buNone/>
            </a:pPr>
            <a:endParaRPr lang="en-PK" dirty="0"/>
          </a:p>
          <a:p>
            <a:pPr algn="just"/>
            <a:r>
              <a:rPr lang="en-PK" sz="2400" dirty="0"/>
              <a:t>Combination of SHR and RCR yeilds in Shift Right Double Word (SHRD)</a:t>
            </a:r>
          </a:p>
          <a:p>
            <a:endParaRPr lang="en-PK" dirty="0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FCACCC7-D4A1-9298-216F-F85F33199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202956"/>
              </p:ext>
            </p:extLst>
          </p:nvPr>
        </p:nvGraphicFramePr>
        <p:xfrm>
          <a:off x="457200" y="1921786"/>
          <a:ext cx="115252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525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sz="2000" b="1" dirty="0">
                          <a:solidFill>
                            <a:schemeClr val="tx1"/>
                          </a:solidFill>
                        </a:rPr>
                        <a:t>SHR: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6673121C-9F63-FF16-CB1F-F717AFF91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567842"/>
              </p:ext>
            </p:extLst>
          </p:nvPr>
        </p:nvGraphicFramePr>
        <p:xfrm>
          <a:off x="457199" y="3108960"/>
          <a:ext cx="115252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525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sz="2000" b="1" dirty="0">
                          <a:solidFill>
                            <a:schemeClr val="tx1"/>
                          </a:solidFill>
                        </a:rPr>
                        <a:t>RCR: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11B90CC-F1C9-9203-FE96-5550ADA0A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59737"/>
              </p:ext>
            </p:extLst>
          </p:nvPr>
        </p:nvGraphicFramePr>
        <p:xfrm>
          <a:off x="2694747" y="1936253"/>
          <a:ext cx="388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166349101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42701682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8019096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5307327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4489966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73640063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65867236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07425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0745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6FC8E9-CF80-1290-A009-1700118A7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248908"/>
              </p:ext>
            </p:extLst>
          </p:nvPr>
        </p:nvGraphicFramePr>
        <p:xfrm>
          <a:off x="1752600" y="1936253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60A0A729-8346-CE23-4CB2-F1238F3E7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539397"/>
              </p:ext>
            </p:extLst>
          </p:nvPr>
        </p:nvGraphicFramePr>
        <p:xfrm>
          <a:off x="7095297" y="1936253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E9E45A-EC76-AB5A-1E92-C717C9F9D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764515"/>
              </p:ext>
            </p:extLst>
          </p:nvPr>
        </p:nvGraphicFramePr>
        <p:xfrm>
          <a:off x="7553325" y="1905000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6690AF-CA9A-3B35-BEEB-22BFD5403B08}"/>
              </a:ext>
            </a:extLst>
          </p:cNvPr>
          <p:cNvCxnSpPr/>
          <p:nvPr/>
        </p:nvCxnSpPr>
        <p:spPr>
          <a:xfrm>
            <a:off x="2123247" y="2143318"/>
            <a:ext cx="468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1939C0-4A06-6A40-0031-9637E676C43E}"/>
              </a:ext>
            </a:extLst>
          </p:cNvPr>
          <p:cNvCxnSpPr/>
          <p:nvPr/>
        </p:nvCxnSpPr>
        <p:spPr>
          <a:xfrm>
            <a:off x="6580947" y="2088653"/>
            <a:ext cx="468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86A907B-BEAE-4E0E-463B-1E35CA8A2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56890"/>
              </p:ext>
            </p:extLst>
          </p:nvPr>
        </p:nvGraphicFramePr>
        <p:xfrm>
          <a:off x="2711547" y="3117560"/>
          <a:ext cx="388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166349101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42701682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8019096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5307327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4489966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73640063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65867236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07425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07451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FE7B1D27-30ED-7E33-72D2-692B731E4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002929"/>
              </p:ext>
            </p:extLst>
          </p:nvPr>
        </p:nvGraphicFramePr>
        <p:xfrm>
          <a:off x="7112097" y="3117560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0129D92-D3FA-7D28-486E-8C3ABE94C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871780"/>
              </p:ext>
            </p:extLst>
          </p:nvPr>
        </p:nvGraphicFramePr>
        <p:xfrm>
          <a:off x="7570125" y="3086307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C8E3A9-7F88-B9EF-DCD0-C2B95C55DB0F}"/>
              </a:ext>
            </a:extLst>
          </p:cNvPr>
          <p:cNvCxnSpPr/>
          <p:nvPr/>
        </p:nvCxnSpPr>
        <p:spPr>
          <a:xfrm>
            <a:off x="6597747" y="3269960"/>
            <a:ext cx="468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83BE53-F4E7-7605-94AC-EB1D2D77982B}"/>
              </a:ext>
            </a:extLst>
          </p:cNvPr>
          <p:cNvCxnSpPr>
            <a:cxnSpLocks/>
          </p:cNvCxnSpPr>
          <p:nvPr/>
        </p:nvCxnSpPr>
        <p:spPr>
          <a:xfrm rot="5400000">
            <a:off x="7188000" y="2963400"/>
            <a:ext cx="288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0E521-563D-3915-70E2-27C53F89A32A}"/>
              </a:ext>
            </a:extLst>
          </p:cNvPr>
          <p:cNvCxnSpPr>
            <a:cxnSpLocks/>
          </p:cNvCxnSpPr>
          <p:nvPr/>
        </p:nvCxnSpPr>
        <p:spPr>
          <a:xfrm flipV="1">
            <a:off x="2057400" y="2819400"/>
            <a:ext cx="52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44C4E1-6515-F979-9C28-FB2A7A20EE7A}"/>
              </a:ext>
            </a:extLst>
          </p:cNvPr>
          <p:cNvCxnSpPr>
            <a:cxnSpLocks/>
          </p:cNvCxnSpPr>
          <p:nvPr/>
        </p:nvCxnSpPr>
        <p:spPr>
          <a:xfrm rot="5400000">
            <a:off x="1822200" y="3084000"/>
            <a:ext cx="50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D343AE-E403-BC37-8DD1-45595D29BE92}"/>
              </a:ext>
            </a:extLst>
          </p:cNvPr>
          <p:cNvCxnSpPr>
            <a:cxnSpLocks/>
          </p:cNvCxnSpPr>
          <p:nvPr/>
        </p:nvCxnSpPr>
        <p:spPr>
          <a:xfrm>
            <a:off x="2074200" y="3336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1930C08B-E888-2FD3-B0F5-B24A46C78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498734"/>
              </p:ext>
            </p:extLst>
          </p:nvPr>
        </p:nvGraphicFramePr>
        <p:xfrm>
          <a:off x="1447800" y="4871124"/>
          <a:ext cx="388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166349101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42701682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8019096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5307327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4489966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73640063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65867236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07425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0745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3DD3CA9-9F97-4AC4-A39B-F545D6DA2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697560"/>
              </p:ext>
            </p:extLst>
          </p:nvPr>
        </p:nvGraphicFramePr>
        <p:xfrm>
          <a:off x="505653" y="4871124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C5354ED3-C584-4A48-98DF-72D23BC3B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258589"/>
              </p:ext>
            </p:extLst>
          </p:nvPr>
        </p:nvGraphicFramePr>
        <p:xfrm>
          <a:off x="5848350" y="4871124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D965AB6-F24E-0BEB-AF61-FAA491FBC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41837"/>
              </p:ext>
            </p:extLst>
          </p:nvPr>
        </p:nvGraphicFramePr>
        <p:xfrm>
          <a:off x="6306378" y="4839871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38E932C-CE25-0C10-F275-D2322FC3A872}"/>
              </a:ext>
            </a:extLst>
          </p:cNvPr>
          <p:cNvCxnSpPr/>
          <p:nvPr/>
        </p:nvCxnSpPr>
        <p:spPr>
          <a:xfrm>
            <a:off x="876300" y="5078189"/>
            <a:ext cx="468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D1282A-A626-AB8B-0A7E-1B1FEC82C0B8}"/>
              </a:ext>
            </a:extLst>
          </p:cNvPr>
          <p:cNvCxnSpPr/>
          <p:nvPr/>
        </p:nvCxnSpPr>
        <p:spPr>
          <a:xfrm>
            <a:off x="5334000" y="5023524"/>
            <a:ext cx="468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EE60422-B552-9455-1CBA-6985E80CF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66158"/>
              </p:ext>
            </p:extLst>
          </p:nvPr>
        </p:nvGraphicFramePr>
        <p:xfrm>
          <a:off x="3009900" y="5746253"/>
          <a:ext cx="388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166349101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42701682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8019096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5307327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4489966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73640063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65867236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07425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07451"/>
                  </a:ext>
                </a:extLst>
              </a:tr>
            </a:tbl>
          </a:graphicData>
        </a:graphic>
      </p:graphicFrame>
      <p:graphicFrame>
        <p:nvGraphicFramePr>
          <p:cNvPr id="53" name="Table 6">
            <a:extLst>
              <a:ext uri="{FF2B5EF4-FFF2-40B4-BE49-F238E27FC236}">
                <a16:creationId xmlns:a16="http://schemas.microsoft.com/office/drawing/2014/main" id="{582F544A-DE00-514C-C819-DA329C7F8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431380"/>
              </p:ext>
            </p:extLst>
          </p:nvPr>
        </p:nvGraphicFramePr>
        <p:xfrm>
          <a:off x="7410450" y="5746253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D5FF7462-5344-CA3C-BD15-D11E2A5F5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260527"/>
              </p:ext>
            </p:extLst>
          </p:nvPr>
        </p:nvGraphicFramePr>
        <p:xfrm>
          <a:off x="7868478" y="5715000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7702618-2FE1-C859-1511-9358BD3951C0}"/>
              </a:ext>
            </a:extLst>
          </p:cNvPr>
          <p:cNvCxnSpPr/>
          <p:nvPr/>
        </p:nvCxnSpPr>
        <p:spPr>
          <a:xfrm>
            <a:off x="2438400" y="5953318"/>
            <a:ext cx="468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756E298-7F56-0A65-AADD-23B784A46495}"/>
              </a:ext>
            </a:extLst>
          </p:cNvPr>
          <p:cNvCxnSpPr/>
          <p:nvPr/>
        </p:nvCxnSpPr>
        <p:spPr>
          <a:xfrm>
            <a:off x="6896100" y="5898653"/>
            <a:ext cx="468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F81A28-FFD9-067F-AAA0-377E928548CC}"/>
              </a:ext>
            </a:extLst>
          </p:cNvPr>
          <p:cNvCxnSpPr>
            <a:cxnSpLocks/>
          </p:cNvCxnSpPr>
          <p:nvPr/>
        </p:nvCxnSpPr>
        <p:spPr>
          <a:xfrm rot="5400000">
            <a:off x="5952000" y="5385964"/>
            <a:ext cx="288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F181167-5739-89B8-FE45-E708C09FCD30}"/>
              </a:ext>
            </a:extLst>
          </p:cNvPr>
          <p:cNvCxnSpPr>
            <a:cxnSpLocks/>
          </p:cNvCxnSpPr>
          <p:nvPr/>
        </p:nvCxnSpPr>
        <p:spPr>
          <a:xfrm flipV="1">
            <a:off x="2424000" y="5529964"/>
            <a:ext cx="367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5EE85F4-0D67-5749-8246-8725B465754E}"/>
              </a:ext>
            </a:extLst>
          </p:cNvPr>
          <p:cNvCxnSpPr>
            <a:cxnSpLocks/>
          </p:cNvCxnSpPr>
          <p:nvPr/>
        </p:nvCxnSpPr>
        <p:spPr>
          <a:xfrm rot="5400000">
            <a:off x="2208000" y="5745964"/>
            <a:ext cx="43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764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9677611-36AD-F762-1FC8-D8D026D70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PK" dirty="0"/>
              <a:t>For linking above explaination with SHLD and SHRD, let us assume, word means 1-byte </a:t>
            </a:r>
            <a:r>
              <a:rPr lang="en-PK" dirty="0">
                <a:solidFill>
                  <a:srgbClr val="FF0000"/>
                </a:solidFill>
              </a:rPr>
              <a:t>(which actually is wrong, but only for understanding we are assuming word = byte)</a:t>
            </a:r>
          </a:p>
          <a:p>
            <a:pPr algn="just"/>
            <a:endParaRPr lang="en-PK" dirty="0"/>
          </a:p>
          <a:p>
            <a:pPr algn="just"/>
            <a:r>
              <a:rPr lang="en-PK" dirty="0"/>
              <a:t>For </a:t>
            </a:r>
            <a:r>
              <a:rPr lang="en-PK" sz="2800" dirty="0"/>
              <a:t>Shift Left Double Word (</a:t>
            </a:r>
            <a:r>
              <a:rPr lang="en-PK" dirty="0"/>
              <a:t>SHLD)</a:t>
            </a:r>
          </a:p>
          <a:p>
            <a:pPr lvl="1" algn="just"/>
            <a:r>
              <a:rPr lang="en-PK" dirty="0"/>
              <a:t>SHL on LSB</a:t>
            </a:r>
          </a:p>
          <a:p>
            <a:pPr lvl="1" algn="just"/>
            <a:r>
              <a:rPr lang="en-PK" dirty="0"/>
              <a:t>RCL on MSB</a:t>
            </a:r>
          </a:p>
          <a:p>
            <a:pPr algn="just"/>
            <a:endParaRPr lang="en-PK" dirty="0"/>
          </a:p>
          <a:p>
            <a:pPr algn="just"/>
            <a:r>
              <a:rPr lang="en-PK" dirty="0"/>
              <a:t>For </a:t>
            </a:r>
            <a:r>
              <a:rPr lang="en-PK" sz="2800" dirty="0"/>
              <a:t>Shift Right Double Word</a:t>
            </a:r>
            <a:r>
              <a:rPr lang="en-PK" dirty="0"/>
              <a:t> (SHRD)</a:t>
            </a:r>
          </a:p>
          <a:p>
            <a:pPr lvl="1" algn="just"/>
            <a:r>
              <a:rPr lang="en-PK" dirty="0"/>
              <a:t>SHR on LSB</a:t>
            </a:r>
          </a:p>
          <a:p>
            <a:pPr lvl="1" algn="just"/>
            <a:r>
              <a:rPr lang="en-PK" dirty="0"/>
              <a:t>RCR on MSB</a:t>
            </a:r>
          </a:p>
          <a:p>
            <a:pPr marL="109728" indent="0" algn="just">
              <a:buNone/>
            </a:pPr>
            <a:endParaRPr lang="en-PK" dirty="0"/>
          </a:p>
          <a:p>
            <a:pPr algn="just"/>
            <a:r>
              <a:rPr lang="en-PK" dirty="0"/>
              <a:t>In reality, extended shifting works with word (16-bit or 32-bit) not with byte (16-bit).</a:t>
            </a:r>
          </a:p>
        </p:txBody>
      </p:sp>
    </p:spTree>
    <p:extLst>
      <p:ext uri="{BB962C8B-B14F-4D97-AF65-F5344CB8AC3E}">
        <p14:creationId xmlns:p14="http://schemas.microsoft.com/office/powerpoint/2010/main" val="266357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062F-C58C-9174-B725-EBADD4EF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Logical Shift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9F7C-3CB9-AF6C-A3E7-E177038A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bits of a word are shifted left or right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On one end, the bit shifted out is lost</a:t>
            </a:r>
          </a:p>
          <a:p>
            <a:pPr lvl="2" algn="just"/>
            <a:r>
              <a:rPr lang="en-US" dirty="0"/>
              <a:t>The lost bit is copied in Carry Flag</a:t>
            </a:r>
          </a:p>
          <a:p>
            <a:pPr lvl="2" algn="just"/>
            <a:endParaRPr lang="en-US" dirty="0"/>
          </a:p>
          <a:p>
            <a:pPr lvl="1" algn="just"/>
            <a:r>
              <a:rPr lang="en-US" dirty="0"/>
              <a:t>On the other end, a ‘0’ is shifted in</a:t>
            </a:r>
          </a:p>
        </p:txBody>
      </p:sp>
    </p:spTree>
    <p:extLst>
      <p:ext uri="{BB962C8B-B14F-4D97-AF65-F5344CB8AC3E}">
        <p14:creationId xmlns:p14="http://schemas.microsoft.com/office/powerpoint/2010/main" val="1460052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6A0C-9CF9-FCD2-7207-05BCA7F9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Example 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9E779-FA72-6F25-2A0B-451E4F111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K" dirty="0"/>
              <a:t>Extended left shift using SHL and RCL.</a:t>
            </a:r>
          </a:p>
          <a:p>
            <a:endParaRPr lang="en-PK" dirty="0"/>
          </a:p>
          <a:p>
            <a:pPr marL="411480" lvl="1" indent="0">
              <a:buNone/>
            </a:pPr>
            <a:r>
              <a:rPr lang="en-GB" dirty="0"/>
              <a:t>[org 0x0100] </a:t>
            </a:r>
          </a:p>
          <a:p>
            <a:pPr marL="411480" lvl="1" indent="0">
              <a:buNone/>
            </a:pPr>
            <a:endParaRPr lang="en-GB" dirty="0"/>
          </a:p>
          <a:p>
            <a:pPr marL="411480" lvl="1" indent="0">
              <a:buNone/>
            </a:pPr>
            <a:r>
              <a:rPr lang="en-GB" dirty="0" err="1"/>
              <a:t>shl</a:t>
            </a:r>
            <a:r>
              <a:rPr lang="en-GB" dirty="0"/>
              <a:t> byte [num1], 1</a:t>
            </a:r>
          </a:p>
          <a:p>
            <a:pPr marL="411480" lvl="1" indent="0">
              <a:buNone/>
            </a:pPr>
            <a:r>
              <a:rPr lang="en-GB" dirty="0" err="1"/>
              <a:t>rcl</a:t>
            </a:r>
            <a:r>
              <a:rPr lang="en-GB" dirty="0"/>
              <a:t> byte [num1 + 1], 1 </a:t>
            </a:r>
          </a:p>
          <a:p>
            <a:pPr marL="411480" lvl="1" indent="0">
              <a:buNone/>
            </a:pPr>
            <a:endParaRPr lang="en-GB" dirty="0"/>
          </a:p>
          <a:p>
            <a:pPr marL="411480" lvl="1" indent="0">
              <a:buNone/>
            </a:pPr>
            <a:r>
              <a:rPr lang="en-GB" dirty="0"/>
              <a:t>mov </a:t>
            </a:r>
            <a:r>
              <a:rPr lang="en-GB" dirty="0" err="1"/>
              <a:t>ax</a:t>
            </a:r>
            <a:r>
              <a:rPr lang="en-GB" dirty="0"/>
              <a:t>, 0x4c00 </a:t>
            </a:r>
          </a:p>
          <a:p>
            <a:pPr marL="411480" lvl="1" indent="0">
              <a:buNone/>
            </a:pPr>
            <a:r>
              <a:rPr lang="en-GB" dirty="0"/>
              <a:t>int 0x21 </a:t>
            </a:r>
          </a:p>
          <a:p>
            <a:pPr marL="411480" lvl="1" indent="0">
              <a:buNone/>
            </a:pPr>
            <a:endParaRPr lang="en-GB" dirty="0"/>
          </a:p>
          <a:p>
            <a:pPr marL="411480" lvl="1" indent="0">
              <a:buNone/>
            </a:pPr>
            <a:r>
              <a:rPr lang="en-GB" dirty="0"/>
              <a:t>num1: </a:t>
            </a:r>
            <a:r>
              <a:rPr lang="en-GB" dirty="0" err="1"/>
              <a:t>dw</a:t>
            </a:r>
            <a:r>
              <a:rPr lang="en-GB" dirty="0"/>
              <a:t> 0x20F0</a:t>
            </a:r>
          </a:p>
          <a:p>
            <a:pPr marL="402336" lvl="1" indent="0">
              <a:buNone/>
            </a:pPr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83346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12A4-9302-C008-F74C-4F794490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Example 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A39F-F83C-2D70-039F-605F25120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K" dirty="0"/>
              <a:t>Extended left shift.</a:t>
            </a:r>
          </a:p>
          <a:p>
            <a:endParaRPr lang="en-PK" dirty="0"/>
          </a:p>
          <a:p>
            <a:pPr marL="411480" lvl="1" indent="0">
              <a:buNone/>
            </a:pPr>
            <a:r>
              <a:rPr lang="en-GB" dirty="0"/>
              <a:t>[org 0x0100] </a:t>
            </a:r>
          </a:p>
          <a:p>
            <a:pPr marL="411480" lvl="1" indent="0">
              <a:buNone/>
            </a:pPr>
            <a:endParaRPr lang="en-GB" dirty="0"/>
          </a:p>
          <a:p>
            <a:pPr marL="411480" lvl="1" indent="0">
              <a:buNone/>
            </a:pPr>
            <a:r>
              <a:rPr lang="en-GB" dirty="0"/>
              <a:t>mov </a:t>
            </a:r>
            <a:r>
              <a:rPr lang="en-GB" dirty="0" err="1"/>
              <a:t>ax</a:t>
            </a:r>
            <a:r>
              <a:rPr lang="en-GB" dirty="0"/>
              <a:t>, 0x4080</a:t>
            </a:r>
          </a:p>
          <a:p>
            <a:pPr marL="411480" lvl="1" indent="0">
              <a:buNone/>
            </a:pPr>
            <a:r>
              <a:rPr lang="en-GB" dirty="0"/>
              <a:t>mov </a:t>
            </a:r>
            <a:r>
              <a:rPr lang="en-GB" dirty="0" err="1"/>
              <a:t>bx</a:t>
            </a:r>
            <a:r>
              <a:rPr lang="en-GB" dirty="0"/>
              <a:t>, 0x8080</a:t>
            </a:r>
          </a:p>
          <a:p>
            <a:pPr marL="411480" lvl="1" indent="0">
              <a:buNone/>
            </a:pPr>
            <a:r>
              <a:rPr lang="en-GB" dirty="0" err="1"/>
              <a:t>Shld</a:t>
            </a:r>
            <a:r>
              <a:rPr lang="en-GB" dirty="0"/>
              <a:t> ax,bx,1</a:t>
            </a:r>
          </a:p>
          <a:p>
            <a:pPr marL="411480" lvl="1" indent="0">
              <a:buNone/>
            </a:pPr>
            <a:endParaRPr lang="en-GB" dirty="0"/>
          </a:p>
          <a:p>
            <a:pPr marL="411480" lvl="1" indent="0">
              <a:buNone/>
            </a:pPr>
            <a:r>
              <a:rPr lang="en-GB" dirty="0"/>
              <a:t>mov </a:t>
            </a:r>
            <a:r>
              <a:rPr lang="en-GB" dirty="0" err="1"/>
              <a:t>ax</a:t>
            </a:r>
            <a:r>
              <a:rPr lang="en-GB" dirty="0"/>
              <a:t>, 0x4c00 </a:t>
            </a:r>
          </a:p>
          <a:p>
            <a:pPr marL="411480" lvl="1" indent="0">
              <a:buNone/>
            </a:pPr>
            <a:r>
              <a:rPr lang="en-GB" dirty="0"/>
              <a:t>int 0x21 </a:t>
            </a:r>
          </a:p>
          <a:p>
            <a:pPr marL="402336" lvl="1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7816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92CBC-FE1D-4D11-7D22-99B526270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/>
          <a:lstStyle/>
          <a:p>
            <a:r>
              <a:rPr lang="en-PK" dirty="0"/>
              <a:t>Logical Left Shift (SHL)</a:t>
            </a:r>
          </a:p>
          <a:p>
            <a:endParaRPr lang="en-PK" dirty="0"/>
          </a:p>
          <a:p>
            <a:endParaRPr lang="en-PK" dirty="0"/>
          </a:p>
          <a:p>
            <a:endParaRPr lang="en-PK" dirty="0"/>
          </a:p>
          <a:p>
            <a:endParaRPr lang="en-PK" dirty="0"/>
          </a:p>
          <a:p>
            <a:endParaRPr lang="en-PK" dirty="0"/>
          </a:p>
          <a:p>
            <a:r>
              <a:rPr lang="en-PK" dirty="0"/>
              <a:t>Logical Right Shift (SHR)</a:t>
            </a:r>
          </a:p>
          <a:p>
            <a:endParaRPr lang="en-PK" dirty="0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686A255B-E17A-E4F0-53E1-EA2B89EDB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082830"/>
              </p:ext>
            </p:extLst>
          </p:nvPr>
        </p:nvGraphicFramePr>
        <p:xfrm>
          <a:off x="2389947" y="4734560"/>
          <a:ext cx="388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166349101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42701682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8019096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5307327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4489966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73640063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65867236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07425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0745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A232B30-B731-FFDA-537A-E51C79BF6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529416"/>
              </p:ext>
            </p:extLst>
          </p:nvPr>
        </p:nvGraphicFramePr>
        <p:xfrm>
          <a:off x="2389947" y="5420360"/>
          <a:ext cx="388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166349101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42701682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8019096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5307327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4489966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73640063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65867236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07425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07451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66CFFB86-BAED-05D8-54D5-8061C8BDB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253139"/>
              </p:ext>
            </p:extLst>
          </p:nvPr>
        </p:nvGraphicFramePr>
        <p:xfrm>
          <a:off x="6790497" y="5413734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3E1DDCC-9737-EA5F-E994-8ACB1049E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21896"/>
              </p:ext>
            </p:extLst>
          </p:nvPr>
        </p:nvGraphicFramePr>
        <p:xfrm>
          <a:off x="7248525" y="5382481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97956AD-00D0-19CE-6DC9-5D02F530B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553769"/>
              </p:ext>
            </p:extLst>
          </p:nvPr>
        </p:nvGraphicFramePr>
        <p:xfrm>
          <a:off x="1447800" y="4734560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AF3AE32F-6347-0B8D-4176-54658AADD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169834"/>
              </p:ext>
            </p:extLst>
          </p:nvPr>
        </p:nvGraphicFramePr>
        <p:xfrm>
          <a:off x="6790497" y="4734560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3B16C34-FBA2-ED9A-081B-2A1193811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335060"/>
              </p:ext>
            </p:extLst>
          </p:nvPr>
        </p:nvGraphicFramePr>
        <p:xfrm>
          <a:off x="7248525" y="4703307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454A9C-B76C-506C-6DE8-CBD766D11070}"/>
              </a:ext>
            </a:extLst>
          </p:cNvPr>
          <p:cNvCxnSpPr/>
          <p:nvPr/>
        </p:nvCxnSpPr>
        <p:spPr>
          <a:xfrm>
            <a:off x="1818447" y="4941625"/>
            <a:ext cx="468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6AF78D-1D01-6CE8-BD0F-3F8CC95EE715}"/>
              </a:ext>
            </a:extLst>
          </p:cNvPr>
          <p:cNvCxnSpPr/>
          <p:nvPr/>
        </p:nvCxnSpPr>
        <p:spPr>
          <a:xfrm>
            <a:off x="6276147" y="4886960"/>
            <a:ext cx="468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0FAB6728-90BD-C4CB-5DAB-1484E9621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973539"/>
              </p:ext>
            </p:extLst>
          </p:nvPr>
        </p:nvGraphicFramePr>
        <p:xfrm>
          <a:off x="2628900" y="2048124"/>
          <a:ext cx="388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166349101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42701682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8019096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5307327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4489966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73640063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65867236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07425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07451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1295098-0762-F333-504B-22A3A1EE9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780115"/>
              </p:ext>
            </p:extLst>
          </p:nvPr>
        </p:nvGraphicFramePr>
        <p:xfrm>
          <a:off x="2628900" y="2733924"/>
          <a:ext cx="388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166349101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42701682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8019096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5307327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4489966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73640063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65867236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07425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07451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A2DF77A-78D1-E08A-FE6B-41969A862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988775"/>
              </p:ext>
            </p:extLst>
          </p:nvPr>
        </p:nvGraphicFramePr>
        <p:xfrm>
          <a:off x="7029450" y="1985618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EC11BE44-82D7-0762-7EF2-64A15B3AE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157612"/>
              </p:ext>
            </p:extLst>
          </p:nvPr>
        </p:nvGraphicFramePr>
        <p:xfrm>
          <a:off x="1504950" y="2057400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E882E3D-F7E4-6290-6C7C-92241CF6D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338005"/>
              </p:ext>
            </p:extLst>
          </p:nvPr>
        </p:nvGraphicFramePr>
        <p:xfrm>
          <a:off x="990600" y="2062149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91A4A2-1F4D-5BAA-5710-3C995FFBA507}"/>
              </a:ext>
            </a:extLst>
          </p:cNvPr>
          <p:cNvCxnSpPr>
            <a:cxnSpLocks/>
          </p:cNvCxnSpPr>
          <p:nvPr/>
        </p:nvCxnSpPr>
        <p:spPr>
          <a:xfrm flipH="1">
            <a:off x="2057400" y="2255189"/>
            <a:ext cx="468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EEA16D-F2E2-439F-87A1-EEC87A5CF369}"/>
              </a:ext>
            </a:extLst>
          </p:cNvPr>
          <p:cNvCxnSpPr>
            <a:cxnSpLocks/>
          </p:cNvCxnSpPr>
          <p:nvPr/>
        </p:nvCxnSpPr>
        <p:spPr>
          <a:xfrm flipH="1">
            <a:off x="6618600" y="2200524"/>
            <a:ext cx="468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6">
            <a:extLst>
              <a:ext uri="{FF2B5EF4-FFF2-40B4-BE49-F238E27FC236}">
                <a16:creationId xmlns:a16="http://schemas.microsoft.com/office/drawing/2014/main" id="{DAE0E0DC-D795-9F90-A73F-B81513A19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013471"/>
              </p:ext>
            </p:extLst>
          </p:nvPr>
        </p:nvGraphicFramePr>
        <p:xfrm>
          <a:off x="1466850" y="2748611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ECD3FA91-497E-CDEE-3A89-5DCB2EDEC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98574"/>
              </p:ext>
            </p:extLst>
          </p:nvPr>
        </p:nvGraphicFramePr>
        <p:xfrm>
          <a:off x="952500" y="2753360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78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A1D0-1674-E135-D118-3E569332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Arithmetic Shift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610E-BBCC-888B-F760-089042874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arithmetic shift operation treats the data as a signed integer</a:t>
            </a:r>
          </a:p>
        </p:txBody>
      </p:sp>
    </p:spTree>
    <p:extLst>
      <p:ext uri="{BB962C8B-B14F-4D97-AF65-F5344CB8AC3E}">
        <p14:creationId xmlns:p14="http://schemas.microsoft.com/office/powerpoint/2010/main" val="185324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92CBC-FE1D-4D11-7D22-99B526270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/>
          <a:lstStyle/>
          <a:p>
            <a:r>
              <a:rPr lang="en-PK" dirty="0"/>
              <a:t>Arithmetic Left Shift (SAL)</a:t>
            </a:r>
          </a:p>
          <a:p>
            <a:endParaRPr lang="en-PK" dirty="0"/>
          </a:p>
          <a:p>
            <a:endParaRPr lang="en-PK" dirty="0"/>
          </a:p>
          <a:p>
            <a:endParaRPr lang="en-PK" dirty="0"/>
          </a:p>
          <a:p>
            <a:endParaRPr lang="en-PK" dirty="0"/>
          </a:p>
          <a:p>
            <a:endParaRPr lang="en-PK" dirty="0"/>
          </a:p>
          <a:p>
            <a:r>
              <a:rPr lang="en-PK" dirty="0"/>
              <a:t>Arithmetic Right Shift (SAR)</a:t>
            </a:r>
          </a:p>
          <a:p>
            <a:endParaRPr lang="en-PK" dirty="0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686A255B-E17A-E4F0-53E1-EA2B89EDB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55784"/>
              </p:ext>
            </p:extLst>
          </p:nvPr>
        </p:nvGraphicFramePr>
        <p:xfrm>
          <a:off x="2389947" y="4734560"/>
          <a:ext cx="388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166349101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42701682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8019096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5307327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4489966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73640063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65867236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07425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0745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A232B30-B731-FFDA-537A-E51C79BF6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450655"/>
              </p:ext>
            </p:extLst>
          </p:nvPr>
        </p:nvGraphicFramePr>
        <p:xfrm>
          <a:off x="2389947" y="5420360"/>
          <a:ext cx="388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166349101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42701682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8019096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5307327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4489966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73640063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65867236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07425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07451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66CFFB86-BAED-05D8-54D5-8061C8BDB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645802"/>
              </p:ext>
            </p:extLst>
          </p:nvPr>
        </p:nvGraphicFramePr>
        <p:xfrm>
          <a:off x="6790497" y="5413734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3E1DDCC-9737-EA5F-E994-8ACB1049E15D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5382481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AF3AE32F-6347-0B8D-4176-54658AADD3B2}"/>
              </a:ext>
            </a:extLst>
          </p:cNvPr>
          <p:cNvGraphicFramePr>
            <a:graphicFrameLocks noGrp="1"/>
          </p:cNvGraphicFramePr>
          <p:nvPr/>
        </p:nvGraphicFramePr>
        <p:xfrm>
          <a:off x="6790497" y="4734560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3B16C34-FBA2-ED9A-081B-2A1193811775}"/>
              </a:ext>
            </a:extLst>
          </p:cNvPr>
          <p:cNvGraphicFramePr>
            <a:graphicFrameLocks noGrp="1"/>
          </p:cNvGraphicFramePr>
          <p:nvPr/>
        </p:nvGraphicFramePr>
        <p:xfrm>
          <a:off x="7248525" y="4703307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6AF78D-1D01-6CE8-BD0F-3F8CC95EE715}"/>
              </a:ext>
            </a:extLst>
          </p:cNvPr>
          <p:cNvCxnSpPr/>
          <p:nvPr/>
        </p:nvCxnSpPr>
        <p:spPr>
          <a:xfrm>
            <a:off x="6276147" y="4886960"/>
            <a:ext cx="468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0FAB6728-90BD-C4CB-5DAB-1484E9621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764298"/>
              </p:ext>
            </p:extLst>
          </p:nvPr>
        </p:nvGraphicFramePr>
        <p:xfrm>
          <a:off x="2628900" y="2048124"/>
          <a:ext cx="388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166349101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42701682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8019096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5307327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4489966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73640063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65867236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07425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07451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1295098-0762-F333-504B-22A3A1EE9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17337"/>
              </p:ext>
            </p:extLst>
          </p:nvPr>
        </p:nvGraphicFramePr>
        <p:xfrm>
          <a:off x="2628900" y="2733924"/>
          <a:ext cx="388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166349101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42701682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8019096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5307327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114489966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73640063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65867236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07425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07451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A2DF77A-78D1-E08A-FE6B-41969A862E7A}"/>
              </a:ext>
            </a:extLst>
          </p:cNvPr>
          <p:cNvGraphicFramePr>
            <a:graphicFrameLocks noGrp="1"/>
          </p:cNvGraphicFramePr>
          <p:nvPr/>
        </p:nvGraphicFramePr>
        <p:xfrm>
          <a:off x="7029450" y="1985618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EC11BE44-82D7-0762-7EF2-64A15B3AE07B}"/>
              </a:ext>
            </a:extLst>
          </p:cNvPr>
          <p:cNvGraphicFramePr>
            <a:graphicFrameLocks noGrp="1"/>
          </p:cNvGraphicFramePr>
          <p:nvPr/>
        </p:nvGraphicFramePr>
        <p:xfrm>
          <a:off x="1504950" y="2057400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E882E3D-F7E4-6290-6C7C-92241CF6D57E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062149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EEA16D-F2E2-439F-87A1-EEC87A5CF369}"/>
              </a:ext>
            </a:extLst>
          </p:cNvPr>
          <p:cNvCxnSpPr>
            <a:cxnSpLocks/>
          </p:cNvCxnSpPr>
          <p:nvPr/>
        </p:nvCxnSpPr>
        <p:spPr>
          <a:xfrm flipH="1">
            <a:off x="6618600" y="2200524"/>
            <a:ext cx="468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6">
            <a:extLst>
              <a:ext uri="{FF2B5EF4-FFF2-40B4-BE49-F238E27FC236}">
                <a16:creationId xmlns:a16="http://schemas.microsoft.com/office/drawing/2014/main" id="{DAE0E0DC-D795-9F90-A73F-B81513A19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583526"/>
              </p:ext>
            </p:extLst>
          </p:nvPr>
        </p:nvGraphicFramePr>
        <p:xfrm>
          <a:off x="1466850" y="2748611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ECD3FA91-497E-CDEE-3A89-5DCB2EDEC544}"/>
              </a:ext>
            </a:extLst>
          </p:cNvPr>
          <p:cNvGraphicFramePr>
            <a:graphicFrameLocks noGrp="1"/>
          </p:cNvGraphicFramePr>
          <p:nvPr/>
        </p:nvGraphicFramePr>
        <p:xfrm>
          <a:off x="952500" y="2753360"/>
          <a:ext cx="5143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7418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CF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782116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3A193B-7612-31D2-38B1-57EC55A30E4C}"/>
              </a:ext>
            </a:extLst>
          </p:cNvPr>
          <p:cNvCxnSpPr>
            <a:cxnSpLocks/>
          </p:cNvCxnSpPr>
          <p:nvPr/>
        </p:nvCxnSpPr>
        <p:spPr>
          <a:xfrm>
            <a:off x="3124200" y="4495800"/>
            <a:ext cx="0" cy="228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A0A53B-117E-33E6-6807-534FA66AE610}"/>
              </a:ext>
            </a:extLst>
          </p:cNvPr>
          <p:cNvCxnSpPr>
            <a:cxnSpLocks/>
          </p:cNvCxnSpPr>
          <p:nvPr/>
        </p:nvCxnSpPr>
        <p:spPr>
          <a:xfrm rot="5400000">
            <a:off x="2475600" y="4609200"/>
            <a:ext cx="230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65BB59-B5BB-2A84-B5E5-FCFBD98DB547}"/>
              </a:ext>
            </a:extLst>
          </p:cNvPr>
          <p:cNvCxnSpPr>
            <a:cxnSpLocks/>
          </p:cNvCxnSpPr>
          <p:nvPr/>
        </p:nvCxnSpPr>
        <p:spPr>
          <a:xfrm flipV="1">
            <a:off x="2590800" y="4494000"/>
            <a:ext cx="533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15FA59-00B5-5783-8180-357E10398806}"/>
              </a:ext>
            </a:extLst>
          </p:cNvPr>
          <p:cNvCxnSpPr>
            <a:cxnSpLocks/>
          </p:cNvCxnSpPr>
          <p:nvPr/>
        </p:nvCxnSpPr>
        <p:spPr>
          <a:xfrm flipH="1">
            <a:off x="2057400" y="2255189"/>
            <a:ext cx="468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42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6A0A-3FBE-D2E4-D999-2CC6AFD0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Task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BE12-0CE7-5C9D-1928-35C6A600F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left shift: (10010111)</a:t>
            </a:r>
            <a:r>
              <a:rPr lang="en-US" sz="1800" dirty="0"/>
              <a:t>2</a:t>
            </a:r>
          </a:p>
          <a:p>
            <a:r>
              <a:rPr lang="en-US" dirty="0"/>
              <a:t>Logical right shift: (10010111)</a:t>
            </a:r>
            <a:r>
              <a:rPr lang="en-US" sz="1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1580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6A0A-3FBE-D2E4-D999-2CC6AFD0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Task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BE12-0CE7-5C9D-1928-35C6A600F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left shift: (10010111)</a:t>
            </a:r>
            <a:r>
              <a:rPr lang="en-US" sz="1800" dirty="0"/>
              <a:t>2</a:t>
            </a:r>
          </a:p>
          <a:p>
            <a:r>
              <a:rPr lang="en-US" dirty="0"/>
              <a:t>Arithmetic right shift: (10010111)</a:t>
            </a:r>
            <a:r>
              <a:rPr lang="en-US" sz="1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7382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83F8-291F-F4C6-2897-24E21EDA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Example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4A4C-5643-4D6D-ED8D-7803A20EA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04813" indent="-287338"/>
            <a:r>
              <a:rPr lang="en-PK" sz="3800" dirty="0"/>
              <a:t>Show the values of AX for all executable instructions.</a:t>
            </a:r>
          </a:p>
          <a:p>
            <a:pPr marL="576072" indent="-457200"/>
            <a:endParaRPr lang="en-PK" dirty="0"/>
          </a:p>
          <a:p>
            <a:pPr marL="411480" lvl="1" indent="0">
              <a:buNone/>
            </a:pPr>
            <a:r>
              <a:rPr lang="en-PK" dirty="0"/>
              <a:t>[org 0x100]</a:t>
            </a:r>
          </a:p>
          <a:p>
            <a:pPr marL="411480" lvl="1" indent="0">
              <a:buNone/>
            </a:pPr>
            <a:r>
              <a:rPr lang="en-GB" dirty="0"/>
              <a:t>mov al, 11001100b</a:t>
            </a:r>
          </a:p>
          <a:p>
            <a:pPr marL="411480" lvl="1" indent="0">
              <a:buNone/>
            </a:pPr>
            <a:r>
              <a:rPr lang="en-GB" dirty="0" err="1"/>
              <a:t>shl</a:t>
            </a:r>
            <a:r>
              <a:rPr lang="en-GB" dirty="0"/>
              <a:t> al,1</a:t>
            </a:r>
          </a:p>
          <a:p>
            <a:pPr marL="411480" lvl="1" indent="0">
              <a:buNone/>
            </a:pPr>
            <a:endParaRPr lang="en-GB" dirty="0"/>
          </a:p>
          <a:p>
            <a:pPr marL="411480" lvl="1" indent="0">
              <a:buNone/>
            </a:pPr>
            <a:r>
              <a:rPr lang="en-GB" dirty="0"/>
              <a:t>mov al, 11001100b</a:t>
            </a:r>
          </a:p>
          <a:p>
            <a:pPr marL="411480" lvl="1" indent="0">
              <a:buNone/>
            </a:pPr>
            <a:r>
              <a:rPr lang="en-GB" dirty="0" err="1"/>
              <a:t>shr</a:t>
            </a:r>
            <a:r>
              <a:rPr lang="en-GB" dirty="0"/>
              <a:t> al,1</a:t>
            </a:r>
            <a:endParaRPr lang="en-PK" dirty="0"/>
          </a:p>
          <a:p>
            <a:pPr marL="411480" lvl="1" indent="0">
              <a:buNone/>
            </a:pPr>
            <a:endParaRPr lang="en-GB" dirty="0"/>
          </a:p>
          <a:p>
            <a:pPr marL="411480" lvl="1" indent="0">
              <a:buNone/>
            </a:pPr>
            <a:r>
              <a:rPr lang="en-GB" dirty="0"/>
              <a:t>mov al, 11001100b</a:t>
            </a:r>
          </a:p>
          <a:p>
            <a:pPr marL="411480" lvl="1" indent="0">
              <a:buNone/>
            </a:pPr>
            <a:r>
              <a:rPr lang="en-GB" dirty="0" err="1"/>
              <a:t>sal</a:t>
            </a:r>
            <a:r>
              <a:rPr lang="en-GB" dirty="0"/>
              <a:t> al,1</a:t>
            </a:r>
            <a:endParaRPr lang="en-PK" dirty="0"/>
          </a:p>
          <a:p>
            <a:pPr marL="411480" lvl="1" indent="0">
              <a:buNone/>
            </a:pPr>
            <a:endParaRPr lang="en-PK" dirty="0"/>
          </a:p>
          <a:p>
            <a:pPr marL="411480" lvl="1" indent="0">
              <a:buNone/>
            </a:pPr>
            <a:r>
              <a:rPr lang="en-GB" dirty="0"/>
              <a:t>mov al, 11001100b</a:t>
            </a:r>
          </a:p>
          <a:p>
            <a:pPr marL="411480" lvl="1" indent="0">
              <a:buNone/>
            </a:pPr>
            <a:r>
              <a:rPr lang="en-GB" dirty="0" err="1"/>
              <a:t>sar</a:t>
            </a:r>
            <a:r>
              <a:rPr lang="en-GB" dirty="0"/>
              <a:t> al,1</a:t>
            </a:r>
            <a:endParaRPr lang="en-PK" dirty="0"/>
          </a:p>
          <a:p>
            <a:pPr marL="411480" lvl="1" indent="0">
              <a:buNone/>
            </a:pPr>
            <a:endParaRPr lang="en-GB" dirty="0"/>
          </a:p>
          <a:p>
            <a:pPr marL="411480" lvl="1" indent="0">
              <a:buNone/>
            </a:pPr>
            <a:r>
              <a:rPr lang="en-GB" dirty="0"/>
              <a:t>mov ax,0x4c00</a:t>
            </a:r>
          </a:p>
          <a:p>
            <a:pPr marL="411480" lvl="1" indent="0">
              <a:buNone/>
            </a:pPr>
            <a:r>
              <a:rPr lang="en-GB" dirty="0"/>
              <a:t>int 0x21</a:t>
            </a:r>
          </a:p>
        </p:txBody>
      </p:sp>
    </p:spTree>
    <p:extLst>
      <p:ext uri="{BB962C8B-B14F-4D97-AF65-F5344CB8AC3E}">
        <p14:creationId xmlns:p14="http://schemas.microsoft.com/office/powerpoint/2010/main" val="1263108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5026</TotalTime>
  <Words>1217</Words>
  <Application>Microsoft Macintosh PowerPoint</Application>
  <PresentationFormat>On-screen Show (4:3)</PresentationFormat>
  <Paragraphs>544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Georgia</vt:lpstr>
      <vt:lpstr>Times New Roman</vt:lpstr>
      <vt:lpstr>Trebuchet MS</vt:lpstr>
      <vt:lpstr>Wingdings 2</vt:lpstr>
      <vt:lpstr>Urban</vt:lpstr>
      <vt:lpstr>Computer Organization &amp; Assembly Language                                                                                          (Lecture 12) </vt:lpstr>
      <vt:lpstr>Shift Instructions</vt:lpstr>
      <vt:lpstr>Logical Shift Instructions</vt:lpstr>
      <vt:lpstr>PowerPoint Presentation</vt:lpstr>
      <vt:lpstr>Arithmetic Shift Instructions</vt:lpstr>
      <vt:lpstr>PowerPoint Presentation</vt:lpstr>
      <vt:lpstr>Task 01</vt:lpstr>
      <vt:lpstr>Task 02</vt:lpstr>
      <vt:lpstr>Example 01</vt:lpstr>
      <vt:lpstr>Task 03</vt:lpstr>
      <vt:lpstr>Shifting Uses</vt:lpstr>
      <vt:lpstr>Unsigned Binary Multiplication</vt:lpstr>
      <vt:lpstr>PowerPoint Presentation</vt:lpstr>
      <vt:lpstr>Example 02</vt:lpstr>
      <vt:lpstr>Task 04</vt:lpstr>
      <vt:lpstr>Example 03</vt:lpstr>
      <vt:lpstr>Rotate Instructions</vt:lpstr>
      <vt:lpstr>PowerPoint Presentation</vt:lpstr>
      <vt:lpstr>PowerPoint Presentation</vt:lpstr>
      <vt:lpstr>Example 04</vt:lpstr>
      <vt:lpstr>Unsigned Binary Division</vt:lpstr>
      <vt:lpstr>PowerPoint Presentation</vt:lpstr>
      <vt:lpstr>Example 05</vt:lpstr>
      <vt:lpstr>Task 05</vt:lpstr>
      <vt:lpstr>Task 06</vt:lpstr>
      <vt:lpstr>Extended Shifting</vt:lpstr>
      <vt:lpstr>PowerPoint Presentation</vt:lpstr>
      <vt:lpstr>PowerPoint Presentation</vt:lpstr>
      <vt:lpstr>PowerPoint Presentation</vt:lpstr>
      <vt:lpstr>Example 06</vt:lpstr>
      <vt:lpstr>Example 07</vt:lpstr>
    </vt:vector>
  </TitlesOfParts>
  <Company>OMaR-LapOo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OMaR</dc:creator>
  <cp:lastModifiedBy>Omar bin Samin</cp:lastModifiedBy>
  <cp:revision>479</cp:revision>
  <dcterms:created xsi:type="dcterms:W3CDTF">2013-11-09T11:20:07Z</dcterms:created>
  <dcterms:modified xsi:type="dcterms:W3CDTF">2022-10-29T06:27:00Z</dcterms:modified>
</cp:coreProperties>
</file>