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sldIdLst>
    <p:sldId id="298" r:id="rId2"/>
    <p:sldId id="351" r:id="rId3"/>
    <p:sldId id="364" r:id="rId4"/>
    <p:sldId id="365" r:id="rId5"/>
    <p:sldId id="366" r:id="rId6"/>
    <p:sldId id="368" r:id="rId7"/>
    <p:sldId id="374" r:id="rId8"/>
    <p:sldId id="377" r:id="rId9"/>
    <p:sldId id="378" r:id="rId10"/>
    <p:sldId id="367" r:id="rId11"/>
    <p:sldId id="375" r:id="rId12"/>
    <p:sldId id="369" r:id="rId13"/>
    <p:sldId id="376" r:id="rId14"/>
    <p:sldId id="370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629" autoAdjust="0"/>
    <p:restoredTop sz="9541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</a:t>
            </a:r>
            <a:r>
              <a:rPr lang="en-US" sz="2200" b="1" dirty="0" smtClean="0"/>
              <a:t>13)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0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Show the values of AX and Stack for all executable instructions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[org 0x100]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ax,0x1234</a:t>
            </a:r>
          </a:p>
          <a:p>
            <a:pPr lvl="1" algn="just">
              <a:buNone/>
            </a:pPr>
            <a:r>
              <a:rPr lang="en-US" dirty="0" smtClean="0"/>
              <a:t>push ax</a:t>
            </a:r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ax,0x1</a:t>
            </a:r>
          </a:p>
          <a:p>
            <a:pPr lvl="1" algn="just">
              <a:buNone/>
            </a:pPr>
            <a:r>
              <a:rPr lang="en-US" dirty="0" smtClean="0"/>
              <a:t>add ax,1</a:t>
            </a:r>
          </a:p>
          <a:p>
            <a:pPr lvl="1" algn="just">
              <a:buNone/>
            </a:pPr>
            <a:r>
              <a:rPr lang="en-US" dirty="0" smtClean="0"/>
              <a:t>pop ax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ax,0x4C00</a:t>
            </a:r>
          </a:p>
          <a:p>
            <a:pPr lvl="1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0x21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514600"/>
          <a:ext cx="4199654" cy="33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8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812"/>
                <a:gridCol w="12339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Syntax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[org 0x100]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</a:t>
                      </a:r>
                      <a:r>
                        <a:rPr lang="en-US" sz="1600" dirty="0" err="1" smtClean="0"/>
                        <a:t>ov</a:t>
                      </a:r>
                      <a:r>
                        <a:rPr lang="en-US" sz="1600" dirty="0" smtClean="0"/>
                        <a:t> ax, 0x1234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</a:t>
                      </a:r>
                      <a:r>
                        <a:rPr lang="en-US" sz="1600" dirty="0" smtClean="0"/>
                        <a:t>ush ax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</a:t>
                      </a:r>
                      <a:r>
                        <a:rPr lang="en-US" sz="1600" dirty="0" err="1" smtClean="0"/>
                        <a:t>ov</a:t>
                      </a:r>
                      <a:r>
                        <a:rPr lang="en-US" sz="1600" dirty="0" smtClean="0"/>
                        <a:t> ax,0x1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add ax,1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</a:t>
                      </a:r>
                      <a:r>
                        <a:rPr lang="en-US" sz="1600" dirty="0" smtClean="0"/>
                        <a:t>op ax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ax, 0x4C00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0x21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Let, AX = 1234 and BX = 5678. </a:t>
            </a:r>
          </a:p>
          <a:p>
            <a:endParaRPr lang="en-US" dirty="0" smtClean="0"/>
          </a:p>
          <a:p>
            <a:r>
              <a:rPr lang="en-US" dirty="0" smtClean="0"/>
              <a:t>Swap the values of AX with BX using stack.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Show the values of AX, BX and Stack for all executable instructions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[org 0x100]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ax,2 ;100</a:t>
            </a:r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bx,3 ;103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call addition ;106</a:t>
            </a:r>
          </a:p>
          <a:p>
            <a:pPr lvl="1" algn="just">
              <a:buNone/>
            </a:pPr>
            <a:r>
              <a:rPr lang="en-US" dirty="0" smtClean="0"/>
              <a:t>call addition ;109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ax,0xFFFF ;10C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ax,0x4C00 ;10F</a:t>
            </a:r>
          </a:p>
          <a:p>
            <a:pPr lvl="1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0x21 ; 112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addition:</a:t>
            </a:r>
          </a:p>
          <a:p>
            <a:pPr lvl="1" algn="just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ax,bx</a:t>
            </a:r>
            <a:r>
              <a:rPr lang="en-US" dirty="0" smtClean="0"/>
              <a:t> ;114</a:t>
            </a:r>
          </a:p>
          <a:p>
            <a:pPr lvl="1" algn="just">
              <a:buNone/>
            </a:pPr>
            <a:r>
              <a:rPr lang="en-US" dirty="0" smtClean="0"/>
              <a:t>ret ;116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Show the values of AX, BX and Stack for all executable instructions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[org 0x100]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ax,2 ;100</a:t>
            </a:r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bx,3 ;103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call addition ;106</a:t>
            </a:r>
          </a:p>
          <a:p>
            <a:pPr lvl="1" algn="just">
              <a:buNone/>
            </a:pPr>
            <a:r>
              <a:rPr lang="en-US" dirty="0" smtClean="0"/>
              <a:t>call addition ;109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ax,0xFFFF ;10C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ax,0x4C00 ;10F</a:t>
            </a:r>
          </a:p>
          <a:p>
            <a:pPr lvl="1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0x21 ; 112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addition:</a:t>
            </a:r>
          </a:p>
          <a:p>
            <a:pPr lvl="1" algn="just">
              <a:buNone/>
            </a:pPr>
            <a:r>
              <a:rPr lang="en-US" dirty="0" smtClean="0"/>
              <a:t>push 3 </a:t>
            </a:r>
          </a:p>
          <a:p>
            <a:pPr lvl="1" algn="just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ax,bx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pop ax</a:t>
            </a:r>
          </a:p>
          <a:p>
            <a:pPr lvl="1" algn="just">
              <a:buNone/>
            </a:pPr>
            <a:r>
              <a:rPr lang="en-US" dirty="0" smtClean="0"/>
              <a:t>ret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7200" dirty="0" smtClean="0"/>
              <a:t>Show the values of AX, BX and Stack for all executable instructions</a:t>
            </a:r>
          </a:p>
          <a:p>
            <a:pPr algn="just"/>
            <a:endParaRPr lang="en-US" sz="3500" dirty="0" smtClean="0"/>
          </a:p>
          <a:p>
            <a:pPr lvl="1" algn="just">
              <a:buNone/>
            </a:pPr>
            <a:r>
              <a:rPr lang="en-US" sz="5600" dirty="0" smtClean="0"/>
              <a:t>[org 0x100]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ax,2 ;100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bx,3 ;103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call addition ;106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ax,0xFFFF ;109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ax,0x4C00 ;10C</a:t>
            </a:r>
          </a:p>
          <a:p>
            <a:pPr lvl="1" algn="just"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0x21 ;10F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addition:</a:t>
            </a:r>
          </a:p>
          <a:p>
            <a:pPr lvl="1" algn="just">
              <a:buNone/>
            </a:pPr>
            <a:r>
              <a:rPr lang="en-US" sz="5600" dirty="0" smtClean="0"/>
              <a:t>add </a:t>
            </a:r>
            <a:r>
              <a:rPr lang="en-US" sz="5600" dirty="0" err="1" smtClean="0"/>
              <a:t>ax,bx</a:t>
            </a:r>
            <a:r>
              <a:rPr lang="en-US" sz="5600" dirty="0" smtClean="0"/>
              <a:t> ;111</a:t>
            </a:r>
          </a:p>
          <a:p>
            <a:pPr lvl="1" algn="just">
              <a:buNone/>
            </a:pPr>
            <a:r>
              <a:rPr lang="en-US" sz="5600" dirty="0" smtClean="0"/>
              <a:t>call subtraction ;113</a:t>
            </a:r>
          </a:p>
          <a:p>
            <a:pPr lvl="1" algn="just">
              <a:buNone/>
            </a:pPr>
            <a:r>
              <a:rPr lang="en-US" sz="5600" dirty="0" smtClean="0"/>
              <a:t>ret ;116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subtraction:</a:t>
            </a:r>
          </a:p>
          <a:p>
            <a:pPr lvl="1" algn="just">
              <a:buNone/>
            </a:pPr>
            <a:r>
              <a:rPr lang="en-US" sz="5600" dirty="0" smtClean="0"/>
              <a:t>sub ax,2 ;117</a:t>
            </a:r>
          </a:p>
          <a:p>
            <a:pPr lvl="1" algn="just">
              <a:buNone/>
            </a:pPr>
            <a:r>
              <a:rPr lang="en-US" sz="5600" dirty="0" smtClean="0"/>
              <a:t>ret ;11A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xchg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xchg</a:t>
            </a:r>
            <a:r>
              <a:rPr lang="en-US" dirty="0" smtClean="0"/>
              <a:t> stands for “Exchange”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xchg</a:t>
            </a:r>
            <a:r>
              <a:rPr lang="en-US" dirty="0" smtClean="0"/>
              <a:t> instruction is used to swap the value between either two registers, or one register and one memory location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Syntax:</a:t>
            </a:r>
          </a:p>
          <a:p>
            <a:pPr lvl="1" algn="ctr">
              <a:buNone/>
            </a:pPr>
            <a:r>
              <a:rPr lang="sv-SE" sz="3200" dirty="0" smtClean="0"/>
              <a:t>xchg ax, bx</a:t>
            </a:r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Show the values of AX and memory for all executable instructions.</a:t>
            </a:r>
          </a:p>
          <a:p>
            <a:pPr algn="just"/>
            <a:endParaRPr lang="en-US" sz="2400" dirty="0" smtClean="0"/>
          </a:p>
          <a:p>
            <a:pPr lvl="1" algn="just">
              <a:buNone/>
            </a:pPr>
            <a:r>
              <a:rPr lang="sv-SE" sz="2200" dirty="0" smtClean="0"/>
              <a:t>[org 0x100]</a:t>
            </a:r>
          </a:p>
          <a:p>
            <a:pPr lvl="1" algn="just">
              <a:buNone/>
            </a:pPr>
            <a:endParaRPr lang="sv-SE" sz="2200" dirty="0" smtClean="0"/>
          </a:p>
          <a:p>
            <a:pPr lvl="1" algn="just">
              <a:buNone/>
            </a:pPr>
            <a:r>
              <a:rPr lang="sv-SE" sz="2200" dirty="0" smtClean="0"/>
              <a:t>mov ax,2</a:t>
            </a:r>
          </a:p>
          <a:p>
            <a:pPr lvl="1" algn="just">
              <a:buNone/>
            </a:pPr>
            <a:r>
              <a:rPr lang="sv-SE" sz="2200" dirty="0" smtClean="0"/>
              <a:t>xchg ax, [Tag]</a:t>
            </a:r>
          </a:p>
          <a:p>
            <a:pPr lvl="1" algn="just">
              <a:buNone/>
            </a:pPr>
            <a:endParaRPr lang="sv-SE" sz="2200" dirty="0" smtClean="0"/>
          </a:p>
          <a:p>
            <a:pPr lvl="1" algn="just">
              <a:buNone/>
            </a:pPr>
            <a:r>
              <a:rPr lang="sv-SE" sz="2200" dirty="0" smtClean="0"/>
              <a:t>mov ax,0x4C00</a:t>
            </a:r>
          </a:p>
          <a:p>
            <a:pPr lvl="1" algn="just">
              <a:buNone/>
            </a:pPr>
            <a:r>
              <a:rPr lang="sv-SE" sz="2200" dirty="0" smtClean="0"/>
              <a:t>int 0x21</a:t>
            </a:r>
          </a:p>
          <a:p>
            <a:pPr lvl="1" algn="just">
              <a:buNone/>
            </a:pPr>
            <a:endParaRPr lang="sv-SE" sz="2200" dirty="0" smtClean="0"/>
          </a:p>
          <a:p>
            <a:pPr lvl="1" algn="just">
              <a:buNone/>
            </a:pPr>
            <a:r>
              <a:rPr lang="sv-SE" sz="2200" dirty="0" smtClean="0"/>
              <a:t>Tag: dw 5,6,7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286000"/>
          <a:ext cx="2965661" cy="322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8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812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Syntax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[org 0x100]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m</a:t>
                      </a:r>
                      <a:r>
                        <a:rPr lang="en-US" sz="1600" dirty="0" err="1" smtClean="0"/>
                        <a:t>ov</a:t>
                      </a:r>
                      <a:r>
                        <a:rPr lang="en-US" sz="1600" dirty="0" smtClean="0"/>
                        <a:t> ax, 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xchg</a:t>
                      </a:r>
                      <a:r>
                        <a:rPr lang="en-US" sz="1600" dirty="0" smtClean="0"/>
                        <a:t> ax, [Tag]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ax, 0x4C00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0x21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r>
                        <a:rPr lang="en-US" dirty="0" err="1" smtClean="0"/>
                        <a:t>dw</a:t>
                      </a:r>
                      <a:r>
                        <a:rPr lang="en-US" dirty="0" smtClean="0"/>
                        <a:t>: 5,6,7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2646680"/>
          <a:ext cx="3429000" cy="139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</a:tblGrid>
              <a:tr h="66040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r>
                        <a:rPr lang="en-US" baseline="0" dirty="0" smtClean="0"/>
                        <a:t> 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06 00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07 00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02 00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06 00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07 00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Task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3600" dirty="0" smtClean="0"/>
              <a:t>Show the values of AX, BX and Stack for all executable instructions.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sz="2900" dirty="0" smtClean="0"/>
              <a:t>[org 0x100]</a:t>
            </a:r>
          </a:p>
          <a:p>
            <a:pPr lvl="1" algn="just">
              <a:buNone/>
            </a:pPr>
            <a:r>
              <a:rPr lang="en-US" sz="2900" dirty="0" err="1" smtClean="0"/>
              <a:t>mov</a:t>
            </a:r>
            <a:r>
              <a:rPr lang="en-US" sz="2900" dirty="0" smtClean="0"/>
              <a:t> ax,2 ;100</a:t>
            </a:r>
          </a:p>
          <a:p>
            <a:pPr lvl="1" algn="just">
              <a:buNone/>
            </a:pPr>
            <a:r>
              <a:rPr lang="en-US" sz="2900" dirty="0" err="1" smtClean="0"/>
              <a:t>mov</a:t>
            </a:r>
            <a:r>
              <a:rPr lang="en-US" sz="2900" dirty="0" smtClean="0"/>
              <a:t> bx,1 ;103</a:t>
            </a:r>
          </a:p>
          <a:p>
            <a:pPr lvl="1" algn="just">
              <a:buNone/>
            </a:pPr>
            <a:r>
              <a:rPr lang="en-US" sz="2900" dirty="0" smtClean="0"/>
              <a:t>call function1 ;106</a:t>
            </a:r>
          </a:p>
          <a:p>
            <a:pPr lvl="1" algn="just">
              <a:buNone/>
            </a:pPr>
            <a:r>
              <a:rPr lang="en-US" sz="2900" dirty="0" err="1" smtClean="0"/>
              <a:t>mov</a:t>
            </a:r>
            <a:r>
              <a:rPr lang="en-US" sz="2900" dirty="0" smtClean="0"/>
              <a:t> </a:t>
            </a:r>
            <a:r>
              <a:rPr lang="en-US" sz="2900" dirty="0" err="1" smtClean="0"/>
              <a:t>ax,bx</a:t>
            </a:r>
            <a:r>
              <a:rPr lang="en-US" sz="2900" dirty="0" smtClean="0"/>
              <a:t> ;109</a:t>
            </a:r>
          </a:p>
          <a:p>
            <a:pPr lvl="1" algn="just">
              <a:buNone/>
            </a:pPr>
            <a:r>
              <a:rPr lang="en-US" sz="2900" dirty="0" smtClean="0"/>
              <a:t>add ax,1 ;10B</a:t>
            </a:r>
          </a:p>
          <a:p>
            <a:pPr lvl="1" algn="just">
              <a:buNone/>
            </a:pPr>
            <a:r>
              <a:rPr lang="en-US" sz="2900" dirty="0" smtClean="0"/>
              <a:t>sub bx,1 ;10E</a:t>
            </a:r>
          </a:p>
          <a:p>
            <a:pPr lvl="1" algn="just">
              <a:buNone/>
            </a:pPr>
            <a:r>
              <a:rPr lang="en-US" sz="2900" dirty="0" err="1" smtClean="0"/>
              <a:t>shl</a:t>
            </a:r>
            <a:r>
              <a:rPr lang="en-US" sz="2900" dirty="0" smtClean="0"/>
              <a:t> ax,1 ;112</a:t>
            </a:r>
          </a:p>
          <a:p>
            <a:pPr lvl="1" algn="just">
              <a:buNone/>
            </a:pPr>
            <a:r>
              <a:rPr lang="en-US" sz="2900" dirty="0" smtClean="0"/>
              <a:t>pop ax ;114</a:t>
            </a:r>
          </a:p>
          <a:p>
            <a:pPr lvl="1" algn="just">
              <a:buNone/>
            </a:pPr>
            <a:r>
              <a:rPr lang="en-US" sz="2900" dirty="0" err="1" smtClean="0"/>
              <a:t>mov</a:t>
            </a:r>
            <a:r>
              <a:rPr lang="en-US" sz="2900" dirty="0" smtClean="0"/>
              <a:t> ax,0x4C00 ;115</a:t>
            </a:r>
          </a:p>
          <a:p>
            <a:pPr lvl="1" algn="just"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0x21 ;118</a:t>
            </a:r>
          </a:p>
          <a:p>
            <a:pPr lvl="1" algn="just">
              <a:buNone/>
            </a:pPr>
            <a:endParaRPr lang="en-US" sz="2900" dirty="0" smtClean="0"/>
          </a:p>
          <a:p>
            <a:pPr lvl="1" algn="just">
              <a:buNone/>
            </a:pPr>
            <a:r>
              <a:rPr lang="en-US" sz="2900" dirty="0" smtClean="0"/>
              <a:t>function1:</a:t>
            </a:r>
          </a:p>
          <a:p>
            <a:pPr lvl="1" algn="just">
              <a:buNone/>
            </a:pPr>
            <a:r>
              <a:rPr lang="en-US" sz="2900" dirty="0" smtClean="0"/>
              <a:t>add </a:t>
            </a:r>
            <a:r>
              <a:rPr lang="en-US" sz="2900" dirty="0" err="1" smtClean="0"/>
              <a:t>ax,bx</a:t>
            </a:r>
            <a:r>
              <a:rPr lang="en-US" sz="2900" dirty="0" smtClean="0"/>
              <a:t> ;11A</a:t>
            </a:r>
          </a:p>
          <a:p>
            <a:pPr lvl="1" algn="just">
              <a:buNone/>
            </a:pPr>
            <a:r>
              <a:rPr lang="en-US" sz="2900" dirty="0" smtClean="0"/>
              <a:t>push 0x112 ;11C</a:t>
            </a:r>
          </a:p>
          <a:p>
            <a:pPr lvl="1" algn="just">
              <a:buNone/>
            </a:pPr>
            <a:r>
              <a:rPr lang="en-US" sz="2900" dirty="0" smtClean="0"/>
              <a:t>ret ;11F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Stack is an area of memory for keeping temporary </a:t>
            </a:r>
            <a:r>
              <a:rPr lang="en-US" dirty="0" smtClean="0"/>
              <a:t>data/ addresses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Stack is used </a:t>
            </a:r>
            <a:r>
              <a:rPr lang="en-US" dirty="0" smtClean="0"/>
              <a:t>by:</a:t>
            </a:r>
          </a:p>
          <a:p>
            <a:pPr lvl="1" algn="just"/>
            <a:r>
              <a:rPr lang="en-US" b="1" dirty="0" smtClean="0"/>
              <a:t>PUSH</a:t>
            </a:r>
            <a:r>
              <a:rPr lang="en-US" dirty="0" smtClean="0"/>
              <a:t> instruction to store the data</a:t>
            </a:r>
          </a:p>
          <a:p>
            <a:pPr lvl="1" algn="just"/>
            <a:r>
              <a:rPr lang="en-US" b="1" dirty="0" smtClean="0"/>
              <a:t>POP</a:t>
            </a:r>
            <a:r>
              <a:rPr lang="en-US" dirty="0" smtClean="0"/>
              <a:t> instruction to get the data</a:t>
            </a:r>
          </a:p>
          <a:p>
            <a:pPr lvl="1" algn="just"/>
            <a:r>
              <a:rPr lang="en-US" b="1" dirty="0" smtClean="0"/>
              <a:t>CALL</a:t>
            </a:r>
            <a:r>
              <a:rPr lang="en-US" dirty="0"/>
              <a:t> instruction to </a:t>
            </a:r>
            <a:r>
              <a:rPr lang="en-US" dirty="0" smtClean="0"/>
              <a:t>store the </a:t>
            </a:r>
            <a:r>
              <a:rPr lang="en-US" dirty="0"/>
              <a:t>return address </a:t>
            </a:r>
            <a:r>
              <a:rPr lang="en-US" dirty="0" smtClean="0"/>
              <a:t>of function/ procedure </a:t>
            </a:r>
          </a:p>
          <a:p>
            <a:pPr lvl="1" algn="just"/>
            <a:r>
              <a:rPr lang="en-US" b="1" dirty="0" smtClean="0"/>
              <a:t>RET</a:t>
            </a:r>
            <a:r>
              <a:rPr lang="en-US" dirty="0"/>
              <a:t> instruction </a:t>
            </a:r>
            <a:r>
              <a:rPr lang="en-US" dirty="0" smtClean="0"/>
              <a:t>to get the address and returns </a:t>
            </a:r>
            <a:r>
              <a:rPr lang="en-US" dirty="0"/>
              <a:t>to that </a:t>
            </a:r>
            <a:r>
              <a:rPr lang="en-US" dirty="0" smtClean="0"/>
              <a:t>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/>
              <a:t>SP (Stack Pointer)</a:t>
            </a:r>
          </a:p>
          <a:p>
            <a:pPr lvl="1" algn="just"/>
            <a:r>
              <a:rPr lang="en-US" sz="2200" dirty="0" smtClean="0"/>
              <a:t>The 16-bit SP register is the stack pointer, used to manage push and pop operations</a:t>
            </a:r>
          </a:p>
          <a:p>
            <a:pPr lvl="1" algn="just"/>
            <a:r>
              <a:rPr lang="en-US" sz="2200" dirty="0" smtClean="0"/>
              <a:t>It points to the top item of the stack</a:t>
            </a:r>
          </a:p>
          <a:p>
            <a:pPr lvl="1" algn="just"/>
            <a:r>
              <a:rPr lang="en-US" sz="2200" dirty="0" smtClean="0"/>
              <a:t>It works with SS register (SS:SP)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smtClean="0"/>
              <a:t>BP (Base Pointer)</a:t>
            </a:r>
          </a:p>
          <a:p>
            <a:pPr lvl="1" algn="just"/>
            <a:r>
              <a:rPr lang="en-US" sz="2200" dirty="0" smtClean="0"/>
              <a:t>The 16-bit BP register is the base pointer, mainly used to access parameters passed to the functions/ procedures</a:t>
            </a:r>
          </a:p>
          <a:p>
            <a:pPr lvl="1" algn="just"/>
            <a:r>
              <a:rPr lang="en-US" sz="2400" dirty="0" smtClean="0"/>
              <a:t>It works with SS register (SS:BP)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function is a block of organized, reusable code that is used to perform a single task or multiple tasks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discussed with examples and class tasks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 vs.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Function Parameters </a:t>
            </a:r>
            <a:r>
              <a:rPr lang="en-US" dirty="0" smtClean="0"/>
              <a:t>are the names listed in the function's definition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Function Arguments </a:t>
            </a:r>
            <a:r>
              <a:rPr lang="en-US" dirty="0" smtClean="0"/>
              <a:t>are the real values passed to the function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Parameters are initialized to the values of the arguments supplied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 Passing through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400" dirty="0" smtClean="0"/>
              <a:t>Consider the following piece of code:</a:t>
            </a:r>
          </a:p>
          <a:p>
            <a:pPr lvl="1" algn="just">
              <a:buNone/>
            </a:pPr>
            <a:r>
              <a:rPr lang="en-US" sz="3400" dirty="0" smtClean="0"/>
              <a:t>[org 0x100]</a:t>
            </a:r>
          </a:p>
          <a:p>
            <a:pPr lvl="1" algn="just">
              <a:buNone/>
            </a:pPr>
            <a:r>
              <a:rPr lang="en-US" sz="3400" dirty="0" smtClean="0"/>
              <a:t>push 3</a:t>
            </a:r>
          </a:p>
          <a:p>
            <a:pPr lvl="1" algn="just">
              <a:buNone/>
            </a:pPr>
            <a:r>
              <a:rPr lang="en-US" sz="3400" dirty="0" smtClean="0"/>
              <a:t>push 7</a:t>
            </a:r>
          </a:p>
          <a:p>
            <a:pPr lvl="1" algn="just">
              <a:buNone/>
            </a:pPr>
            <a:r>
              <a:rPr lang="en-US" sz="3400" dirty="0" smtClean="0"/>
              <a:t>call f1</a:t>
            </a:r>
          </a:p>
          <a:p>
            <a:pPr lvl="1" algn="just">
              <a:buNone/>
            </a:pPr>
            <a:r>
              <a:rPr lang="en-US" sz="3400" dirty="0" smtClean="0"/>
              <a:t>pop </a:t>
            </a:r>
            <a:r>
              <a:rPr lang="en-US" sz="3400" dirty="0" err="1" smtClean="0"/>
              <a:t>cx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smtClean="0"/>
              <a:t>pop </a:t>
            </a:r>
            <a:r>
              <a:rPr lang="en-US" sz="3400" dirty="0" err="1" smtClean="0"/>
              <a:t>dx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err="1" smtClean="0"/>
              <a:t>mov</a:t>
            </a:r>
            <a:r>
              <a:rPr lang="en-US" sz="3400" dirty="0" smtClean="0"/>
              <a:t> ax,0x4C00</a:t>
            </a:r>
          </a:p>
          <a:p>
            <a:pPr lvl="1" algn="just">
              <a:buNone/>
            </a:pPr>
            <a:r>
              <a:rPr lang="en-US" sz="3400" dirty="0" err="1" smtClean="0"/>
              <a:t>int</a:t>
            </a:r>
            <a:r>
              <a:rPr lang="en-US" sz="3400" dirty="0" smtClean="0"/>
              <a:t> 0x21</a:t>
            </a:r>
          </a:p>
          <a:p>
            <a:pPr lvl="1" algn="just">
              <a:buNone/>
            </a:pPr>
            <a:endParaRPr lang="en-US" sz="3400" dirty="0" smtClean="0"/>
          </a:p>
          <a:p>
            <a:pPr lvl="1" algn="just">
              <a:buNone/>
            </a:pPr>
            <a:r>
              <a:rPr lang="en-US" sz="3400" dirty="0" smtClean="0"/>
              <a:t>f1:</a:t>
            </a:r>
          </a:p>
          <a:p>
            <a:pPr lvl="1" algn="just">
              <a:buNone/>
            </a:pPr>
            <a:r>
              <a:rPr lang="en-US" sz="3400" dirty="0" smtClean="0"/>
              <a:t>push </a:t>
            </a:r>
            <a:r>
              <a:rPr lang="en-US" sz="3400" dirty="0" err="1" smtClean="0"/>
              <a:t>bp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 err="1" smtClean="0"/>
              <a:t>bp,sp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err="1" smtClean="0"/>
              <a:t>mov</a:t>
            </a:r>
            <a:r>
              <a:rPr lang="en-US" sz="3400" dirty="0" smtClean="0"/>
              <a:t> ax,[bp+6]</a:t>
            </a:r>
          </a:p>
          <a:p>
            <a:pPr lvl="1" algn="just">
              <a:buNone/>
            </a:pP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 err="1" smtClean="0"/>
              <a:t>bx</a:t>
            </a:r>
            <a:r>
              <a:rPr lang="en-US" sz="3400" dirty="0" smtClean="0"/>
              <a:t>,[bp+4]</a:t>
            </a:r>
          </a:p>
          <a:p>
            <a:pPr lvl="1" algn="just">
              <a:buNone/>
            </a:pPr>
            <a:r>
              <a:rPr lang="en-US" sz="3400" dirty="0" smtClean="0"/>
              <a:t>add </a:t>
            </a:r>
            <a:r>
              <a:rPr lang="en-US" sz="3400" dirty="0" err="1" smtClean="0"/>
              <a:t>ax,bx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smtClean="0"/>
              <a:t>pop </a:t>
            </a:r>
            <a:r>
              <a:rPr lang="en-US" sz="3400" dirty="0" err="1" smtClean="0"/>
              <a:t>bp</a:t>
            </a:r>
            <a:endParaRPr lang="en-US" sz="3400" dirty="0" smtClean="0"/>
          </a:p>
          <a:p>
            <a:pPr lvl="1" algn="just">
              <a:buNone/>
            </a:pPr>
            <a:r>
              <a:rPr lang="en-US" sz="3400" dirty="0" smtClean="0"/>
              <a:t>ret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4500" dirty="0" smtClean="0"/>
              <a:t>Show the values of AX, BX and Stack for all executable instructions.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sz="4000" dirty="0" smtClean="0"/>
              <a:t>[org 0x100]</a:t>
            </a:r>
          </a:p>
          <a:p>
            <a:pPr lvl="1" algn="just">
              <a:buNone/>
            </a:pPr>
            <a:r>
              <a:rPr lang="en-US" sz="4000" dirty="0" smtClean="0"/>
              <a:t>push 3</a:t>
            </a:r>
          </a:p>
          <a:p>
            <a:pPr lvl="1" algn="just">
              <a:buNone/>
            </a:pPr>
            <a:r>
              <a:rPr lang="en-US" sz="4000" dirty="0" smtClean="0"/>
              <a:t>push 7</a:t>
            </a:r>
          </a:p>
          <a:p>
            <a:pPr lvl="1" algn="just">
              <a:buNone/>
            </a:pPr>
            <a:r>
              <a:rPr lang="en-US" sz="4000" dirty="0" smtClean="0"/>
              <a:t>call f1</a:t>
            </a:r>
          </a:p>
          <a:p>
            <a:pPr lvl="1" algn="just">
              <a:buNone/>
            </a:pPr>
            <a:r>
              <a:rPr lang="en-US" sz="4000" dirty="0" err="1" smtClean="0"/>
              <a:t>mov</a:t>
            </a:r>
            <a:r>
              <a:rPr lang="en-US" sz="4000" dirty="0" smtClean="0"/>
              <a:t> ax,0x4C00</a:t>
            </a:r>
          </a:p>
          <a:p>
            <a:pPr lvl="1" algn="just">
              <a:buNone/>
            </a:pPr>
            <a:r>
              <a:rPr lang="en-US" sz="4000" dirty="0" err="1" smtClean="0"/>
              <a:t>int</a:t>
            </a:r>
            <a:r>
              <a:rPr lang="en-US" sz="4000" dirty="0" smtClean="0"/>
              <a:t> 0x21</a:t>
            </a:r>
          </a:p>
          <a:p>
            <a:pPr lvl="1" algn="just">
              <a:buNone/>
            </a:pPr>
            <a:endParaRPr lang="en-US" sz="4000" dirty="0" smtClean="0"/>
          </a:p>
          <a:p>
            <a:pPr lvl="1" algn="just">
              <a:buNone/>
            </a:pPr>
            <a:r>
              <a:rPr lang="en-US" sz="4000" dirty="0" smtClean="0"/>
              <a:t>f1:</a:t>
            </a:r>
          </a:p>
          <a:p>
            <a:pPr lvl="1" algn="just">
              <a:buNone/>
            </a:pPr>
            <a:r>
              <a:rPr lang="en-US" sz="4000" dirty="0" smtClean="0"/>
              <a:t>push </a:t>
            </a:r>
            <a:r>
              <a:rPr lang="en-US" sz="4000" dirty="0" err="1" smtClean="0"/>
              <a:t>bp</a:t>
            </a:r>
            <a:endParaRPr lang="en-US" sz="4000" dirty="0" smtClean="0"/>
          </a:p>
          <a:p>
            <a:pPr lvl="1" algn="just">
              <a:buNone/>
            </a:pPr>
            <a:r>
              <a:rPr lang="en-US" sz="4000" dirty="0" err="1" smtClean="0"/>
              <a:t>mov</a:t>
            </a:r>
            <a:r>
              <a:rPr lang="en-US" sz="4000" dirty="0" smtClean="0"/>
              <a:t> </a:t>
            </a:r>
            <a:r>
              <a:rPr lang="en-US" sz="4000" dirty="0" err="1" smtClean="0"/>
              <a:t>bp,sp</a:t>
            </a:r>
            <a:endParaRPr lang="en-US" sz="4000" dirty="0" smtClean="0"/>
          </a:p>
          <a:p>
            <a:pPr lvl="1" algn="just">
              <a:buNone/>
            </a:pPr>
            <a:r>
              <a:rPr lang="en-US" sz="4000" dirty="0" err="1" smtClean="0"/>
              <a:t>mov</a:t>
            </a:r>
            <a:r>
              <a:rPr lang="en-US" sz="4000" dirty="0" smtClean="0"/>
              <a:t> ax,[bp+6]</a:t>
            </a:r>
          </a:p>
          <a:p>
            <a:pPr lvl="1" algn="just">
              <a:buNone/>
            </a:pPr>
            <a:r>
              <a:rPr lang="en-US" sz="4000" dirty="0" err="1" smtClean="0"/>
              <a:t>mov</a:t>
            </a:r>
            <a:r>
              <a:rPr lang="en-US" sz="4000" dirty="0" smtClean="0"/>
              <a:t> </a:t>
            </a:r>
            <a:r>
              <a:rPr lang="en-US" sz="4000" dirty="0" err="1" smtClean="0"/>
              <a:t>bx</a:t>
            </a:r>
            <a:r>
              <a:rPr lang="en-US" sz="4000" dirty="0" smtClean="0"/>
              <a:t>,[bp+4]</a:t>
            </a:r>
          </a:p>
          <a:p>
            <a:pPr lvl="1" algn="just">
              <a:buNone/>
            </a:pPr>
            <a:r>
              <a:rPr lang="en-US" sz="4000" dirty="0" smtClean="0"/>
              <a:t>add </a:t>
            </a:r>
            <a:r>
              <a:rPr lang="en-US" sz="4000" dirty="0" err="1" smtClean="0"/>
              <a:t>ax,bx</a:t>
            </a:r>
            <a:endParaRPr lang="en-US" sz="4000" dirty="0" smtClean="0"/>
          </a:p>
          <a:p>
            <a:pPr lvl="1" algn="just">
              <a:buNone/>
            </a:pPr>
            <a:r>
              <a:rPr lang="en-US" sz="4000" dirty="0" smtClean="0"/>
              <a:t>pop </a:t>
            </a:r>
            <a:r>
              <a:rPr lang="en-US" sz="4000" dirty="0" err="1" smtClean="0"/>
              <a:t>bp</a:t>
            </a:r>
            <a:endParaRPr lang="en-US" sz="4000" dirty="0" smtClean="0"/>
          </a:p>
          <a:p>
            <a:pPr lvl="1" algn="just">
              <a:buNone/>
            </a:pPr>
            <a:r>
              <a:rPr lang="en-US" sz="4000" dirty="0" smtClean="0"/>
              <a:t>ret 4</a:t>
            </a:r>
            <a:endParaRPr 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Variables 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local variable </a:t>
            </a:r>
            <a:r>
              <a:rPr lang="en-US" dirty="0" smtClean="0"/>
              <a:t>is </a:t>
            </a:r>
            <a:r>
              <a:rPr lang="en-US" dirty="0" smtClean="0"/>
              <a:t>only accessible within a specific part of a </a:t>
            </a:r>
            <a:r>
              <a:rPr lang="en-US" dirty="0" smtClean="0"/>
              <a:t>program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 smtClean="0"/>
              <a:t>variables are usually local to a subroutine and are declared or defined within that </a:t>
            </a:r>
            <a:r>
              <a:rPr lang="en-US" dirty="0" smtClean="0"/>
              <a:t>routine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Local variable exists only till function invocation/ call and vanishes with the end of function execution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8000" dirty="0" smtClean="0"/>
              <a:t>Show the values of AX, BX and Stack for all executable instructions.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r>
              <a:rPr lang="en-US" sz="5600" dirty="0" smtClean="0"/>
              <a:t>[org 0x100]</a:t>
            </a:r>
          </a:p>
          <a:p>
            <a:pPr lvl="1" algn="just">
              <a:buNone/>
            </a:pPr>
            <a:r>
              <a:rPr lang="en-US" sz="5600" dirty="0" smtClean="0"/>
              <a:t>push 3</a:t>
            </a:r>
          </a:p>
          <a:p>
            <a:pPr lvl="1" algn="just">
              <a:buNone/>
            </a:pPr>
            <a:r>
              <a:rPr lang="en-US" sz="5600" dirty="0" smtClean="0"/>
              <a:t>push 7</a:t>
            </a:r>
          </a:p>
          <a:p>
            <a:pPr lvl="1" algn="just">
              <a:buNone/>
            </a:pPr>
            <a:r>
              <a:rPr lang="en-US" sz="5600" dirty="0" smtClean="0"/>
              <a:t>call f1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ax,0x4C00</a:t>
            </a:r>
          </a:p>
          <a:p>
            <a:pPr lvl="1" algn="just"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0x21</a:t>
            </a:r>
          </a:p>
          <a:p>
            <a:pPr lvl="1" algn="just">
              <a:buNone/>
            </a:pP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f1:</a:t>
            </a:r>
          </a:p>
          <a:p>
            <a:pPr lvl="1" algn="just">
              <a:buNone/>
            </a:pPr>
            <a:r>
              <a:rPr lang="en-US" sz="5600" dirty="0" smtClean="0"/>
              <a:t>push </a:t>
            </a:r>
            <a:r>
              <a:rPr lang="en-US" sz="5600" dirty="0" err="1" smtClean="0"/>
              <a:t>bp</a:t>
            </a:r>
            <a:endParaRPr lang="en-US" sz="5600" dirty="0" smtClean="0"/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</a:t>
            </a:r>
            <a:r>
              <a:rPr lang="en-US" sz="5600" dirty="0" err="1" smtClean="0"/>
              <a:t>bp,sp</a:t>
            </a: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sub sp,2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word[bp-2], 1  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ax,[bp+6]</a:t>
            </a:r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</a:t>
            </a:r>
            <a:r>
              <a:rPr lang="en-US" sz="5600" dirty="0" err="1" smtClean="0"/>
              <a:t>bx</a:t>
            </a:r>
            <a:r>
              <a:rPr lang="en-US" sz="5600" dirty="0" smtClean="0"/>
              <a:t>,[bp+4]</a:t>
            </a:r>
          </a:p>
          <a:p>
            <a:pPr lvl="1" algn="just">
              <a:buNone/>
            </a:pPr>
            <a:r>
              <a:rPr lang="en-US" sz="5600" dirty="0" smtClean="0"/>
              <a:t>add </a:t>
            </a:r>
            <a:r>
              <a:rPr lang="en-US" sz="5600" dirty="0" err="1" smtClean="0"/>
              <a:t>ax,bx</a:t>
            </a:r>
            <a:endParaRPr lang="en-US" sz="5600" dirty="0" smtClean="0"/>
          </a:p>
          <a:p>
            <a:pPr lvl="1" algn="just">
              <a:buNone/>
            </a:pPr>
            <a:r>
              <a:rPr lang="en-US" sz="5600" dirty="0" err="1" smtClean="0"/>
              <a:t>mov</a:t>
            </a:r>
            <a:r>
              <a:rPr lang="en-US" sz="5600" dirty="0" smtClean="0"/>
              <a:t> </a:t>
            </a:r>
            <a:r>
              <a:rPr lang="en-US" sz="5600" dirty="0" err="1" smtClean="0"/>
              <a:t>sp,bp</a:t>
            </a: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pop </a:t>
            </a:r>
            <a:r>
              <a:rPr lang="en-US" sz="5600" dirty="0" err="1" smtClean="0"/>
              <a:t>bp</a:t>
            </a:r>
            <a:endParaRPr lang="en-US" sz="5600" dirty="0" smtClean="0"/>
          </a:p>
          <a:p>
            <a:pPr lvl="1" algn="just">
              <a:buNone/>
            </a:pPr>
            <a:r>
              <a:rPr lang="en-US" sz="5600" dirty="0" smtClean="0"/>
              <a:t>ret 4</a:t>
            </a:r>
            <a:endParaRPr lang="en-US" sz="5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PUSH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PUSH instruction stores 16-bit value in the stack</a:t>
            </a:r>
          </a:p>
          <a:p>
            <a:endParaRPr lang="en-US" sz="2400" dirty="0" smtClean="0"/>
          </a:p>
          <a:p>
            <a:r>
              <a:rPr lang="en-US" sz="2400" dirty="0" smtClean="0"/>
              <a:t>Syntax for </a:t>
            </a:r>
            <a:r>
              <a:rPr lang="en-US" sz="2400" b="1" dirty="0" smtClean="0"/>
              <a:t>PUSH</a:t>
            </a:r>
            <a:r>
              <a:rPr lang="en-US" sz="2400" dirty="0" smtClean="0"/>
              <a:t> instruction: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PUSH REG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PUSH SREG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PUSH memory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PUSH immediate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REG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AX, BX, CX, DX, DI, SI, BP, SP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SREG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DS, ES, SS, CS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memory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[BX], [BX+SI+7], 16 bit variable, etc...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immediate</a:t>
            </a:r>
            <a:r>
              <a:rPr lang="en-US" sz="2400" dirty="0" smtClean="0">
                <a:solidFill>
                  <a:srgbClr val="0070C0"/>
                </a:solidFill>
              </a:rPr>
              <a:t>: 5, -24, 3Fh, 10001101b, 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POP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POP instruction gets 16-bit value from the stack</a:t>
            </a:r>
          </a:p>
          <a:p>
            <a:endParaRPr lang="en-US" sz="2600" dirty="0" smtClean="0"/>
          </a:p>
          <a:p>
            <a:r>
              <a:rPr lang="en-US" sz="2600" dirty="0" smtClean="0"/>
              <a:t>Syntax for </a:t>
            </a:r>
            <a:r>
              <a:rPr lang="en-US" sz="2600" b="1" dirty="0" smtClean="0"/>
              <a:t>POP</a:t>
            </a:r>
            <a:r>
              <a:rPr lang="en-US" sz="2600" dirty="0" smtClean="0"/>
              <a:t> instruction: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POP REG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POP SREG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POP memory</a:t>
            </a:r>
          </a:p>
          <a:p>
            <a:pPr lvl="1"/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600" b="1" dirty="0" smtClean="0"/>
              <a:t>REG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0070C0"/>
                </a:solidFill>
              </a:rPr>
              <a:t>AX, BX, CX, DX, DI, SI, BP, SP</a:t>
            </a:r>
          </a:p>
          <a:p>
            <a:r>
              <a:rPr lang="en-US" sz="2600" b="1" dirty="0" smtClean="0"/>
              <a:t>SREG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0070C0"/>
                </a:solidFill>
              </a:rPr>
              <a:t>DS, ES, SS (except CS)</a:t>
            </a:r>
          </a:p>
          <a:p>
            <a:r>
              <a:rPr lang="en-US" sz="2600" b="1" dirty="0" smtClean="0"/>
              <a:t>memory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rgbClr val="0070C0"/>
                </a:solidFill>
              </a:rPr>
              <a:t>[BX], [BX+SI+7], 16 bit variable, etc...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CALL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CALL instruction stores 16-bit address of function/ procedure  in the stack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Syntax for </a:t>
            </a:r>
            <a:r>
              <a:rPr lang="en-US" sz="2400" b="1" dirty="0" smtClean="0">
                <a:solidFill>
                  <a:schemeClr val="tx1"/>
                </a:solidFill>
              </a:rPr>
              <a:t>CALL</a:t>
            </a:r>
            <a:r>
              <a:rPr lang="en-US" sz="2400" dirty="0" smtClean="0">
                <a:solidFill>
                  <a:schemeClr val="tx1"/>
                </a:solidFill>
              </a:rPr>
              <a:t> instruction: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call </a:t>
            </a:r>
            <a:r>
              <a:rPr lang="en-US" sz="2200" dirty="0" err="1" smtClean="0">
                <a:solidFill>
                  <a:srgbClr val="0070C0"/>
                </a:solidFill>
              </a:rPr>
              <a:t>Function_Name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365760" lvl="1" indent="-256032">
              <a:buClr>
                <a:schemeClr val="accent3"/>
              </a:buCl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RET instruction gets 16-bit address from the stack and returns to that offset address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Syntax for</a:t>
            </a:r>
            <a:r>
              <a:rPr lang="en-US" sz="2400" b="1" dirty="0" smtClean="0">
                <a:solidFill>
                  <a:schemeClr val="tx1"/>
                </a:solidFill>
              </a:rPr>
              <a:t> RET</a:t>
            </a:r>
            <a:r>
              <a:rPr lang="en-US" sz="2400" dirty="0" smtClean="0">
                <a:solidFill>
                  <a:schemeClr val="tx1"/>
                </a:solidFill>
              </a:rPr>
              <a:t> instruction: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ret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5839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stack uses </a:t>
            </a:r>
            <a:r>
              <a:rPr lang="en-US" b="1" dirty="0" smtClean="0"/>
              <a:t>FILO</a:t>
            </a:r>
            <a:r>
              <a:rPr lang="en-US" dirty="0" smtClean="0"/>
              <a:t> (First In, Last Out) or </a:t>
            </a:r>
            <a:r>
              <a:rPr lang="en-US" b="1" dirty="0" smtClean="0"/>
              <a:t>LIFO</a:t>
            </a:r>
            <a:r>
              <a:rPr lang="en-US" dirty="0"/>
              <a:t> (Last </a:t>
            </a:r>
            <a:r>
              <a:rPr lang="en-US" dirty="0" smtClean="0"/>
              <a:t>In, </a:t>
            </a:r>
            <a:r>
              <a:rPr lang="en-US" dirty="0"/>
              <a:t>First Out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It is very important to do equal number of </a:t>
            </a:r>
            <a:r>
              <a:rPr lang="en-US" b="1" dirty="0"/>
              <a:t>PUSH</a:t>
            </a:r>
            <a:r>
              <a:rPr lang="en-US" dirty="0"/>
              <a:t>s and </a:t>
            </a:r>
            <a:r>
              <a:rPr lang="en-US" b="1" dirty="0"/>
              <a:t>POP</a:t>
            </a:r>
            <a:r>
              <a:rPr lang="en-US" dirty="0"/>
              <a:t>s, otherwise the stack may get corrupted and it will be impossible to return to </a:t>
            </a:r>
            <a:r>
              <a:rPr lang="en-US" dirty="0" smtClean="0"/>
              <a:t>the required address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271" t="27083" r="76574" b="30208"/>
          <a:stretch>
            <a:fillRect/>
          </a:stretch>
        </p:blipFill>
        <p:spPr bwMode="auto">
          <a:xfrm>
            <a:off x="3657600" y="2133600"/>
            <a:ext cx="184366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stack memory area is set by </a:t>
            </a:r>
            <a:r>
              <a:rPr lang="en-US" b="1" dirty="0"/>
              <a:t>SS</a:t>
            </a:r>
            <a:r>
              <a:rPr lang="en-US" dirty="0"/>
              <a:t> (Stack Segment) register, and </a:t>
            </a:r>
            <a:r>
              <a:rPr lang="en-US" b="1" dirty="0"/>
              <a:t>SP </a:t>
            </a:r>
            <a:r>
              <a:rPr lang="en-US" dirty="0"/>
              <a:t>(Stack Pointer) register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Generally operating system sets values of these registers on program start</a:t>
            </a:r>
          </a:p>
          <a:p>
            <a:pPr algn="just"/>
            <a:endParaRPr lang="en-US" dirty="0"/>
          </a:p>
          <a:p>
            <a:r>
              <a:rPr lang="en-US" dirty="0"/>
              <a:t>"</a:t>
            </a:r>
            <a:r>
              <a:rPr lang="en-US" b="1" dirty="0"/>
              <a:t>PUSH </a:t>
            </a:r>
            <a:r>
              <a:rPr lang="en-US" b="1" i="1" dirty="0"/>
              <a:t>source</a:t>
            </a:r>
            <a:r>
              <a:rPr lang="en-US" dirty="0"/>
              <a:t>" instruction does the following:</a:t>
            </a:r>
          </a:p>
          <a:p>
            <a:pPr lvl="1" algn="just"/>
            <a:r>
              <a:rPr lang="en-US" sz="2800" dirty="0">
                <a:solidFill>
                  <a:srgbClr val="0070C0"/>
                </a:solidFill>
              </a:rPr>
              <a:t>Subtract 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 from </a:t>
            </a:r>
            <a:r>
              <a:rPr lang="en-US" sz="2800" b="1" dirty="0">
                <a:solidFill>
                  <a:srgbClr val="0070C0"/>
                </a:solidFill>
              </a:rPr>
              <a:t>SP</a:t>
            </a:r>
            <a:r>
              <a:rPr lang="en-US" sz="2800" dirty="0">
                <a:solidFill>
                  <a:srgbClr val="0070C0"/>
                </a:solidFill>
              </a:rPr>
              <a:t> register</a:t>
            </a:r>
          </a:p>
          <a:p>
            <a:pPr lvl="1" algn="just"/>
            <a:r>
              <a:rPr lang="en-US" sz="2800" dirty="0">
                <a:solidFill>
                  <a:srgbClr val="0070C0"/>
                </a:solidFill>
              </a:rPr>
              <a:t>Write the value of </a:t>
            </a:r>
            <a:r>
              <a:rPr lang="en-US" sz="2800" b="1" i="1" dirty="0">
                <a:solidFill>
                  <a:srgbClr val="0070C0"/>
                </a:solidFill>
              </a:rPr>
              <a:t>source</a:t>
            </a:r>
            <a:r>
              <a:rPr lang="en-US" sz="2800" dirty="0">
                <a:solidFill>
                  <a:srgbClr val="0070C0"/>
                </a:solidFill>
              </a:rPr>
              <a:t> to the address </a:t>
            </a:r>
            <a:r>
              <a:rPr lang="en-US" sz="2800" b="1" dirty="0">
                <a:solidFill>
                  <a:srgbClr val="0070C0"/>
                </a:solidFill>
              </a:rPr>
              <a:t>SS:SP</a:t>
            </a:r>
          </a:p>
          <a:p>
            <a:pPr lvl="1"/>
            <a:endParaRPr lang="en-US" sz="10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"</a:t>
            </a:r>
            <a:r>
              <a:rPr lang="en-US" b="1" dirty="0"/>
              <a:t>POP </a:t>
            </a:r>
            <a:r>
              <a:rPr lang="en-US" b="1" i="1" dirty="0"/>
              <a:t>destination</a:t>
            </a:r>
            <a:r>
              <a:rPr lang="en-US" dirty="0"/>
              <a:t>" instruction does the following: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Write the value at the address  </a:t>
            </a:r>
            <a:r>
              <a:rPr lang="en-US" sz="2400" b="1" dirty="0">
                <a:solidFill>
                  <a:srgbClr val="0070C0"/>
                </a:solidFill>
              </a:rPr>
              <a:t>SS:SP</a:t>
            </a:r>
            <a:r>
              <a:rPr lang="en-US" sz="2400" dirty="0">
                <a:solidFill>
                  <a:srgbClr val="0070C0"/>
                </a:solidFill>
              </a:rPr>
              <a:t> to </a:t>
            </a:r>
            <a:r>
              <a:rPr lang="en-US" sz="2400" b="1" i="1" dirty="0">
                <a:solidFill>
                  <a:srgbClr val="0070C0"/>
                </a:solidFill>
              </a:rPr>
              <a:t>destination</a:t>
            </a:r>
            <a:endParaRPr lang="en-US" sz="2400" dirty="0">
              <a:solidFill>
                <a:srgbClr val="0070C0"/>
              </a:solidFill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Add </a:t>
            </a:r>
            <a:r>
              <a:rPr lang="en-US" sz="2400" b="1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 to </a:t>
            </a:r>
            <a:r>
              <a:rPr lang="en-US" sz="2400" b="1" dirty="0">
                <a:solidFill>
                  <a:srgbClr val="0070C0"/>
                </a:solidFill>
              </a:rPr>
              <a:t>SP</a:t>
            </a:r>
            <a:r>
              <a:rPr lang="en-US" sz="2400" dirty="0">
                <a:solidFill>
                  <a:srgbClr val="0070C0"/>
                </a:solidFill>
              </a:rPr>
              <a:t> register</a:t>
            </a:r>
          </a:p>
          <a:p>
            <a:pPr lvl="1" algn="just"/>
            <a:endParaRPr lang="en-US" sz="2800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The current address pointed by </a:t>
            </a:r>
            <a:r>
              <a:rPr lang="en-US" b="1" dirty="0"/>
              <a:t>SS:SP</a:t>
            </a:r>
            <a:r>
              <a:rPr lang="en-US" dirty="0"/>
              <a:t> is called </a:t>
            </a:r>
            <a:r>
              <a:rPr lang="en-US" b="1" dirty="0"/>
              <a:t>top of the stack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5220</TotalTime>
  <Words>857</Words>
  <Application>Microsoft Office PowerPoint</Application>
  <PresentationFormat>On-screen Show (4:3)</PresentationFormat>
  <Paragraphs>304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Computer Organization &amp; Assembly Language                                                                                          (Lecture 13) </vt:lpstr>
      <vt:lpstr>Stack</vt:lpstr>
      <vt:lpstr>PUSH Instruction</vt:lpstr>
      <vt:lpstr>POP Instruction</vt:lpstr>
      <vt:lpstr>CALL Instruction</vt:lpstr>
      <vt:lpstr>RET Instruction</vt:lpstr>
      <vt:lpstr>Slide 7</vt:lpstr>
      <vt:lpstr>Slide 8</vt:lpstr>
      <vt:lpstr>Slide 9</vt:lpstr>
      <vt:lpstr>Example 01</vt:lpstr>
      <vt:lpstr>Solution</vt:lpstr>
      <vt:lpstr>Task 01</vt:lpstr>
      <vt:lpstr>Example 02</vt:lpstr>
      <vt:lpstr>Task 02</vt:lpstr>
      <vt:lpstr>Example 03</vt:lpstr>
      <vt:lpstr>xchg Instruction</vt:lpstr>
      <vt:lpstr>Example 04</vt:lpstr>
      <vt:lpstr>Solution</vt:lpstr>
      <vt:lpstr>Task 03</vt:lpstr>
      <vt:lpstr>Recap</vt:lpstr>
      <vt:lpstr>Function</vt:lpstr>
      <vt:lpstr>Parameters vs. Arguments</vt:lpstr>
      <vt:lpstr>Parameter Passing through Stack</vt:lpstr>
      <vt:lpstr>Task 04</vt:lpstr>
      <vt:lpstr>Local Variables on Stack</vt:lpstr>
      <vt:lpstr>Example 05</vt:lpstr>
    </vt:vector>
  </TitlesOfParts>
  <Company>OMaR-LapOo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DELL</cp:lastModifiedBy>
  <cp:revision>526</cp:revision>
  <dcterms:created xsi:type="dcterms:W3CDTF">2013-11-09T11:20:07Z</dcterms:created>
  <dcterms:modified xsi:type="dcterms:W3CDTF">2022-11-20T16:53:44Z</dcterms:modified>
</cp:coreProperties>
</file>