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98" r:id="rId2"/>
    <p:sldId id="396" r:id="rId3"/>
    <p:sldId id="393" r:id="rId4"/>
    <p:sldId id="399" r:id="rId5"/>
    <p:sldId id="402" r:id="rId6"/>
    <p:sldId id="397" r:id="rId7"/>
    <p:sldId id="403" r:id="rId8"/>
    <p:sldId id="404" r:id="rId9"/>
    <p:sldId id="413" r:id="rId10"/>
    <p:sldId id="394" r:id="rId11"/>
    <p:sldId id="395" r:id="rId12"/>
    <p:sldId id="409" r:id="rId13"/>
    <p:sldId id="412" r:id="rId14"/>
    <p:sldId id="411" r:id="rId15"/>
    <p:sldId id="414" r:id="rId16"/>
    <p:sldId id="415" r:id="rId17"/>
    <p:sldId id="4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9" autoAdjust="0"/>
    <p:restoredTop sz="95411" autoAdjust="0"/>
  </p:normalViewPr>
  <p:slideViewPr>
    <p:cSldViewPr>
      <p:cViewPr varScale="1">
        <p:scale>
          <a:sx n="121" d="100"/>
          <a:sy n="121" d="100"/>
        </p:scale>
        <p:origin x="132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</a:t>
            </a:r>
            <a:r>
              <a:rPr lang="en-US" sz="2200" b="1" dirty="0" smtClean="0"/>
              <a:t>14)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dirty="0" smtClean="0"/>
              <a:t>[org 0x0100]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ax, 0xb800 ;Video Memory Base</a:t>
            </a:r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es</a:t>
            </a:r>
            <a:r>
              <a:rPr lang="en-US" dirty="0" smtClean="0"/>
              <a:t>, ax</a:t>
            </a:r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, 0 ;First Location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Position: 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</a:t>
            </a:r>
            <a:r>
              <a:rPr lang="en-US" dirty="0" smtClean="0"/>
              <a:t>  word [</a:t>
            </a:r>
            <a:r>
              <a:rPr lang="en-US" dirty="0" err="1" smtClean="0"/>
              <a:t>es:di</a:t>
            </a:r>
            <a:r>
              <a:rPr lang="en-US" dirty="0" smtClean="0"/>
              <a:t>], 0x0720 </a:t>
            </a:r>
          </a:p>
          <a:p>
            <a:pPr lvl="1">
              <a:buNone/>
            </a:pPr>
            <a:r>
              <a:rPr lang="en-US" dirty="0" smtClean="0"/>
              <a:t>	; 07: Black Background Color and White Foreground Color</a:t>
            </a:r>
          </a:p>
          <a:p>
            <a:pPr lvl="1">
              <a:buNone/>
            </a:pPr>
            <a:r>
              <a:rPr lang="en-US" dirty="0" smtClean="0"/>
              <a:t>	; 20: Space Character</a:t>
            </a:r>
          </a:p>
          <a:p>
            <a:pPr lvl="1">
              <a:buNone/>
            </a:pPr>
            <a:r>
              <a:rPr lang="en-US" dirty="0" smtClean="0"/>
              <a:t>    add  </a:t>
            </a:r>
            <a:r>
              <a:rPr lang="en-US" dirty="0" err="1" smtClean="0"/>
              <a:t>di</a:t>
            </a:r>
            <a:r>
              <a:rPr lang="en-US" dirty="0" smtClean="0"/>
              <a:t>, 2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, 4000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jne</a:t>
            </a:r>
            <a:r>
              <a:rPr lang="en-US" dirty="0" smtClean="0"/>
              <a:t>  Position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</a:t>
            </a:r>
            <a:r>
              <a:rPr lang="en-US" dirty="0" smtClean="0"/>
              <a:t>  ax, 0x4c00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 0x21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white color ‘e’ character on all cells in console screen.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‘e’ Character ASCII code: 65</a:t>
            </a:r>
          </a:p>
          <a:p>
            <a:pPr lvl="1"/>
            <a:r>
              <a:rPr lang="en-US" dirty="0" smtClean="0"/>
              <a:t>Black Background Color and White Foreground Color ASCII code: 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8382000" cy="955430"/>
          </a:xfrm>
          <a:noFill/>
          <a:ln>
            <a:noFill/>
          </a:ln>
        </p:spPr>
        <p:txBody>
          <a:bodyPr/>
          <a:lstStyle/>
          <a:p>
            <a:pPr marL="177800" indent="-133350" algn="just">
              <a:buFont typeface="Arial" pitchFamily="34" charset="0"/>
              <a:buChar char="•"/>
            </a:pPr>
            <a:r>
              <a:rPr lang="en-US" dirty="0" smtClean="0"/>
              <a:t>In example number 2, 24 out of 25 rows were visible, due to scroll function. All 25 row can be displayed using the following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3276599"/>
            <a:ext cx="4041648" cy="3318119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800" dirty="0" smtClean="0"/>
              <a:t>[org 0x0100]</a:t>
            </a:r>
          </a:p>
          <a:p>
            <a:pPr lvl="1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 ax, 0xb800 </a:t>
            </a:r>
            <a:r>
              <a:rPr lang="en-US" sz="1400" dirty="0" smtClean="0"/>
              <a:t>;Video Memory Base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 </a:t>
            </a:r>
            <a:r>
              <a:rPr lang="en-US" sz="1800" dirty="0" err="1" smtClean="0"/>
              <a:t>es</a:t>
            </a:r>
            <a:r>
              <a:rPr lang="en-US" sz="1800" dirty="0" smtClean="0"/>
              <a:t>, ax</a:t>
            </a:r>
          </a:p>
          <a:p>
            <a:pPr lvl="1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 </a:t>
            </a:r>
            <a:r>
              <a:rPr lang="en-US" sz="1800" dirty="0" err="1" smtClean="0"/>
              <a:t>di</a:t>
            </a:r>
            <a:r>
              <a:rPr lang="en-US" sz="1800" dirty="0" smtClean="0"/>
              <a:t>, 0 ;First Location 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Position: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 word [</a:t>
            </a:r>
            <a:r>
              <a:rPr lang="en-US" sz="1800" dirty="0" err="1" smtClean="0"/>
              <a:t>es:di</a:t>
            </a:r>
            <a:r>
              <a:rPr lang="en-US" sz="1800" dirty="0" smtClean="0"/>
              <a:t>], 0x0765</a:t>
            </a:r>
          </a:p>
          <a:p>
            <a:pPr marL="465138" lvl="1" indent="-69850">
              <a:buNone/>
            </a:pPr>
            <a:r>
              <a:rPr lang="en-US" sz="1800" dirty="0" smtClean="0"/>
              <a:t>; 07: Black Background Color and White Foreground Color</a:t>
            </a:r>
          </a:p>
          <a:p>
            <a:pPr lvl="1">
              <a:buNone/>
            </a:pPr>
            <a:r>
              <a:rPr lang="en-US" sz="1800" dirty="0" smtClean="0"/>
              <a:t>; 65: Character ‘e’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8304" y="3276599"/>
            <a:ext cx="4041775" cy="3318119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 add  </a:t>
            </a:r>
            <a:r>
              <a:rPr lang="en-US" dirty="0" err="1" smtClean="0"/>
              <a:t>di</a:t>
            </a:r>
            <a:r>
              <a:rPr lang="en-US" dirty="0" smtClean="0"/>
              <a:t>, 2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, 4000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jne</a:t>
            </a:r>
            <a:r>
              <a:rPr lang="en-US" dirty="0" smtClean="0"/>
              <a:t>  Position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; wait for </a:t>
            </a:r>
            <a:r>
              <a:rPr lang="en-US" dirty="0" err="1" smtClean="0"/>
              <a:t>keypress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ah, 0x1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0x21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ax, 0x4c00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0x21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03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4572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[org 0x0100]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message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ax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word [length]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call </a:t>
            </a:r>
            <a:r>
              <a:rPr lang="en-US" sz="1400" dirty="0" err="1" smtClean="0">
                <a:solidFill>
                  <a:schemeClr val="tx1"/>
                </a:solidFill>
              </a:rPr>
              <a:t>printstring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ah, 0x1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; wait for </a:t>
            </a:r>
            <a:r>
              <a:rPr lang="en-US" sz="1400" dirty="0" err="1" smtClean="0">
                <a:solidFill>
                  <a:schemeClr val="tx1"/>
                </a:solidFill>
              </a:rPr>
              <a:t>keypress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 </a:t>
            </a: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0x4c00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25146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printstring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, sp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ax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0xb800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r>
              <a:rPr lang="en-US" sz="1400" dirty="0" smtClean="0">
                <a:solidFill>
                  <a:schemeClr val="tx1"/>
                </a:solidFill>
              </a:rPr>
              <a:t>, ax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, 0              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, [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 + 6]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, [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 + 4]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ah, 0x07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5720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nextchar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al, [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[</a:t>
            </a:r>
            <a:r>
              <a:rPr lang="en-US" sz="1400" dirty="0" err="1" smtClean="0">
                <a:solidFill>
                  <a:schemeClr val="tx1"/>
                </a:solidFill>
              </a:rPr>
              <a:t>es:di</a:t>
            </a:r>
            <a:r>
              <a:rPr lang="en-US" sz="1400" dirty="0" smtClean="0">
                <a:solidFill>
                  <a:schemeClr val="tx1"/>
                </a:solidFill>
              </a:rPr>
              <a:t>], ax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add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, 2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add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, 1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loop </a:t>
            </a:r>
            <a:r>
              <a:rPr lang="en-US" sz="1400" dirty="0" err="1" smtClean="0">
                <a:solidFill>
                  <a:schemeClr val="tx1"/>
                </a:solidFill>
              </a:rPr>
              <a:t>nextchar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ax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pop 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ret 4 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66294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message:     db   'hello world'  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length:      </a:t>
            </a:r>
            <a:r>
              <a:rPr lang="en-US" sz="1400" dirty="0" err="1" smtClean="0">
                <a:solidFill>
                  <a:schemeClr val="tx1"/>
                </a:solidFill>
              </a:rPr>
              <a:t>dw</a:t>
            </a:r>
            <a:r>
              <a:rPr lang="en-US" sz="1400" dirty="0" smtClean="0">
                <a:solidFill>
                  <a:schemeClr val="tx1"/>
                </a:solidFill>
              </a:rPr>
              <a:t>   11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81000" y="224497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vert="horz">
            <a:normAutofit fontScale="92500" lnSpcReduction="10000"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Print “Hello World” in console screen.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04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4572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[org 0x0100]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call </a:t>
            </a:r>
            <a:r>
              <a:rPr lang="en-US" sz="1400" dirty="0" err="1" smtClean="0">
                <a:solidFill>
                  <a:schemeClr val="tx1"/>
                </a:solidFill>
              </a:rPr>
              <a:t>clearscreen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message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ax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word [length]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call </a:t>
            </a:r>
            <a:r>
              <a:rPr lang="en-US" sz="1400" dirty="0" err="1" smtClean="0">
                <a:solidFill>
                  <a:schemeClr val="tx1"/>
                </a:solidFill>
              </a:rPr>
              <a:t>printstring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ah, 0x1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; wait for </a:t>
            </a:r>
            <a:r>
              <a:rPr lang="en-US" sz="1400" dirty="0" err="1" smtClean="0">
                <a:solidFill>
                  <a:schemeClr val="tx1"/>
                </a:solidFill>
              </a:rPr>
              <a:t>keypress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 </a:t>
            </a: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0x4c00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25146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clearscreen</a:t>
            </a:r>
            <a:r>
              <a:rPr lang="en-US" sz="1200" dirty="0" smtClean="0">
                <a:solidFill>
                  <a:schemeClr val="tx1"/>
                </a:solidFill>
              </a:rPr>
              <a:t>:   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push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ax, 0xb800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r>
              <a:rPr lang="en-US" sz="1200" dirty="0" smtClean="0">
                <a:solidFill>
                  <a:schemeClr val="tx1"/>
                </a:solidFill>
              </a:rPr>
              <a:t>,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nextloc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word [</a:t>
            </a:r>
            <a:r>
              <a:rPr lang="en-US" sz="1200" dirty="0" err="1" smtClean="0">
                <a:solidFill>
                  <a:schemeClr val="tx1"/>
                </a:solidFill>
              </a:rPr>
              <a:t>es:di</a:t>
            </a:r>
            <a:r>
              <a:rPr lang="en-US" sz="1200" dirty="0" smtClean="0">
                <a:solidFill>
                  <a:schemeClr val="tx1"/>
                </a:solidFill>
              </a:rPr>
              <a:t>], 0x0720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add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2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cmp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4000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jne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nextloc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ret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lang="en-US" sz="800" dirty="0" smtClean="0">
              <a:solidFill>
                <a:schemeClr val="accent2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5720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printstring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, sp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ax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0xb800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r>
              <a:rPr lang="en-US" sz="1400" dirty="0" smtClean="0">
                <a:solidFill>
                  <a:schemeClr val="tx1"/>
                </a:solidFill>
              </a:rPr>
              <a:t>, ax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, 0              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si</a:t>
            </a:r>
            <a:r>
              <a:rPr lang="en-US" sz="1400" dirty="0" smtClean="0">
                <a:solidFill>
                  <a:schemeClr val="tx1"/>
                </a:solidFill>
              </a:rPr>
              <a:t>, [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 + 6]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, [</a:t>
            </a:r>
            <a:r>
              <a:rPr lang="en-US" sz="1400" dirty="0" err="1" smtClean="0">
                <a:solidFill>
                  <a:schemeClr val="tx1"/>
                </a:solidFill>
              </a:rPr>
              <a:t>bp</a:t>
            </a:r>
            <a:r>
              <a:rPr lang="en-US" sz="1400" dirty="0" smtClean="0">
                <a:solidFill>
                  <a:schemeClr val="tx1"/>
                </a:solidFill>
              </a:rPr>
              <a:t> + 4]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ah, 0x07 ; only need to do this once 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66294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nextchar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al, [</a:t>
            </a:r>
            <a:r>
              <a:rPr lang="en-US" sz="1200" dirty="0" err="1" smtClean="0">
                <a:solidFill>
                  <a:schemeClr val="tx1"/>
                </a:solidFill>
              </a:rPr>
              <a:t>si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[</a:t>
            </a:r>
            <a:r>
              <a:rPr lang="en-US" sz="1200" dirty="0" err="1" smtClean="0">
                <a:solidFill>
                  <a:schemeClr val="tx1"/>
                </a:solidFill>
              </a:rPr>
              <a:t>es:di</a:t>
            </a:r>
            <a:r>
              <a:rPr lang="en-US" sz="1200" dirty="0" smtClean="0">
                <a:solidFill>
                  <a:schemeClr val="tx1"/>
                </a:solidFill>
              </a:rPr>
              <a:t>], ax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add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2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add </a:t>
            </a:r>
            <a:r>
              <a:rPr lang="en-US" sz="1200" dirty="0" err="1" smtClean="0">
                <a:solidFill>
                  <a:schemeClr val="tx1"/>
                </a:solidFill>
              </a:rPr>
              <a:t>si</a:t>
            </a:r>
            <a:r>
              <a:rPr lang="en-US" sz="1200" dirty="0" smtClean="0">
                <a:solidFill>
                  <a:schemeClr val="tx1"/>
                </a:solidFill>
              </a:rPr>
              <a:t>, 1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loop </a:t>
            </a:r>
            <a:r>
              <a:rPr lang="en-US" sz="1200" dirty="0" err="1" smtClean="0">
                <a:solidFill>
                  <a:schemeClr val="tx1"/>
                </a:solidFill>
              </a:rPr>
              <a:t>nextchar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si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cx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ax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bp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ret 4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message:     db   'hello world'  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length:      </a:t>
            </a:r>
            <a:r>
              <a:rPr lang="en-US" sz="1200" dirty="0" err="1" smtClean="0">
                <a:solidFill>
                  <a:schemeClr val="tx1"/>
                </a:solidFill>
              </a:rPr>
              <a:t>dw</a:t>
            </a:r>
            <a:r>
              <a:rPr lang="en-US" sz="1200" dirty="0" smtClean="0">
                <a:solidFill>
                  <a:schemeClr val="tx1"/>
                </a:solidFill>
              </a:rPr>
              <a:t>   11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lang="en-US" sz="700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81000" y="224497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vert="horz">
            <a:normAutofit fontScale="92500" lnSpcReduction="10000"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First clear screen and then print “Hello World”.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4572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[org 0x0100]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call </a:t>
            </a:r>
            <a:r>
              <a:rPr lang="en-US" sz="1400" dirty="0" err="1" smtClean="0">
                <a:solidFill>
                  <a:schemeClr val="tx1"/>
                </a:solidFill>
              </a:rPr>
              <a:t>clearscreen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12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ax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call </a:t>
            </a:r>
            <a:r>
              <a:rPr lang="en-US" sz="1400" dirty="0" err="1" smtClean="0">
                <a:solidFill>
                  <a:schemeClr val="tx1"/>
                </a:solidFill>
              </a:rPr>
              <a:t>printnumber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 ah, 0x1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0x4c00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0x21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clearscreen</a:t>
            </a:r>
            <a:r>
              <a:rPr lang="en-US" sz="1400" dirty="0" smtClean="0">
                <a:solidFill>
                  <a:schemeClr val="tx1"/>
                </a:solidFill>
              </a:rPr>
              <a:t>:    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push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 ax, 0xb800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</a:rPr>
              <a:t>es</a:t>
            </a:r>
            <a:r>
              <a:rPr lang="en-US" sz="1400" dirty="0" smtClean="0">
                <a:solidFill>
                  <a:schemeClr val="tx1"/>
                </a:solidFill>
              </a:rPr>
              <a:t>,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</a:rPr>
              <a:t>di</a:t>
            </a:r>
            <a:r>
              <a:rPr lang="en-US" sz="1400" dirty="0" smtClean="0">
                <a:solidFill>
                  <a:schemeClr val="tx1"/>
                </a:solidFill>
              </a:rPr>
              <a:t>, 0</a:t>
            </a: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25146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nextloc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word [</a:t>
            </a:r>
            <a:r>
              <a:rPr lang="en-US" sz="1200" dirty="0" err="1" smtClean="0">
                <a:solidFill>
                  <a:schemeClr val="tx1"/>
                </a:solidFill>
              </a:rPr>
              <a:t>es:di</a:t>
            </a:r>
            <a:r>
              <a:rPr lang="en-US" sz="1200" dirty="0" smtClean="0">
                <a:solidFill>
                  <a:schemeClr val="tx1"/>
                </a:solidFill>
              </a:rPr>
              <a:t>], 0x0720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add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2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cmp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4000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err="1" smtClean="0">
                <a:solidFill>
                  <a:schemeClr val="tx1"/>
                </a:solidFill>
              </a:rPr>
              <a:t>jne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nextloc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ax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pop 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ret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printnumber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bp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bp</a:t>
            </a:r>
            <a:r>
              <a:rPr lang="en-US" sz="1200" dirty="0" smtClean="0">
                <a:solidFill>
                  <a:schemeClr val="tx1"/>
                </a:solidFill>
              </a:rPr>
              <a:t>, sp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ax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bx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cx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dx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push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5720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; Number Splitting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ax, [bp+4]   ; number to print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bx</a:t>
            </a:r>
            <a:r>
              <a:rPr lang="en-US" sz="1400" dirty="0" smtClean="0">
                <a:solidFill>
                  <a:schemeClr val="tx1"/>
                </a:solidFill>
              </a:rPr>
              <a:t>, 10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r>
              <a:rPr lang="en-US" sz="1400" dirty="0" smtClean="0">
                <a:solidFill>
                  <a:schemeClr val="tx1"/>
                </a:solidFill>
              </a:rPr>
              <a:t>, 0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nextdigit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dx</a:t>
            </a:r>
            <a:r>
              <a:rPr lang="en-US" sz="1400" dirty="0" smtClean="0">
                <a:solidFill>
                  <a:schemeClr val="tx1"/>
                </a:solidFill>
              </a:rPr>
              <a:t>, 0    ; zero out 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div </a:t>
            </a:r>
            <a:r>
              <a:rPr lang="en-US" sz="1400" dirty="0" err="1" smtClean="0">
                <a:solidFill>
                  <a:schemeClr val="tx1"/>
                </a:solidFill>
              </a:rPr>
              <a:t>bx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add dl, 0x30 ; convert to ASCII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push </a:t>
            </a:r>
            <a:r>
              <a:rPr lang="en-US" sz="1400" dirty="0" err="1" smtClean="0">
                <a:solidFill>
                  <a:schemeClr val="tx1"/>
                </a:solidFill>
              </a:rPr>
              <a:t>dx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inc </a:t>
            </a:r>
            <a:r>
              <a:rPr lang="en-US" sz="1400" dirty="0" err="1" smtClean="0">
                <a:solidFill>
                  <a:schemeClr val="tx1"/>
                </a:solidFill>
              </a:rPr>
              <a:t>cx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cmp</a:t>
            </a:r>
            <a:r>
              <a:rPr lang="en-US" sz="1400" dirty="0" smtClean="0">
                <a:solidFill>
                  <a:schemeClr val="tx1"/>
                </a:solidFill>
              </a:rPr>
              <a:t> ax, 0    ; is there something in quotient?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jnz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nextdigit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6629400" y="2895600"/>
            <a:ext cx="2011680" cy="3733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; Printing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ax, 0xb800 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r>
              <a:rPr lang="en-US" sz="1200" dirty="0" smtClean="0">
                <a:solidFill>
                  <a:schemeClr val="tx1"/>
                </a:solidFill>
              </a:rPr>
              <a:t>, ax 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0 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nextpos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dx</a:t>
            </a:r>
            <a:r>
              <a:rPr lang="en-US" sz="1200" dirty="0" smtClean="0">
                <a:solidFill>
                  <a:schemeClr val="tx1"/>
                </a:solidFill>
              </a:rPr>
              <a:t>          ; digit to output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dh, 0x07   </a:t>
            </a:r>
          </a:p>
          <a:p>
            <a:pPr lvl="1">
              <a:buNone/>
            </a:pPr>
            <a:r>
              <a:rPr lang="en-US" sz="1200" dirty="0" err="1" smtClean="0">
                <a:solidFill>
                  <a:schemeClr val="tx1"/>
                </a:solidFill>
              </a:rPr>
              <a:t>mov</a:t>
            </a:r>
            <a:r>
              <a:rPr lang="en-US" sz="1200" dirty="0" smtClean="0">
                <a:solidFill>
                  <a:schemeClr val="tx1"/>
                </a:solidFill>
              </a:rPr>
              <a:t> [</a:t>
            </a:r>
            <a:r>
              <a:rPr lang="en-US" sz="1200" dirty="0" err="1" smtClean="0">
                <a:solidFill>
                  <a:schemeClr val="tx1"/>
                </a:solidFill>
              </a:rPr>
              <a:t>es:di</a:t>
            </a:r>
            <a:r>
              <a:rPr lang="en-US" sz="1200" dirty="0" smtClean="0">
                <a:solidFill>
                  <a:schemeClr val="tx1"/>
                </a:solidFill>
              </a:rPr>
              <a:t>], </a:t>
            </a:r>
            <a:r>
              <a:rPr lang="en-US" sz="1200" dirty="0" err="1" smtClean="0">
                <a:solidFill>
                  <a:schemeClr val="tx1"/>
                </a:solidFill>
              </a:rPr>
              <a:t>dx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add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, 2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loop </a:t>
            </a:r>
            <a:r>
              <a:rPr lang="en-US" sz="1200" dirty="0" err="1" smtClean="0">
                <a:solidFill>
                  <a:schemeClr val="tx1"/>
                </a:solidFill>
              </a:rPr>
              <a:t>nextpos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dx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cx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bx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ax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es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pop </a:t>
            </a:r>
            <a:r>
              <a:rPr lang="en-US" sz="1200" dirty="0" err="1" smtClean="0">
                <a:solidFill>
                  <a:schemeClr val="tx1"/>
                </a:solidFill>
              </a:rPr>
              <a:t>bp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ret 2 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61404" y="22860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vert="horz">
            <a:normAutofit fontScale="92500" lnSpcReduction="10000"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Print Number </a:t>
            </a:r>
            <a:r>
              <a:rPr lang="en-US" sz="2800" dirty="0" smtClean="0"/>
              <a:t>‘12</a:t>
            </a:r>
            <a:r>
              <a:rPr lang="en-US" sz="2800" dirty="0" smtClean="0"/>
              <a:t>’ in console screen.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Print </a:t>
            </a:r>
            <a:r>
              <a:rPr lang="en-US" sz="2400" dirty="0" smtClean="0"/>
              <a:t>character ‘a’ in </a:t>
            </a:r>
            <a:r>
              <a:rPr lang="en-US" sz="2400" dirty="0"/>
              <a:t>console </a:t>
            </a:r>
            <a:r>
              <a:rPr lang="en-US" sz="2400" dirty="0" smtClean="0"/>
              <a:t>screen using Interrupt.</a:t>
            </a:r>
            <a:endParaRPr lang="en-US" sz="2400" dirty="0"/>
          </a:p>
          <a:p>
            <a:pPr marL="411480" lvl="1" indent="0">
              <a:buNone/>
            </a:pPr>
            <a:endParaRPr lang="en-US" sz="2000" dirty="0" smtClean="0"/>
          </a:p>
          <a:p>
            <a:pPr marL="411480" lvl="1" indent="0">
              <a:buNone/>
            </a:pPr>
            <a:r>
              <a:rPr lang="en-US" sz="2000" dirty="0"/>
              <a:t>[org 0x100]</a:t>
            </a:r>
          </a:p>
          <a:p>
            <a:pPr marL="411480" lvl="1" indent="0"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/>
              <a:t>dl,'a</a:t>
            </a:r>
            <a:r>
              <a:rPr lang="en-US" sz="2000" dirty="0"/>
              <a:t>'</a:t>
            </a:r>
          </a:p>
          <a:p>
            <a:pPr marL="411480" lvl="1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ah,0x2</a:t>
            </a:r>
          </a:p>
          <a:p>
            <a:pPr marL="41148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0x21</a:t>
            </a:r>
          </a:p>
          <a:p>
            <a:pPr marL="411480" lvl="1" indent="0"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ax,0x4C00</a:t>
            </a:r>
          </a:p>
          <a:p>
            <a:pPr marL="41148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0x21</a:t>
            </a:r>
          </a:p>
          <a:p>
            <a:pPr marL="41148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561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Print </a:t>
            </a:r>
            <a:r>
              <a:rPr lang="en-US" sz="2000" dirty="0" smtClean="0"/>
              <a:t>‘Hello World’ </a:t>
            </a:r>
            <a:r>
              <a:rPr lang="en-US" sz="2000" dirty="0"/>
              <a:t>in console screen using Interrupt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411480" lvl="1" indent="0">
              <a:buNone/>
            </a:pPr>
            <a:r>
              <a:rPr lang="en-US" sz="1800" dirty="0"/>
              <a:t>[org 0x100]</a:t>
            </a:r>
          </a:p>
          <a:p>
            <a:pPr marL="411480" lvl="1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dl,STRING</a:t>
            </a:r>
            <a:endParaRPr lang="en-US" sz="1800" dirty="0"/>
          </a:p>
          <a:p>
            <a:pPr marL="411480" lvl="1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ah,0x9</a:t>
            </a:r>
          </a:p>
          <a:p>
            <a:pPr marL="411480" lvl="1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0x21</a:t>
            </a:r>
          </a:p>
          <a:p>
            <a:pPr marL="411480" lvl="1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ax,0x4C00</a:t>
            </a:r>
          </a:p>
          <a:p>
            <a:pPr marL="411480" lvl="1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0x21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/>
              <a:t>STRING DB 'Hello World', '$'</a:t>
            </a:r>
          </a:p>
        </p:txBody>
      </p:sp>
    </p:spTree>
    <p:extLst>
      <p:ext uri="{BB962C8B-B14F-4D97-AF65-F5344CB8AC3E}">
        <p14:creationId xmlns:p14="http://schemas.microsoft.com/office/powerpoint/2010/main" val="257263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Display/ Video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debugger gives a very close vision of the processor, that is why every program written till now was executed inside the debugger (Advance Free Debugger (AFD))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will now be using the display screen/ console screen to interact with the system/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order to interact with hardware, an Operating System (OS) is required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OS is the software that controls a computer's hardware and peripheral devices and allows other software programs to function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discussed in earlier lectures, 16-bit architecture supports up to 1 MB of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Code Segment (CS)</a:t>
            </a:r>
          </a:p>
          <a:p>
            <a:pPr lvl="1" algn="just"/>
            <a:r>
              <a:rPr lang="en-US" sz="2400" dirty="0" smtClean="0"/>
              <a:t>It contains all the instructions to be executed</a:t>
            </a:r>
          </a:p>
          <a:p>
            <a:pPr lvl="1" algn="just"/>
            <a:r>
              <a:rPr lang="en-US" sz="2400" dirty="0" smtClean="0"/>
              <a:t>A 16-bit Code Segment Register or CS Register stores the starting address of the code segment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Data Segment (DS)</a:t>
            </a:r>
          </a:p>
          <a:p>
            <a:pPr lvl="1" algn="just"/>
            <a:r>
              <a:rPr lang="en-US" sz="2400" dirty="0" smtClean="0"/>
              <a:t>It contains data</a:t>
            </a:r>
          </a:p>
          <a:p>
            <a:pPr lvl="1" algn="just"/>
            <a:r>
              <a:rPr lang="en-US" sz="2400" dirty="0" smtClean="0"/>
              <a:t>A 16-bit Data Segment Register or DS Register stores the starting address of the data segment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b="1" dirty="0" smtClean="0"/>
              <a:t>Extra/ Extended Segment (ES)</a:t>
            </a:r>
          </a:p>
          <a:p>
            <a:pPr lvl="1" algn="just"/>
            <a:r>
              <a:rPr lang="en-US" sz="2400" dirty="0" smtClean="0"/>
              <a:t>It is used to store data, incase the data segment is not sufficient to store all data</a:t>
            </a:r>
          </a:p>
          <a:p>
            <a:pPr lvl="1" algn="just"/>
            <a:r>
              <a:rPr lang="en-US" sz="2400" dirty="0" smtClean="0"/>
              <a:t>A 16-bit Extra Segment Register or ES Register stores the starting address of the extra segment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Consider </a:t>
            </a:r>
            <a:r>
              <a:rPr lang="en-US" b="1" dirty="0" smtClean="0"/>
              <a:t>12F3:4B27 </a:t>
            </a:r>
            <a:r>
              <a:rPr lang="en-US" dirty="0" smtClean="0"/>
              <a:t>(Logical Address)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Put ‘o’ at the end of Base/ Segment Address and add it with Offset Address</a:t>
            </a:r>
          </a:p>
          <a:p>
            <a:pPr algn="just"/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1 2 F 3 o</a:t>
            </a:r>
          </a:p>
          <a:p>
            <a:pPr marL="109728" indent="0" algn="ctr">
              <a:buNone/>
            </a:pPr>
            <a:r>
              <a:rPr lang="en-US" dirty="0" smtClean="0"/>
              <a:t>0 4 B 2 7</a:t>
            </a:r>
          </a:p>
          <a:p>
            <a:pPr marL="109728" indent="0" algn="ctr">
              <a:buNone/>
            </a:pPr>
            <a:r>
              <a:rPr lang="en-US" dirty="0" smtClean="0"/>
              <a:t>1 7 A 5 7</a:t>
            </a:r>
          </a:p>
          <a:p>
            <a:pPr marL="109728" indent="0" algn="ctr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12F3:4B27 </a:t>
            </a:r>
            <a:r>
              <a:rPr lang="en-US" dirty="0" smtClean="0"/>
              <a:t>corresponds to the physical address </a:t>
            </a:r>
            <a:r>
              <a:rPr lang="en-US" b="1" dirty="0" smtClean="0"/>
              <a:t>0x17A57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3D8B8-5052-8B33-081F-434671D32640}"/>
              </a:ext>
            </a:extLst>
          </p:cNvPr>
          <p:cNvGrpSpPr/>
          <p:nvPr/>
        </p:nvGrpSpPr>
        <p:grpSpPr>
          <a:xfrm>
            <a:off x="1784858" y="1676400"/>
            <a:ext cx="2710942" cy="1272064"/>
            <a:chOff x="3406417" y="4267200"/>
            <a:chExt cx="1350080" cy="12720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B63CB9-D88A-F8ED-12CC-ADEF811FEEC0}"/>
                </a:ext>
              </a:extLst>
            </p:cNvPr>
            <p:cNvCxnSpPr/>
            <p:nvPr/>
          </p:nvCxnSpPr>
          <p:spPr>
            <a:xfrm>
              <a:off x="3733800" y="42672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BD5A0F-3642-6025-FF48-A611C0307E64}"/>
                </a:ext>
              </a:extLst>
            </p:cNvPr>
            <p:cNvCxnSpPr/>
            <p:nvPr/>
          </p:nvCxnSpPr>
          <p:spPr>
            <a:xfrm>
              <a:off x="3848100" y="4267200"/>
              <a:ext cx="0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330B-64B6-32B7-62C0-EC5CD26BB240}"/>
                </a:ext>
              </a:extLst>
            </p:cNvPr>
            <p:cNvSpPr txBox="1"/>
            <p:nvPr/>
          </p:nvSpPr>
          <p:spPr>
            <a:xfrm>
              <a:off x="3406417" y="4560332"/>
              <a:ext cx="856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Base/ Segment</a:t>
              </a:r>
            </a:p>
            <a:p>
              <a:pPr algn="ctr"/>
              <a:r>
                <a:rPr lang="en-US" dirty="0"/>
                <a:t>Address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59678E-BCFA-B677-F5C1-5209178DFC75}"/>
                </a:ext>
              </a:extLst>
            </p:cNvPr>
            <p:cNvCxnSpPr/>
            <p:nvPr/>
          </p:nvCxnSpPr>
          <p:spPr>
            <a:xfrm>
              <a:off x="4224305" y="42672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C3CB33-9E01-5E3B-CDF6-64BEB33EBBE9}"/>
                </a:ext>
              </a:extLst>
            </p:cNvPr>
            <p:cNvCxnSpPr/>
            <p:nvPr/>
          </p:nvCxnSpPr>
          <p:spPr>
            <a:xfrm>
              <a:off x="4339059" y="4267200"/>
              <a:ext cx="0" cy="838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4E095-493E-2BBA-8F50-753F5DC4295F}"/>
                </a:ext>
              </a:extLst>
            </p:cNvPr>
            <p:cNvSpPr txBox="1"/>
            <p:nvPr/>
          </p:nvSpPr>
          <p:spPr>
            <a:xfrm>
              <a:off x="3918906" y="5169932"/>
              <a:ext cx="83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Offset Address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F57CEC-8433-F365-73B2-DCD22A3945EB}"/>
              </a:ext>
            </a:extLst>
          </p:cNvPr>
          <p:cNvCxnSpPr/>
          <p:nvPr/>
        </p:nvCxnSpPr>
        <p:spPr>
          <a:xfrm>
            <a:off x="3505200" y="5105400"/>
            <a:ext cx="21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599937-0C7D-3E8D-ED61-F78B5A8578F3}"/>
              </a:ext>
            </a:extLst>
          </p:cNvPr>
          <p:cNvSpPr txBox="1"/>
          <p:nvPr/>
        </p:nvSpPr>
        <p:spPr>
          <a:xfrm>
            <a:off x="3485606" y="471865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C2AB8-5665-AB62-93BE-D0D9413D4A50}"/>
              </a:ext>
            </a:extLst>
          </p:cNvPr>
          <p:cNvSpPr txBox="1"/>
          <p:nvPr/>
        </p:nvSpPr>
        <p:spPr>
          <a:xfrm>
            <a:off x="4211748" y="4114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Consider the following portion of RAM: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133600"/>
          <a:ext cx="2971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2133600"/>
          <a:ext cx="29718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88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696" y="496466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CS/ DS		1000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5180012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458366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		1010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2304" y="4800600"/>
            <a:ext cx="146304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281940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	               B800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82304" y="3036332"/>
            <a:ext cx="1371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4800600"/>
            <a:ext cx="2971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43183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physical address of location pointed by IP will be 0x11010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From memory address 0x0B800, 4000 bytes are reserved to be mapped on console screen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Total Cells: 80*25 = 2000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cell is of 2 bytes </a:t>
            </a:r>
            <a:r>
              <a:rPr lang="en-US" sz="1600" dirty="0" smtClean="0"/>
              <a:t>(MSB for attribute &amp; LSB for character)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Standard screen size: (80*2)*25 = 4000 bytes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2148841"/>
          <a:ext cx="29718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88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200400" y="3291840"/>
            <a:ext cx="2971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898674" y="2635726"/>
            <a:ext cx="100584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1387" y="33528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Cells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6243" y="243840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 Rows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36576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 Screen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2514600"/>
          <a:ext cx="68776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2743200" y="381000"/>
            <a:ext cx="533400" cy="3429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6172200" y="457200"/>
            <a:ext cx="533400" cy="3276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5663625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Cell Structure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423826" y="13716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Style Byte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23581" y="135249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 Byte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86200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0: On</a:t>
            </a:r>
          </a:p>
          <a:p>
            <a:pPr algn="ctr"/>
            <a:r>
              <a:rPr lang="en-US" sz="2000" dirty="0" smtClean="0"/>
              <a:t>1: Blink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70059" y="3886200"/>
            <a:ext cx="129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0:Normal</a:t>
            </a:r>
          </a:p>
          <a:p>
            <a:pPr algn="ctr"/>
            <a:r>
              <a:rPr lang="en-US" sz="2000" dirty="0" smtClean="0"/>
              <a:t>1: Bold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989806" y="3352006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896394" y="3352006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681" y="4724400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Background Color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74351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Foreground Color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334294" y="3847306"/>
            <a:ext cx="1752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315494" y="3847306"/>
            <a:ext cx="1752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Whatever you write in these 2000 cells (4000 bytes), it will appear on screen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will move ES register to B800, to access memory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print out a black background color and white foreground color (code: 0x07) space character (code: 0x20) to the all cells on the screen consider the following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6456</TotalTime>
  <Words>1283</Words>
  <Application>Microsoft Office PowerPoint</Application>
  <PresentationFormat>On-screen Show (4:3)</PresentationFormat>
  <Paragraphs>316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Trebuchet MS</vt:lpstr>
      <vt:lpstr>Wingdings 2</vt:lpstr>
      <vt:lpstr>Urban</vt:lpstr>
      <vt:lpstr>Computer Organization &amp; Assembly Language                                                                                          (Lecture 14) </vt:lpstr>
      <vt:lpstr>Display/ Video Memory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01</vt:lpstr>
      <vt:lpstr>Task 01</vt:lpstr>
      <vt:lpstr>Example 02</vt:lpstr>
      <vt:lpstr>Example 03</vt:lpstr>
      <vt:lpstr>Example 04</vt:lpstr>
      <vt:lpstr>Example 05</vt:lpstr>
      <vt:lpstr>Example 06</vt:lpstr>
      <vt:lpstr>Example 07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OMaR</cp:lastModifiedBy>
  <cp:revision>608</cp:revision>
  <dcterms:created xsi:type="dcterms:W3CDTF">2013-11-09T11:20:07Z</dcterms:created>
  <dcterms:modified xsi:type="dcterms:W3CDTF">2022-11-30T09:54:21Z</dcterms:modified>
</cp:coreProperties>
</file>