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27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68" autoAdjust="0"/>
    <p:restoredTop sz="92995" autoAdjust="0"/>
  </p:normalViewPr>
  <p:slideViewPr>
    <p:cSldViewPr>
      <p:cViewPr varScale="1">
        <p:scale>
          <a:sx n="64" d="100"/>
          <a:sy n="64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9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D05A1-5B9D-4A25-AA3F-087629065002}" type="slidenum">
              <a:rPr lang="en-US"/>
              <a:pPr/>
              <a:t>11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B4E82-81BB-4725-8F92-32A0AEF4BE31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</a:t>
            </a:r>
            <a:r>
              <a:rPr lang="en-US" sz="2200" b="1" dirty="0" smtClean="0"/>
              <a:t>15)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0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Pipelining: Real 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05400" cy="4325112"/>
          </a:xfrm>
        </p:spPr>
        <p:txBody>
          <a:bodyPr>
            <a:normAutofit fontScale="85000" lnSpcReduction="20000"/>
          </a:bodyPr>
          <a:lstStyle/>
          <a:p>
            <a:pPr marL="285750" indent="-285750" algn="just"/>
            <a:r>
              <a:rPr lang="en-US" dirty="0"/>
              <a:t>Laundry Example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Ann, Brian, Cathy, Dave </a:t>
            </a:r>
            <a:br>
              <a:rPr lang="en-US" dirty="0"/>
            </a:br>
            <a:r>
              <a:rPr lang="en-US" dirty="0"/>
              <a:t>each have one load of clothes </a:t>
            </a:r>
            <a:br>
              <a:rPr lang="en-US" dirty="0"/>
            </a:br>
            <a:r>
              <a:rPr lang="en-US" dirty="0"/>
              <a:t>to wash, dry and fold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Washer takes 30 minutes</a:t>
            </a:r>
          </a:p>
          <a:p>
            <a:pPr marL="285750" indent="-285750" algn="just">
              <a:buFontTx/>
              <a:buNone/>
            </a:pPr>
            <a:endParaRPr lang="en-US" dirty="0"/>
          </a:p>
          <a:p>
            <a:pPr marL="285750" indent="-285750" algn="just"/>
            <a:r>
              <a:rPr lang="en-US" dirty="0"/>
              <a:t>Dryer takes 40 minutes</a:t>
            </a:r>
          </a:p>
          <a:p>
            <a:pPr marL="285750" indent="-285750" algn="just">
              <a:buFontTx/>
              <a:buNone/>
            </a:pPr>
            <a:endParaRPr lang="en-US" dirty="0"/>
          </a:p>
          <a:p>
            <a:pPr marL="285750" indent="-285750" algn="just"/>
            <a:r>
              <a:rPr lang="en-US" dirty="0"/>
              <a:t>Folder takes 20 minutes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Total : 90 minutes 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256" r="21368"/>
          <a:stretch>
            <a:fillRect/>
          </a:stretch>
        </p:blipFill>
        <p:spPr bwMode="auto">
          <a:xfrm>
            <a:off x="5867400" y="2023110"/>
            <a:ext cx="2743200" cy="483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7281-6901-491F-A4C3-ECC3ADE95C83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5556250"/>
            <a:ext cx="8839200" cy="8255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>
              <a:buFontTx/>
              <a:buNone/>
            </a:pPr>
            <a:r>
              <a:rPr lang="en-US" sz="2000"/>
              <a:t>Sequential laundry takes 6 hours for 4 loads</a:t>
            </a:r>
          </a:p>
          <a:p>
            <a:pPr marL="285750" indent="-285750">
              <a:buFontTx/>
              <a:buNone/>
            </a:pPr>
            <a:r>
              <a:rPr lang="en-US" sz="2000"/>
              <a:t>If they learned pipelining, how long would  laundry take?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4550" y="2571750"/>
            <a:ext cx="522288" cy="534988"/>
            <a:chOff x="532" y="1620"/>
            <a:chExt cx="329" cy="337"/>
          </a:xfrm>
        </p:grpSpPr>
        <p:sp>
          <p:nvSpPr>
            <p:cNvPr id="55301" name="Freeform 5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583" y="167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1850" y="3397250"/>
            <a:ext cx="522288" cy="534988"/>
            <a:chOff x="524" y="2140"/>
            <a:chExt cx="329" cy="337"/>
          </a:xfrm>
        </p:grpSpPr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575" y="2191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06450" y="4133850"/>
            <a:ext cx="522288" cy="534988"/>
            <a:chOff x="508" y="2604"/>
            <a:chExt cx="329" cy="337"/>
          </a:xfrm>
        </p:grpSpPr>
        <p:sp>
          <p:nvSpPr>
            <p:cNvPr id="55307" name="Freeform 11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559" y="265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93750" y="4883150"/>
            <a:ext cx="522288" cy="534988"/>
            <a:chOff x="500" y="3076"/>
            <a:chExt cx="329" cy="337"/>
          </a:xfrm>
        </p:grpSpPr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51" y="312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477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11300" y="2070100"/>
            <a:ext cx="1498600" cy="0"/>
            <a:chOff x="952" y="1304"/>
            <a:chExt cx="944" cy="0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0621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25828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2006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641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048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3052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086100" y="2070100"/>
            <a:ext cx="1498600" cy="0"/>
            <a:chOff x="1944" y="1304"/>
            <a:chExt cx="944" cy="0"/>
          </a:xfrm>
        </p:grpSpPr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36369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41576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3581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4216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46228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4627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660900" y="2070100"/>
            <a:ext cx="1498600" cy="0"/>
            <a:chOff x="2936" y="1304"/>
            <a:chExt cx="944" cy="0"/>
          </a:xfrm>
        </p:grpSpPr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52117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7324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5156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57912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61976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2023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30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235700" y="2070100"/>
            <a:ext cx="1498600" cy="0"/>
            <a:chOff x="3928" y="1304"/>
            <a:chExt cx="944" cy="0"/>
          </a:xfrm>
        </p:grpSpPr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Line 50"/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67865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40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7307263" y="2081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20</a:t>
            </a:r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6731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73660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772400" y="1898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492250" y="2470150"/>
            <a:ext cx="1535113" cy="711200"/>
            <a:chOff x="940" y="1556"/>
            <a:chExt cx="967" cy="448"/>
          </a:xfrm>
        </p:grpSpPr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55355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56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7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2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55360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1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62" name="Oval 66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3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64" name="Freeform 68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65" name="Rectangle 69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55369" name="Oval 73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70" name="Freeform 74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1116013" y="9763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1479550" y="15621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1473200" y="142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23479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3414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4430713" y="9890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5370513" y="10017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6462713" y="9890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5379" name="Rectangle 83"/>
          <p:cNvSpPr>
            <a:spLocks noChangeArrowheads="1"/>
          </p:cNvSpPr>
          <p:nvPr/>
        </p:nvSpPr>
        <p:spPr bwMode="auto">
          <a:xfrm>
            <a:off x="7137400" y="9763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3016250" y="3206750"/>
            <a:ext cx="1535113" cy="711200"/>
            <a:chOff x="1900" y="2020"/>
            <a:chExt cx="967" cy="448"/>
          </a:xfrm>
        </p:grpSpPr>
        <p:grpSp>
          <p:nvGrpSpPr>
            <p:cNvPr id="17" name="Group 85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55383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4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85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20" name="Group 91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55388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89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90" name="Oval 94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1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92" name="Freeform 96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Rectangle 97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4" name="Rectangle 98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5" name="Rectangle 99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55397" name="Oval 101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98" name="Freeform 102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4464050" y="3917950"/>
            <a:ext cx="1535113" cy="711200"/>
            <a:chOff x="2812" y="2468"/>
            <a:chExt cx="967" cy="448"/>
          </a:xfrm>
        </p:grpSpPr>
        <p:grpSp>
          <p:nvGrpSpPr>
            <p:cNvPr id="23" name="Group 104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24" name="Group 10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55402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3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4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09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26" name="Group 11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55407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8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09" name="Oval 113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0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11" name="Freeform 115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412" name="Rectangle 116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3" name="Rectangle 117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4" name="Rectangle 118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55416" name="Oval 120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7" name="Freeform 121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6115050" y="4705350"/>
            <a:ext cx="1535113" cy="711200"/>
            <a:chOff x="3852" y="2964"/>
            <a:chExt cx="967" cy="448"/>
          </a:xfrm>
        </p:grpSpPr>
        <p:grpSp>
          <p:nvGrpSpPr>
            <p:cNvPr id="29" name="Group 12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30" name="Group 124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55421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2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3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28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55333" name="Group 129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55426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27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28" name="Oval 132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29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30" name="Freeform 134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431" name="Rectangle 135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2" name="Rectangle 136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33" name="Rectangle 137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43" name="Group 138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55435" name="Oval 139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36" name="Freeform 140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437" name="Rectangle 141"/>
          <p:cNvSpPr>
            <a:spLocks noChangeArrowheads="1"/>
          </p:cNvSpPr>
          <p:nvPr/>
        </p:nvSpPr>
        <p:spPr bwMode="auto">
          <a:xfrm>
            <a:off x="150813" y="24542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5438" name="Line 142"/>
          <p:cNvSpPr>
            <a:spLocks noChangeShapeType="1"/>
          </p:cNvSpPr>
          <p:nvPr/>
        </p:nvSpPr>
        <p:spPr bwMode="auto">
          <a:xfrm>
            <a:off x="635000" y="23050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39" name="Rectangle 143"/>
          <p:cNvSpPr>
            <a:spLocks noChangeArrowheads="1"/>
          </p:cNvSpPr>
          <p:nvPr/>
        </p:nvSpPr>
        <p:spPr bwMode="auto">
          <a:xfrm>
            <a:off x="4125913" y="15271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Appendix A - Pipelining 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32CB-1AC8-4C09-B472-4214F3DC7797}" type="slidenum">
              <a:rPr lang="en-US"/>
              <a:pPr/>
              <a:t>12</a:t>
            </a:fld>
            <a:endParaRPr lang="en-US"/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162800" cy="11430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Start Work ASAP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76800" y="3352800"/>
            <a:ext cx="3987800" cy="990600"/>
          </a:xfrm>
          <a:noFill/>
          <a:ln w="12700">
            <a:solidFill>
              <a:schemeClr val="tx2"/>
            </a:solidFill>
          </a:ln>
        </p:spPr>
        <p:txBody>
          <a:bodyPr lIns="90488" tIns="44450" rIns="90488" bIns="44450"/>
          <a:lstStyle/>
          <a:p>
            <a:pPr marL="285750" indent="-285750"/>
            <a:r>
              <a:rPr lang="en-US" sz="2400" dirty="0"/>
              <a:t>Pipelined laundry takes 3.5 hours for 4 loads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130300" y="3028950"/>
            <a:ext cx="522288" cy="534988"/>
            <a:chOff x="712" y="1908"/>
            <a:chExt cx="329" cy="337"/>
          </a:xfrm>
        </p:grpSpPr>
        <p:sp>
          <p:nvSpPr>
            <p:cNvPr id="57349" name="Freeform 1029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0" name="Rectangle 1030"/>
            <p:cNvSpPr>
              <a:spLocks noChangeArrowheads="1"/>
            </p:cNvSpPr>
            <p:nvPr/>
          </p:nvSpPr>
          <p:spPr bwMode="auto">
            <a:xfrm>
              <a:off x="763" y="1959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1117600" y="3879850"/>
            <a:ext cx="522288" cy="534988"/>
            <a:chOff x="704" y="2444"/>
            <a:chExt cx="329" cy="337"/>
          </a:xfrm>
        </p:grpSpPr>
        <p:sp>
          <p:nvSpPr>
            <p:cNvPr id="57352" name="Freeform 1032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Rectangle 1033"/>
            <p:cNvSpPr>
              <a:spLocks noChangeArrowheads="1"/>
            </p:cNvSpPr>
            <p:nvPr/>
          </p:nvSpPr>
          <p:spPr bwMode="auto">
            <a:xfrm>
              <a:off x="755" y="2495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1079500" y="4629150"/>
            <a:ext cx="522288" cy="534988"/>
            <a:chOff x="680" y="2916"/>
            <a:chExt cx="329" cy="337"/>
          </a:xfrm>
        </p:grpSpPr>
        <p:sp>
          <p:nvSpPr>
            <p:cNvPr id="57355" name="Freeform 1035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Rectangle 1036"/>
            <p:cNvSpPr>
              <a:spLocks noChangeArrowheads="1"/>
            </p:cNvSpPr>
            <p:nvPr/>
          </p:nvSpPr>
          <p:spPr bwMode="auto">
            <a:xfrm>
              <a:off x="731" y="2967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1079500" y="5353050"/>
            <a:ext cx="522288" cy="534988"/>
            <a:chOff x="680" y="3372"/>
            <a:chExt cx="329" cy="337"/>
          </a:xfrm>
        </p:grpSpPr>
        <p:sp>
          <p:nvSpPr>
            <p:cNvPr id="57358" name="Freeform 1038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Rectangle 1039"/>
            <p:cNvSpPr>
              <a:spLocks noChangeArrowheads="1"/>
            </p:cNvSpPr>
            <p:nvPr/>
          </p:nvSpPr>
          <p:spPr bwMode="auto">
            <a:xfrm>
              <a:off x="731" y="3423"/>
              <a:ext cx="253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57360" name="Rectangle 1040"/>
          <p:cNvSpPr>
            <a:spLocks noChangeArrowheads="1"/>
          </p:cNvSpPr>
          <p:nvPr/>
        </p:nvSpPr>
        <p:spPr bwMode="auto">
          <a:xfrm>
            <a:off x="1401763" y="1433513"/>
            <a:ext cx="892175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6 PM</a:t>
            </a:r>
          </a:p>
        </p:txBody>
      </p:sp>
      <p:sp>
        <p:nvSpPr>
          <p:cNvPr id="57361" name="Line 1041"/>
          <p:cNvSpPr>
            <a:spLocks noChangeShapeType="1"/>
          </p:cNvSpPr>
          <p:nvPr/>
        </p:nvSpPr>
        <p:spPr bwMode="auto">
          <a:xfrm>
            <a:off x="1765300" y="20193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042"/>
          <p:cNvSpPr>
            <a:spLocks noChangeShapeType="1"/>
          </p:cNvSpPr>
          <p:nvPr/>
        </p:nvSpPr>
        <p:spPr bwMode="auto">
          <a:xfrm>
            <a:off x="1758950" y="188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Rectangle 1043"/>
          <p:cNvSpPr>
            <a:spLocks noChangeArrowheads="1"/>
          </p:cNvSpPr>
          <p:nvPr/>
        </p:nvSpPr>
        <p:spPr bwMode="auto">
          <a:xfrm>
            <a:off x="26336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57364" name="Rectangle 1044"/>
          <p:cNvSpPr>
            <a:spLocks noChangeArrowheads="1"/>
          </p:cNvSpPr>
          <p:nvPr/>
        </p:nvSpPr>
        <p:spPr bwMode="auto">
          <a:xfrm>
            <a:off x="3700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57365" name="Rectangle 1045"/>
          <p:cNvSpPr>
            <a:spLocks noChangeArrowheads="1"/>
          </p:cNvSpPr>
          <p:nvPr/>
        </p:nvSpPr>
        <p:spPr bwMode="auto">
          <a:xfrm>
            <a:off x="4716463" y="1446213"/>
            <a:ext cx="350837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9</a:t>
            </a:r>
          </a:p>
        </p:txBody>
      </p:sp>
      <p:sp>
        <p:nvSpPr>
          <p:cNvPr id="57366" name="Rectangle 1046"/>
          <p:cNvSpPr>
            <a:spLocks noChangeArrowheads="1"/>
          </p:cNvSpPr>
          <p:nvPr/>
        </p:nvSpPr>
        <p:spPr bwMode="auto">
          <a:xfrm>
            <a:off x="5656263" y="14589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7367" name="Rectangle 1047"/>
          <p:cNvSpPr>
            <a:spLocks noChangeArrowheads="1"/>
          </p:cNvSpPr>
          <p:nvPr/>
        </p:nvSpPr>
        <p:spPr bwMode="auto">
          <a:xfrm>
            <a:off x="6748463" y="1446213"/>
            <a:ext cx="5207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11</a:t>
            </a:r>
          </a:p>
        </p:txBody>
      </p:sp>
      <p:sp>
        <p:nvSpPr>
          <p:cNvPr id="57368" name="Rectangle 1048"/>
          <p:cNvSpPr>
            <a:spLocks noChangeArrowheads="1"/>
          </p:cNvSpPr>
          <p:nvPr/>
        </p:nvSpPr>
        <p:spPr bwMode="auto">
          <a:xfrm>
            <a:off x="7423150" y="1433513"/>
            <a:ext cx="1447800" cy="45402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/>
              <a:t>Midnight</a:t>
            </a:r>
          </a:p>
        </p:txBody>
      </p:sp>
      <p:grpSp>
        <p:nvGrpSpPr>
          <p:cNvPr id="6" name="Group 1049"/>
          <p:cNvGrpSpPr>
            <a:grpSpLocks/>
          </p:cNvGrpSpPr>
          <p:nvPr/>
        </p:nvGrpSpPr>
        <p:grpSpPr bwMode="auto">
          <a:xfrm>
            <a:off x="1803400" y="2927350"/>
            <a:ext cx="3530600" cy="2940050"/>
            <a:chOff x="1136" y="1844"/>
            <a:chExt cx="2199" cy="1848"/>
          </a:xfrm>
        </p:grpSpPr>
        <p:grpSp>
          <p:nvGrpSpPr>
            <p:cNvPr id="7" name="Group 1050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8" name="Group 1051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9" name="Group 1052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57373" name="AutoShape 105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74" name="AutoShape 1054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75" name="AutoShape 1055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56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1" name="Group 1057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57378" name="AutoShape 1058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79" name="AutoShape 1059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80" name="Oval 1060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81" name="AutoShape 1061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82" name="Freeform 1062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3" name="Rectangle 1063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4" name="Rectangle 1064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5" name="Rectangle 1065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1066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57387" name="Oval 1067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88" name="Freeform 1068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069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4" name="Group 1070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5" name="Group 1071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57392" name="AutoShape 107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93" name="AutoShape 107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94" name="AutoShape 1074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075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7" name="Group 1076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57397" name="AutoShape 1077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98" name="AutoShape 1078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99" name="Oval 1079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00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01" name="Freeform 1081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02" name="Rectangle 1082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Rectangle 1083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Rectangle 1084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" name="Group 1085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57406" name="Oval 1086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07" name="Freeform 1087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088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20" name="Group 1089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21" name="Group 1090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57411" name="AutoShape 1091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12" name="AutoShape 10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13" name="AutoShape 1093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094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23" name="Group 1095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57416" name="AutoShape 1096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17" name="AutoShape 1097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18" name="Oval 1098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19" name="AutoShape 1099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20" name="Freeform 1100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21" name="Rectangle 1101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2" name="Rectangle 1102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3" name="Rectangle 1103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1104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57425" name="Oval 1105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6" name="Freeform 1106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107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26" name="Group 1108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27" name="Group 1109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57430" name="AutoShape 1110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31" name="AutoShape 1111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32" name="AutoShape 1112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113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29" name="Group 1114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57435" name="AutoShape 1115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436" name="AutoShape 1116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37" name="Oval 1117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8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39" name="Freeform 1119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40" name="Rectangle 1120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1" name="Rectangle 1121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2" name="Rectangle 1122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1123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57444" name="Oval 1124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5" name="Freeform 1125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" cap="rnd">
                  <a:noFill/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7446" name="Rectangle 1126"/>
          <p:cNvSpPr>
            <a:spLocks noChangeArrowheads="1"/>
          </p:cNvSpPr>
          <p:nvPr/>
        </p:nvSpPr>
        <p:spPr bwMode="auto">
          <a:xfrm>
            <a:off x="436563" y="2911475"/>
            <a:ext cx="358775" cy="2835275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7447" name="Line 1127"/>
          <p:cNvSpPr>
            <a:spLocks noChangeShapeType="1"/>
          </p:cNvSpPr>
          <p:nvPr/>
        </p:nvSpPr>
        <p:spPr bwMode="auto">
          <a:xfrm>
            <a:off x="920750" y="2762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48" name="Rectangle 1128"/>
          <p:cNvSpPr>
            <a:spLocks noChangeArrowheads="1"/>
          </p:cNvSpPr>
          <p:nvPr/>
        </p:nvSpPr>
        <p:spPr bwMode="auto">
          <a:xfrm>
            <a:off x="4411663" y="1984375"/>
            <a:ext cx="688975" cy="363538"/>
          </a:xfrm>
          <a:prstGeom prst="rect">
            <a:avLst/>
          </a:prstGeom>
          <a:noFill/>
          <a:ln w="12700" cmpd="tri">
            <a:noFill/>
            <a:prstDash val="dash"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Time</a:t>
            </a:r>
          </a:p>
        </p:txBody>
      </p:sp>
      <p:grpSp>
        <p:nvGrpSpPr>
          <p:cNvPr id="31" name="Group 1129"/>
          <p:cNvGrpSpPr>
            <a:grpSpLocks/>
          </p:cNvGrpSpPr>
          <p:nvPr/>
        </p:nvGrpSpPr>
        <p:grpSpPr bwMode="auto">
          <a:xfrm>
            <a:off x="1763713" y="2355850"/>
            <a:ext cx="3568700" cy="636588"/>
            <a:chOff x="1111" y="1484"/>
            <a:chExt cx="2248" cy="401"/>
          </a:xfrm>
        </p:grpSpPr>
        <p:sp>
          <p:nvSpPr>
            <p:cNvPr id="57450" name="Rectangle 1130"/>
            <p:cNvSpPr>
              <a:spLocks noChangeArrowheads="1"/>
            </p:cNvSpPr>
            <p:nvPr/>
          </p:nvSpPr>
          <p:spPr bwMode="auto">
            <a:xfrm>
              <a:off x="111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57451" name="Line 1131"/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" name="Line 1132"/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4" name="Group 1133"/>
            <p:cNvGrpSpPr>
              <a:grpSpLocks/>
            </p:cNvGrpSpPr>
            <p:nvPr/>
          </p:nvGrpSpPr>
          <p:grpSpPr bwMode="auto">
            <a:xfrm>
              <a:off x="1460" y="1484"/>
              <a:ext cx="384" cy="401"/>
              <a:chOff x="1460" y="1484"/>
              <a:chExt cx="384" cy="401"/>
            </a:xfrm>
          </p:grpSpPr>
          <p:sp>
            <p:nvSpPr>
              <p:cNvPr id="57454" name="Line 1134"/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" name="Rectangle 1135"/>
              <p:cNvSpPr>
                <a:spLocks noChangeArrowheads="1"/>
              </p:cNvSpPr>
              <p:nvPr/>
            </p:nvSpPr>
            <p:spPr bwMode="auto">
              <a:xfrm>
                <a:off x="1479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56" name="Line 1136"/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" name="Group 1137"/>
            <p:cNvGrpSpPr>
              <a:grpSpLocks/>
            </p:cNvGrpSpPr>
            <p:nvPr/>
          </p:nvGrpSpPr>
          <p:grpSpPr bwMode="auto">
            <a:xfrm>
              <a:off x="1868" y="1484"/>
              <a:ext cx="384" cy="401"/>
              <a:chOff x="1868" y="1484"/>
              <a:chExt cx="384" cy="401"/>
            </a:xfrm>
          </p:grpSpPr>
          <p:sp>
            <p:nvSpPr>
              <p:cNvPr id="57458" name="Line 1138"/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9" name="Rectangle 1139"/>
              <p:cNvSpPr>
                <a:spLocks noChangeArrowheads="1"/>
              </p:cNvSpPr>
              <p:nvPr/>
            </p:nvSpPr>
            <p:spPr bwMode="auto">
              <a:xfrm>
                <a:off x="1887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0" name="Line 1140"/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8" name="Group 1141"/>
            <p:cNvGrpSpPr>
              <a:grpSpLocks/>
            </p:cNvGrpSpPr>
            <p:nvPr/>
          </p:nvGrpSpPr>
          <p:grpSpPr bwMode="auto">
            <a:xfrm>
              <a:off x="2276" y="1484"/>
              <a:ext cx="384" cy="401"/>
              <a:chOff x="2276" y="1484"/>
              <a:chExt cx="384" cy="401"/>
            </a:xfrm>
          </p:grpSpPr>
          <p:sp>
            <p:nvSpPr>
              <p:cNvPr id="57462" name="Line 1142"/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3" name="Rectangle 1143"/>
              <p:cNvSpPr>
                <a:spLocks noChangeArrowheads="1"/>
              </p:cNvSpPr>
              <p:nvPr/>
            </p:nvSpPr>
            <p:spPr bwMode="auto">
              <a:xfrm>
                <a:off x="2295" y="1599"/>
                <a:ext cx="328" cy="286"/>
              </a:xfrm>
              <a:prstGeom prst="rect">
                <a:avLst/>
              </a:prstGeom>
              <a:noFill/>
              <a:ln w="12700" cmpd="tri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7464" name="Line 1144"/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65" name="Line 1145"/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6" name="Line 1146"/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7" name="Rectangle 1147"/>
            <p:cNvSpPr>
              <a:spLocks noChangeArrowheads="1"/>
            </p:cNvSpPr>
            <p:nvPr/>
          </p:nvSpPr>
          <p:spPr bwMode="auto">
            <a:xfrm>
              <a:off x="2703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57468" name="Rectangle 1148"/>
            <p:cNvSpPr>
              <a:spLocks noChangeArrowheads="1"/>
            </p:cNvSpPr>
            <p:nvPr/>
          </p:nvSpPr>
          <p:spPr bwMode="auto">
            <a:xfrm>
              <a:off x="3031" y="1599"/>
              <a:ext cx="328" cy="286"/>
            </a:xfrm>
            <a:prstGeom prst="rect">
              <a:avLst/>
            </a:prstGeom>
            <a:noFill/>
            <a:ln w="12700" cmpd="tri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57469" name="Line 1149"/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0" name="Line 1150"/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1" name="Line 1151"/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2" name="Line 1152"/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3" name="Line 1153"/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4" name="Line 1154"/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5" name="Line 1155"/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6" name="Line 1156"/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just"/>
            <a:r>
              <a:rPr lang="en-US" dirty="0"/>
              <a:t>Pipelining doesn’t help latency of single task, it helps throughput of entire workload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Pipeline </a:t>
            </a:r>
            <a:r>
              <a:rPr lang="en-US" dirty="0" smtClean="0"/>
              <a:t>rate is </a:t>
            </a:r>
            <a:r>
              <a:rPr lang="en-US" dirty="0"/>
              <a:t>limited by </a:t>
            </a:r>
            <a:r>
              <a:rPr lang="en-US" dirty="0" smtClean="0"/>
              <a:t>the slowest </a:t>
            </a:r>
            <a:r>
              <a:rPr lang="en-US" dirty="0"/>
              <a:t>pipeline stage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Multiple tasks operating simultaneously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Potential speedup = </a:t>
            </a:r>
            <a:r>
              <a:rPr lang="en-US" dirty="0" smtClean="0"/>
              <a:t>Increasing number of pipe </a:t>
            </a:r>
            <a:r>
              <a:rPr lang="en-US" dirty="0"/>
              <a:t>stages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r>
              <a:rPr lang="en-US" dirty="0"/>
              <a:t>Unbalanced lengths of pipe stages reduces speedup</a:t>
            </a:r>
          </a:p>
          <a:p>
            <a:pPr marL="285750" indent="-28575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Let us consider the following decomposition of the instruction processing: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Fetch Instruction (FI</a:t>
            </a:r>
            <a:r>
              <a:rPr lang="en-US" dirty="0"/>
              <a:t>): Read the next expected instruction into a buffer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Decode Instruction (DI): </a:t>
            </a:r>
            <a:r>
              <a:rPr lang="en-US" dirty="0"/>
              <a:t>Determine the opcode and the operand specifiers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Calculate Operands (CO): </a:t>
            </a:r>
            <a:r>
              <a:rPr lang="en-US" dirty="0"/>
              <a:t>Calculate the effective address of each source </a:t>
            </a:r>
            <a:r>
              <a:rPr lang="en-US" dirty="0" smtClean="0"/>
              <a:t>operand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Fetch Operands (FO): </a:t>
            </a:r>
            <a:r>
              <a:rPr lang="en-US" dirty="0"/>
              <a:t>Fetch each operand from memory. Operands in registers need not be fetched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Execute Instruction (EI): </a:t>
            </a:r>
            <a:r>
              <a:rPr lang="en-US" dirty="0"/>
              <a:t>Perform the indicated operation and store the result, if any, in the specified destination operand location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Write Operand (WO): </a:t>
            </a:r>
            <a:r>
              <a:rPr lang="en-US" dirty="0"/>
              <a:t>Store the result in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Timing Diagram for Instruction Pipeline Operation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019800" cy="404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Effect of a Conditional Branch on Instruction Pipeline Operation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3084"/>
          <a:stretch>
            <a:fillRect/>
          </a:stretch>
        </p:blipFill>
        <p:spPr bwMode="auto">
          <a:xfrm>
            <a:off x="1039685" y="2249488"/>
            <a:ext cx="706463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pipeline hazard occurs when the pipeline or some portion of the pipeline stalls because conditions do not permit continued execution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Such a pipeline stall is also referred to as a </a:t>
            </a:r>
            <a:r>
              <a:rPr lang="en-US" b="1" dirty="0"/>
              <a:t>pipeline bubble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There are three types of hazards:</a:t>
            </a:r>
          </a:p>
          <a:p>
            <a:pPr algn="just"/>
            <a:r>
              <a:rPr lang="en-US" dirty="0"/>
              <a:t>Resource/ Structural</a:t>
            </a:r>
          </a:p>
          <a:p>
            <a:pPr algn="just"/>
            <a:r>
              <a:rPr lang="en-US" dirty="0"/>
              <a:t>Data</a:t>
            </a:r>
          </a:p>
          <a:p>
            <a:pPr algn="just"/>
            <a:r>
              <a:rPr lang="en-US" dirty="0"/>
              <a:t>Control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 marL="685800" lvl="1" indent="-228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Structural Hazards: </a:t>
            </a:r>
            <a:r>
              <a:rPr lang="en-US" dirty="0">
                <a:solidFill>
                  <a:schemeClr val="tx1"/>
                </a:solidFill>
              </a:rPr>
              <a:t>Given resource cannot support required combination of instructions</a:t>
            </a:r>
          </a:p>
          <a:p>
            <a:pPr marL="685800" lvl="1" indent="-228600" algn="just">
              <a:lnSpc>
                <a:spcPct val="90000"/>
              </a:lnSpc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85800" lvl="1" indent="-228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Hazards: </a:t>
            </a:r>
            <a:r>
              <a:rPr lang="en-US" dirty="0">
                <a:solidFill>
                  <a:schemeClr val="tx1"/>
                </a:solidFill>
              </a:rPr>
              <a:t>Instruction depends on result of prior instruction still in the pipeline</a:t>
            </a:r>
          </a:p>
          <a:p>
            <a:pPr marL="685800" lvl="1" indent="-228600" algn="just">
              <a:lnSpc>
                <a:spcPct val="90000"/>
              </a:lnSpc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685800" lvl="1" indent="-228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Control Hazards</a:t>
            </a:r>
            <a:r>
              <a:rPr lang="en-US" dirty="0">
                <a:solidFill>
                  <a:schemeClr val="tx1"/>
                </a:solidFill>
              </a:rPr>
              <a:t>: Pipelining of branches &amp; other instructions  that change the Program Counter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Parallel Processing and Pipelining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Parallel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parallel processing system is able to perform concurrent data processing to achieve faster execution time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system may have two or more ALUs and be able to execute two or more instructions at the same time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Goal is to increase the throughput (the amount of processing that can be accomplished during a given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Classification of 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SISD – Single Instruction Single Data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SIMD - Single Instruction Multiple  Data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MISD – Multiple Instruction Single Data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MIMD - Multiple Instruction Multiple  Data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SISD – Single Instruction Single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en-US" b="1" dirty="0"/>
              <a:t>Single Instruction:</a:t>
            </a:r>
            <a:r>
              <a:rPr lang="en-US" dirty="0"/>
              <a:t> </a:t>
            </a:r>
            <a:r>
              <a:rPr lang="en-US" dirty="0" smtClean="0"/>
              <a:t>All </a:t>
            </a:r>
            <a:r>
              <a:rPr lang="en-US" dirty="0" smtClean="0"/>
              <a:t>processing units execute the same instruction at any given clock cycle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Single Data:</a:t>
            </a:r>
            <a:r>
              <a:rPr lang="en-US" dirty="0"/>
              <a:t> </a:t>
            </a:r>
            <a:r>
              <a:rPr lang="en-US" dirty="0" smtClean="0"/>
              <a:t> A </a:t>
            </a:r>
            <a:r>
              <a:rPr lang="en-US" dirty="0" smtClean="0"/>
              <a:t>single/ same </a:t>
            </a:r>
            <a:r>
              <a:rPr lang="en-US" dirty="0" smtClean="0"/>
              <a:t>data stream is fed into </a:t>
            </a:r>
            <a:r>
              <a:rPr lang="en-US" dirty="0" smtClean="0"/>
              <a:t>all </a:t>
            </a:r>
            <a:r>
              <a:rPr lang="en-US" dirty="0" smtClean="0"/>
              <a:t>processing </a:t>
            </a:r>
            <a:r>
              <a:rPr lang="en-US" dirty="0" smtClean="0"/>
              <a:t>units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SIMD - Single Instruction Multiple 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Single Instruction:</a:t>
            </a:r>
            <a:r>
              <a:rPr lang="en-US" dirty="0"/>
              <a:t> All processing units execute the same instruction at any given clock cycle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Multiple Data: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smtClean="0"/>
              <a:t>Multiple/ different </a:t>
            </a:r>
            <a:r>
              <a:rPr lang="en-US" dirty="0" smtClean="0"/>
              <a:t>data </a:t>
            </a:r>
            <a:r>
              <a:rPr lang="en-US" dirty="0" smtClean="0"/>
              <a:t>streams are </a:t>
            </a:r>
            <a:r>
              <a:rPr lang="en-US" dirty="0" smtClean="0"/>
              <a:t>fed into all processing </a:t>
            </a:r>
            <a:r>
              <a:rPr lang="en-US" dirty="0" smtClean="0"/>
              <a:t>units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MISD – Multiple Instruction Single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Multiple Instruction:</a:t>
            </a:r>
            <a:r>
              <a:rPr lang="en-US" dirty="0"/>
              <a:t> </a:t>
            </a:r>
            <a:r>
              <a:rPr lang="en-US" dirty="0" smtClean="0"/>
              <a:t> All processing units execute the </a:t>
            </a:r>
            <a:r>
              <a:rPr lang="en-US" dirty="0" smtClean="0"/>
              <a:t>different instructions </a:t>
            </a:r>
            <a:r>
              <a:rPr lang="en-US" dirty="0" smtClean="0"/>
              <a:t>at any given clock cycle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/>
              <a:t>Single Data:</a:t>
            </a:r>
            <a:r>
              <a:rPr lang="en-US" dirty="0"/>
              <a:t> </a:t>
            </a:r>
            <a:r>
              <a:rPr lang="en-US" dirty="0" smtClean="0"/>
              <a:t> A single/ same data stream is fed into all processing units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MIMD - Multiple Instruction Multiple 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/>
          </a:p>
          <a:p>
            <a:pPr algn="just"/>
            <a:r>
              <a:rPr lang="en-US" b="1" dirty="0"/>
              <a:t>Multiple Instruction:</a:t>
            </a:r>
            <a:r>
              <a:rPr lang="en-US" dirty="0"/>
              <a:t> </a:t>
            </a:r>
            <a:r>
              <a:rPr lang="en-US" dirty="0" smtClean="0"/>
              <a:t> All processing units execute the different </a:t>
            </a:r>
            <a:r>
              <a:rPr lang="en-US" dirty="0" smtClean="0"/>
              <a:t>instructions </a:t>
            </a:r>
            <a:r>
              <a:rPr lang="en-US" dirty="0" smtClean="0"/>
              <a:t>at any given clock cycle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Multiple Data:</a:t>
            </a:r>
            <a:r>
              <a:rPr lang="en-US" dirty="0"/>
              <a:t> </a:t>
            </a:r>
            <a:r>
              <a:rPr lang="en-US" dirty="0" smtClean="0"/>
              <a:t> Multiple/ different data streams are fed into all processing units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form of computer organization in which successive steps of an instruction sequence are executed in </a:t>
            </a:r>
            <a:r>
              <a:rPr lang="en-US" dirty="0" smtClean="0"/>
              <a:t>turn, </a:t>
            </a:r>
            <a:r>
              <a:rPr lang="en-US" dirty="0"/>
              <a:t>by a sequence of modules able to operate concurrently, so that another instruction can begin before the previous one is finished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8400</TotalTime>
  <Words>545</Words>
  <Application>Microsoft Macintosh PowerPoint</Application>
  <PresentationFormat>On-screen Show (4:3)</PresentationFormat>
  <Paragraphs>160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Computer Organization &amp; Assembly Language                                                                                          (Lecture 15) </vt:lpstr>
      <vt:lpstr>Parallel Processing and Pipelining</vt:lpstr>
      <vt:lpstr>What is Parallel Processing?</vt:lpstr>
      <vt:lpstr>Classification of Parallel Processing</vt:lpstr>
      <vt:lpstr>SISD – Single Instruction Single Data</vt:lpstr>
      <vt:lpstr>SIMD - Single Instruction Multiple  Data </vt:lpstr>
      <vt:lpstr>MISD – Multiple Instruction Single Data </vt:lpstr>
      <vt:lpstr> MIMD - Multiple Instruction Multiple  Data </vt:lpstr>
      <vt:lpstr>Pipelining</vt:lpstr>
      <vt:lpstr>Pipelining: Real Life Example</vt:lpstr>
      <vt:lpstr>Slide 11</vt:lpstr>
      <vt:lpstr>Start Work ASAP</vt:lpstr>
      <vt:lpstr>Facts</vt:lpstr>
      <vt:lpstr>Slide 14</vt:lpstr>
      <vt:lpstr>Slide 15</vt:lpstr>
      <vt:lpstr>Timing Diagram for Instruction Pipeline Operation</vt:lpstr>
      <vt:lpstr>The Effect of a Conditional Branch on Instruction Pipeline Operation</vt:lpstr>
      <vt:lpstr>Pipeline Hazard</vt:lpstr>
      <vt:lpstr>Slide 19</vt:lpstr>
    </vt:vector>
  </TitlesOfParts>
  <Company>OMaR-LapOo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DELL</cp:lastModifiedBy>
  <cp:revision>807</cp:revision>
  <dcterms:created xsi:type="dcterms:W3CDTF">2013-11-09T11:20:07Z</dcterms:created>
  <dcterms:modified xsi:type="dcterms:W3CDTF">2022-12-01T15:22:10Z</dcterms:modified>
</cp:coreProperties>
</file>