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56" r:id="rId2"/>
    <p:sldId id="374" r:id="rId3"/>
    <p:sldId id="375" r:id="rId4"/>
    <p:sldId id="378" r:id="rId5"/>
    <p:sldId id="386" r:id="rId6"/>
    <p:sldId id="387" r:id="rId7"/>
    <p:sldId id="388" r:id="rId8"/>
    <p:sldId id="380" r:id="rId9"/>
    <p:sldId id="381" r:id="rId10"/>
    <p:sldId id="382" r:id="rId11"/>
    <p:sldId id="383" r:id="rId12"/>
    <p:sldId id="389" r:id="rId13"/>
    <p:sldId id="3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 autoAdjust="0"/>
    <p:restoredTop sz="95652" autoAdjust="0"/>
  </p:normalViewPr>
  <p:slideViewPr>
    <p:cSldViewPr>
      <p:cViewPr varScale="1">
        <p:scale>
          <a:sx n="98" d="100"/>
          <a:sy n="98" d="100"/>
        </p:scale>
        <p:origin x="1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9/27/22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Computer Organization &amp; Assembly Language</a:t>
            </a:r>
            <a:br>
              <a:rPr lang="en-US" sz="4800" b="1" dirty="0"/>
            </a:br>
            <a:r>
              <a:rPr lang="en-US" sz="2200" b="1" dirty="0"/>
              <a:t>                                                                                         (Lecture 07)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Omar Bin </a:t>
            </a:r>
            <a:r>
              <a:rPr lang="en-US" dirty="0" err="1"/>
              <a:t>Samin</a:t>
            </a:r>
            <a:endParaRPr lang="en-US" dirty="0"/>
          </a:p>
          <a:p>
            <a:r>
              <a:rPr lang="en-US" sz="1400" dirty="0"/>
              <a:t>Lecturer</a:t>
            </a:r>
          </a:p>
          <a:p>
            <a:r>
              <a:rPr lang="en-US" sz="1400" dirty="0"/>
              <a:t>Institute of Management Sciences, Peshawar.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LOOPNE / LOOPNZ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LOOPNE stands for ‘Loop if Not Equal’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LOOPNZ stands for ‘Loop if Not Zero’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Decrements CX</a:t>
            </a:r>
          </a:p>
          <a:p>
            <a:pPr lvl="1" algn="just"/>
            <a:r>
              <a:rPr lang="en-US" dirty="0"/>
              <a:t>If CX !=0 and ZF = 0, then jumps to label/tag</a:t>
            </a:r>
          </a:p>
          <a:p>
            <a:pPr lvl="1" algn="just"/>
            <a:r>
              <a:rPr lang="en-US" dirty="0"/>
              <a:t>Else, do nothing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1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PK" dirty="0"/>
              <a:t>Show values of AX, BX, CX and ZF for all executable instructions.</a:t>
            </a:r>
          </a:p>
          <a:p>
            <a:pPr marL="411480" lvl="1" indent="0" algn="just">
              <a:buNone/>
            </a:pPr>
            <a:r>
              <a:rPr lang="en-US" dirty="0"/>
              <a:t>[org 0x0100]</a:t>
            </a:r>
          </a:p>
          <a:p>
            <a:pPr marL="402336" lvl="1" indent="0" algn="just">
              <a:buNone/>
            </a:pPr>
            <a:r>
              <a:rPr lang="en-US" dirty="0"/>
              <a:t>mov al,1</a:t>
            </a:r>
          </a:p>
          <a:p>
            <a:pPr marL="402336" lvl="1" indent="0" algn="just">
              <a:buNone/>
            </a:pPr>
            <a:r>
              <a:rPr lang="en-US" dirty="0"/>
              <a:t>mov bl,2</a:t>
            </a:r>
          </a:p>
          <a:p>
            <a:pPr marL="402336" lvl="1" indent="0" algn="just">
              <a:buNone/>
            </a:pPr>
            <a:r>
              <a:rPr lang="en-US" dirty="0"/>
              <a:t>mov cl,5</a:t>
            </a:r>
          </a:p>
          <a:p>
            <a:pPr marL="402336" lvl="1" indent="0" algn="just">
              <a:buNone/>
            </a:pPr>
            <a:endParaRPr lang="en-US" dirty="0"/>
          </a:p>
          <a:p>
            <a:pPr marL="402336" lvl="1" indent="0" algn="just">
              <a:buNone/>
            </a:pPr>
            <a:r>
              <a:rPr lang="en-US" dirty="0"/>
              <a:t>Tag1:</a:t>
            </a:r>
          </a:p>
          <a:p>
            <a:pPr marL="402336" lvl="1" indent="0" algn="just">
              <a:buNone/>
            </a:pPr>
            <a:r>
              <a:rPr lang="en-US" dirty="0"/>
              <a:t>add </a:t>
            </a:r>
            <a:r>
              <a:rPr lang="en-US" dirty="0" err="1"/>
              <a:t>al,bl</a:t>
            </a:r>
            <a:endParaRPr lang="en-US" dirty="0"/>
          </a:p>
          <a:p>
            <a:pPr marL="402336" lvl="1" indent="0" algn="just">
              <a:buNone/>
            </a:pPr>
            <a:r>
              <a:rPr lang="en-US" dirty="0" err="1"/>
              <a:t>cmp</a:t>
            </a:r>
            <a:r>
              <a:rPr lang="en-US" dirty="0"/>
              <a:t> al,3</a:t>
            </a:r>
          </a:p>
          <a:p>
            <a:pPr marL="402336" lvl="1" indent="0" algn="just">
              <a:buNone/>
            </a:pPr>
            <a:r>
              <a:rPr lang="en-US" dirty="0" err="1"/>
              <a:t>loopz</a:t>
            </a:r>
            <a:r>
              <a:rPr lang="en-US" dirty="0"/>
              <a:t> Tag1</a:t>
            </a:r>
          </a:p>
          <a:p>
            <a:pPr marL="402336" lvl="1" indent="0" algn="just">
              <a:buNone/>
            </a:pPr>
            <a:endParaRPr lang="en-US" dirty="0"/>
          </a:p>
          <a:p>
            <a:pPr marL="402336" lvl="1" indent="0" algn="just">
              <a:buNone/>
            </a:pPr>
            <a:r>
              <a:rPr lang="en-US" dirty="0"/>
              <a:t>Mov ax,0xFFFF</a:t>
            </a:r>
          </a:p>
          <a:p>
            <a:pPr marL="402336" lvl="1" indent="0" algn="just">
              <a:buNone/>
            </a:pPr>
            <a:endParaRPr lang="en-US" dirty="0"/>
          </a:p>
          <a:p>
            <a:pPr marL="402336" lvl="1" indent="0" algn="just">
              <a:buNone/>
            </a:pPr>
            <a:r>
              <a:rPr lang="en-US" dirty="0"/>
              <a:t>mov ax,0x4c00 	; exit</a:t>
            </a:r>
          </a:p>
          <a:p>
            <a:pPr marL="402336" lvl="1" indent="0" algn="just">
              <a:buNone/>
            </a:pPr>
            <a:r>
              <a:rPr lang="en-US" dirty="0"/>
              <a:t>int 0x21</a:t>
            </a:r>
            <a:endParaRPr lang="en-PK" sz="2300" dirty="0"/>
          </a:p>
          <a:p>
            <a:pPr marL="411480" lvl="1" indent="0" algn="just">
              <a:buNone/>
            </a:pPr>
            <a:endParaRPr lang="en-PK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3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03E4-5579-1604-BC08-F1D14C70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5D854A-B5BD-CC1F-8C7F-2D25F2E02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33113"/>
              </p:ext>
            </p:extLst>
          </p:nvPr>
        </p:nvGraphicFramePr>
        <p:xfrm>
          <a:off x="1524000" y="2196737"/>
          <a:ext cx="609599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8313557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4927443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427928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860581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02042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1379965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456271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AX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BX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CX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ZF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0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AH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BH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BL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CH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K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8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501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17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694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707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941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940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25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58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FF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93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3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Generate the following sequence using conditional loop instruction “</a:t>
            </a:r>
            <a:r>
              <a:rPr lang="en-US" dirty="0" err="1"/>
              <a:t>loopne</a:t>
            </a:r>
            <a:r>
              <a:rPr lang="en-US" dirty="0"/>
              <a:t>”:</a:t>
            </a:r>
          </a:p>
          <a:p>
            <a:pPr algn="just"/>
            <a:endParaRPr lang="en-US" dirty="0"/>
          </a:p>
          <a:p>
            <a:pPr marL="411480" lvl="1" indent="0" algn="just">
              <a:buNone/>
            </a:pPr>
            <a:r>
              <a:rPr lang="en-US" dirty="0"/>
              <a:t>1</a:t>
            </a:r>
          </a:p>
          <a:p>
            <a:pPr marL="411480" lvl="1" indent="0" algn="just">
              <a:buNone/>
            </a:pPr>
            <a:r>
              <a:rPr lang="en-US" dirty="0"/>
              <a:t>3</a:t>
            </a:r>
          </a:p>
          <a:p>
            <a:pPr marL="411480" lvl="1" indent="0" algn="just">
              <a:buNone/>
            </a:pPr>
            <a:r>
              <a:rPr lang="en-US" dirty="0"/>
              <a:t>9</a:t>
            </a:r>
          </a:p>
          <a:p>
            <a:pPr marL="411480" lvl="1" indent="0" algn="just">
              <a:buNone/>
            </a:pPr>
            <a:r>
              <a:rPr lang="en-US" dirty="0"/>
              <a:t>1B</a:t>
            </a:r>
          </a:p>
          <a:p>
            <a:pPr marL="411480" lvl="1" indent="0" algn="just">
              <a:buNone/>
            </a:pPr>
            <a:r>
              <a:rPr lang="en-US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4672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Loop instructions are used to execute the given instructions for number of times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two types of loop instructions: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 dirty="0"/>
              <a:t>Unconditional Loop Instructions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 dirty="0"/>
              <a:t>Conditional Loop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Unconditional Loop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instructions are used to loop a group of instructions until the condition satisfies, i.e. CX = 0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Syntax: </a:t>
            </a:r>
          </a:p>
          <a:p>
            <a:pPr lvl="1" algn="ctr">
              <a:buNone/>
            </a:pPr>
            <a:r>
              <a:rPr lang="en-US" dirty="0"/>
              <a:t>loop tag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2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Consider the following piece of code:</a:t>
            </a:r>
          </a:p>
          <a:p>
            <a:pPr marL="411480" lvl="1" indent="0" algn="just">
              <a:buNone/>
            </a:pPr>
            <a:r>
              <a:rPr lang="en-US" sz="1600" dirty="0"/>
              <a:t>[org 0x0100]</a:t>
            </a:r>
          </a:p>
          <a:p>
            <a:pPr marL="411480" lvl="1" indent="0" algn="just">
              <a:buNone/>
            </a:pPr>
            <a:r>
              <a:rPr lang="en-US" sz="1600" dirty="0" err="1"/>
              <a:t>xor</a:t>
            </a:r>
            <a:r>
              <a:rPr lang="en-US" sz="1600" dirty="0"/>
              <a:t> </a:t>
            </a:r>
            <a:r>
              <a:rPr lang="en-US" sz="1600" dirty="0" err="1"/>
              <a:t>ax,ax</a:t>
            </a:r>
            <a:endParaRPr lang="en-US" sz="1600" dirty="0"/>
          </a:p>
          <a:p>
            <a:pPr marL="402336" lvl="1" indent="0" algn="just">
              <a:buNone/>
            </a:pPr>
            <a:r>
              <a:rPr lang="en-US" sz="1600" dirty="0" err="1"/>
              <a:t>mov</a:t>
            </a:r>
            <a:r>
              <a:rPr lang="en-US" sz="1600" dirty="0"/>
              <a:t> bx,Tag1</a:t>
            </a:r>
          </a:p>
          <a:p>
            <a:pPr marL="402336" lvl="1" indent="0" algn="just">
              <a:buNone/>
            </a:pPr>
            <a:endParaRPr lang="en-US" sz="1600" dirty="0"/>
          </a:p>
          <a:p>
            <a:pPr marL="402336" lvl="1" indent="0" algn="just">
              <a:buNone/>
            </a:pPr>
            <a:r>
              <a:rPr lang="en-US" sz="1600" dirty="0"/>
              <a:t>add ax,[</a:t>
            </a:r>
            <a:r>
              <a:rPr lang="en-US" sz="1600" dirty="0" err="1"/>
              <a:t>bx</a:t>
            </a:r>
            <a:r>
              <a:rPr lang="en-US" sz="1600" dirty="0"/>
              <a:t>]</a:t>
            </a:r>
          </a:p>
          <a:p>
            <a:pPr marL="402336" lvl="1" indent="0" algn="just">
              <a:buNone/>
            </a:pPr>
            <a:r>
              <a:rPr lang="en-US" sz="1600" dirty="0"/>
              <a:t>add bx,2</a:t>
            </a:r>
          </a:p>
          <a:p>
            <a:pPr marL="402336" lvl="1" indent="0" algn="just">
              <a:buNone/>
            </a:pPr>
            <a:r>
              <a:rPr lang="en-US" sz="1600" dirty="0"/>
              <a:t>add ax,[</a:t>
            </a:r>
            <a:r>
              <a:rPr lang="en-US" sz="1600" dirty="0" err="1"/>
              <a:t>bx</a:t>
            </a:r>
            <a:r>
              <a:rPr lang="en-US" sz="1600" dirty="0"/>
              <a:t>]</a:t>
            </a:r>
          </a:p>
          <a:p>
            <a:pPr marL="402336" lvl="1" indent="0" algn="just">
              <a:buNone/>
            </a:pPr>
            <a:r>
              <a:rPr lang="en-US" sz="1600" dirty="0"/>
              <a:t>add bx,2</a:t>
            </a:r>
          </a:p>
          <a:p>
            <a:pPr marL="402336" lvl="1" indent="0" algn="just">
              <a:buNone/>
            </a:pPr>
            <a:r>
              <a:rPr lang="en-US" sz="1600" dirty="0"/>
              <a:t>add ax,[</a:t>
            </a:r>
            <a:r>
              <a:rPr lang="en-US" sz="1600" dirty="0" err="1"/>
              <a:t>bx</a:t>
            </a:r>
            <a:r>
              <a:rPr lang="en-US" sz="1600" dirty="0"/>
              <a:t>]</a:t>
            </a:r>
          </a:p>
          <a:p>
            <a:pPr marL="402336" lvl="1" indent="0" algn="just">
              <a:buNone/>
            </a:pPr>
            <a:r>
              <a:rPr lang="en-US" sz="1600" dirty="0"/>
              <a:t>add bx,2</a:t>
            </a:r>
          </a:p>
          <a:p>
            <a:pPr marL="402336" lvl="1" indent="0" algn="just">
              <a:buNone/>
            </a:pPr>
            <a:endParaRPr lang="en-US" sz="1600" dirty="0"/>
          </a:p>
          <a:p>
            <a:pPr marL="402336" lvl="1" indent="0" algn="just">
              <a:buNone/>
            </a:pPr>
            <a:r>
              <a:rPr lang="en-US" sz="1600" dirty="0" err="1"/>
              <a:t>mov</a:t>
            </a:r>
            <a:r>
              <a:rPr lang="en-US" sz="1600" dirty="0"/>
              <a:t> [Tag2],ax</a:t>
            </a:r>
          </a:p>
          <a:p>
            <a:pPr marL="402336" lvl="1" indent="0" algn="just">
              <a:buNone/>
            </a:pPr>
            <a:r>
              <a:rPr lang="en-US" sz="1600" dirty="0" err="1"/>
              <a:t>mov</a:t>
            </a:r>
            <a:r>
              <a:rPr lang="en-US" sz="1600" dirty="0"/>
              <a:t> ax,0x4c00 	; exit</a:t>
            </a:r>
          </a:p>
          <a:p>
            <a:pPr marL="402336" lvl="1" indent="0" algn="just">
              <a:buNone/>
            </a:pPr>
            <a:r>
              <a:rPr lang="en-US" sz="1600" dirty="0" err="1"/>
              <a:t>int</a:t>
            </a:r>
            <a:r>
              <a:rPr lang="en-US" sz="1600" dirty="0"/>
              <a:t> 0x21		</a:t>
            </a:r>
          </a:p>
          <a:p>
            <a:pPr marL="402336" lvl="1" indent="0" algn="just">
              <a:buNone/>
            </a:pPr>
            <a:endParaRPr lang="en-US" sz="1600" dirty="0"/>
          </a:p>
          <a:p>
            <a:pPr marL="402336" lvl="1" indent="0" algn="just">
              <a:buNone/>
            </a:pPr>
            <a:r>
              <a:rPr lang="en-US" sz="1600" dirty="0"/>
              <a:t>Tag1: </a:t>
            </a:r>
            <a:r>
              <a:rPr lang="en-US" sz="1600" dirty="0" err="1"/>
              <a:t>dw</a:t>
            </a:r>
            <a:r>
              <a:rPr lang="en-US" sz="1600" dirty="0"/>
              <a:t> 5, 10, 15</a:t>
            </a:r>
          </a:p>
          <a:p>
            <a:pPr marL="402336" lvl="1" indent="0" algn="just">
              <a:buNone/>
            </a:pPr>
            <a:r>
              <a:rPr lang="en-US" sz="1600" dirty="0"/>
              <a:t>Tag2: </a:t>
            </a:r>
            <a:r>
              <a:rPr lang="en-US" sz="1600" dirty="0" err="1"/>
              <a:t>dw</a:t>
            </a:r>
            <a:r>
              <a:rPr lang="en-US" sz="1600" dirty="0"/>
              <a:t> 0</a:t>
            </a:r>
            <a:endParaRPr lang="en-US" sz="2400" dirty="0"/>
          </a:p>
        </p:txBody>
      </p:sp>
      <p:sp>
        <p:nvSpPr>
          <p:cNvPr id="5" name="Right Brace 4"/>
          <p:cNvSpPr/>
          <p:nvPr/>
        </p:nvSpPr>
        <p:spPr>
          <a:xfrm>
            <a:off x="1981200" y="2749034"/>
            <a:ext cx="304800" cy="4513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276600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instructions are repeated 3 times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981200" y="3276600"/>
            <a:ext cx="304800" cy="4513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1981200" y="3815834"/>
            <a:ext cx="304800" cy="4513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Same task as discussed in the previous slide can also be implemented using unconditional loops. Consider the following piece of code:</a:t>
            </a:r>
          </a:p>
          <a:p>
            <a:pPr marL="411480" lvl="1" indent="0" algn="just">
              <a:buNone/>
            </a:pPr>
            <a:r>
              <a:rPr lang="en-US" sz="1600" dirty="0"/>
              <a:t>[org 0x0100]</a:t>
            </a:r>
          </a:p>
          <a:p>
            <a:pPr marL="411480" lvl="1" indent="0" algn="just">
              <a:buNone/>
            </a:pPr>
            <a:r>
              <a:rPr lang="en-US" sz="1600" dirty="0" err="1"/>
              <a:t>xor</a:t>
            </a:r>
            <a:r>
              <a:rPr lang="en-US" sz="1600" dirty="0"/>
              <a:t> </a:t>
            </a:r>
            <a:r>
              <a:rPr lang="en-US" sz="1600" dirty="0" err="1"/>
              <a:t>ax,ax</a:t>
            </a:r>
            <a:endParaRPr lang="en-US" sz="1600" dirty="0"/>
          </a:p>
          <a:p>
            <a:pPr marL="402336" lvl="1" indent="0" algn="just">
              <a:buNone/>
            </a:pPr>
            <a:r>
              <a:rPr lang="en-US" sz="1600" dirty="0"/>
              <a:t>mov bx,Tag1</a:t>
            </a:r>
          </a:p>
          <a:p>
            <a:pPr marL="402336" lvl="1" indent="0" algn="just">
              <a:buNone/>
            </a:pPr>
            <a:r>
              <a:rPr lang="en-US" sz="1600" dirty="0"/>
              <a:t>mov cx,3</a:t>
            </a:r>
          </a:p>
          <a:p>
            <a:pPr marL="402336" lvl="1" indent="0" algn="just">
              <a:buNone/>
            </a:pPr>
            <a:endParaRPr lang="en-US" sz="1600" dirty="0"/>
          </a:p>
          <a:p>
            <a:pPr marL="402336" lvl="1" indent="0" algn="just">
              <a:buNone/>
            </a:pPr>
            <a:r>
              <a:rPr lang="en-US" sz="1600" dirty="0"/>
              <a:t>Tag3:</a:t>
            </a:r>
          </a:p>
          <a:p>
            <a:pPr marL="402336" lvl="1" indent="0" algn="just">
              <a:buNone/>
            </a:pPr>
            <a:r>
              <a:rPr lang="en-US" sz="1600" dirty="0"/>
              <a:t>add ax,[</a:t>
            </a:r>
            <a:r>
              <a:rPr lang="en-US" sz="1600" dirty="0" err="1"/>
              <a:t>bx</a:t>
            </a:r>
            <a:r>
              <a:rPr lang="en-US" sz="1600" dirty="0"/>
              <a:t>]</a:t>
            </a:r>
          </a:p>
          <a:p>
            <a:pPr marL="402336" lvl="1" indent="0" algn="just">
              <a:buNone/>
            </a:pPr>
            <a:r>
              <a:rPr lang="en-US" sz="1600" dirty="0"/>
              <a:t>add bx,2</a:t>
            </a:r>
          </a:p>
          <a:p>
            <a:pPr marL="402336" lvl="1" indent="0" algn="just">
              <a:buNone/>
            </a:pPr>
            <a:r>
              <a:rPr lang="en-US" sz="1600" dirty="0"/>
              <a:t>loop Tag3</a:t>
            </a:r>
          </a:p>
          <a:p>
            <a:pPr marL="402336" lvl="1" indent="0" algn="just">
              <a:buNone/>
            </a:pPr>
            <a:r>
              <a:rPr lang="en-US" sz="1600" dirty="0"/>
              <a:t> </a:t>
            </a:r>
          </a:p>
          <a:p>
            <a:pPr marL="402336" lvl="1" indent="0" algn="just">
              <a:buNone/>
            </a:pPr>
            <a:r>
              <a:rPr lang="en-US" sz="1600" dirty="0" err="1"/>
              <a:t>mov</a:t>
            </a:r>
            <a:r>
              <a:rPr lang="en-US" sz="1600" dirty="0"/>
              <a:t> [Tag2],ax</a:t>
            </a:r>
          </a:p>
          <a:p>
            <a:pPr marL="402336" lvl="1" indent="0" algn="just">
              <a:buNone/>
            </a:pPr>
            <a:r>
              <a:rPr lang="en-US" sz="1600" dirty="0" err="1"/>
              <a:t>mov</a:t>
            </a:r>
            <a:r>
              <a:rPr lang="en-US" sz="1600" dirty="0"/>
              <a:t> ax,0x4c00 	; exit</a:t>
            </a:r>
          </a:p>
          <a:p>
            <a:pPr marL="402336" lvl="1" indent="0" algn="just">
              <a:buNone/>
            </a:pPr>
            <a:r>
              <a:rPr lang="en-US" sz="1600" dirty="0" err="1"/>
              <a:t>int</a:t>
            </a:r>
            <a:r>
              <a:rPr lang="en-US" sz="1600" dirty="0"/>
              <a:t> 0x21</a:t>
            </a:r>
          </a:p>
          <a:p>
            <a:pPr marL="402336" lvl="1" indent="0" algn="just">
              <a:buNone/>
            </a:pPr>
            <a:r>
              <a:rPr lang="en-US" sz="1600" dirty="0"/>
              <a:t>		</a:t>
            </a:r>
          </a:p>
          <a:p>
            <a:pPr marL="402336" lvl="1" indent="0" algn="just">
              <a:buNone/>
            </a:pPr>
            <a:r>
              <a:rPr lang="en-US" sz="1600" dirty="0"/>
              <a:t>Tag1: </a:t>
            </a:r>
            <a:r>
              <a:rPr lang="en-US" sz="1600" dirty="0" err="1"/>
              <a:t>dw</a:t>
            </a:r>
            <a:r>
              <a:rPr lang="en-US" sz="1600" dirty="0"/>
              <a:t> 5, 10, 15</a:t>
            </a:r>
          </a:p>
          <a:p>
            <a:pPr marL="402336" lvl="1" indent="0" algn="just">
              <a:buNone/>
            </a:pPr>
            <a:r>
              <a:rPr lang="en-US" sz="1600" dirty="0"/>
              <a:t>Tag2: </a:t>
            </a:r>
            <a:r>
              <a:rPr lang="en-US" sz="1600" dirty="0" err="1"/>
              <a:t>dw</a:t>
            </a:r>
            <a:r>
              <a:rPr lang="en-US" sz="1600" dirty="0"/>
              <a:t>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16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85B0-EA63-1CB2-A145-C57B1352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Task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4CD-96DB-85C8-803C-266AE97B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K" dirty="0"/>
              <a:t>Show values of AX, BX and CX for all executable instructions.</a:t>
            </a:r>
          </a:p>
          <a:p>
            <a:pPr marL="411480" lvl="1" indent="0" algn="just">
              <a:buNone/>
            </a:pPr>
            <a:r>
              <a:rPr lang="en-US" dirty="0"/>
              <a:t>[org 0x0100]</a:t>
            </a:r>
          </a:p>
          <a:p>
            <a:pPr marL="411480" lvl="1" indent="0" algn="just">
              <a:buNone/>
            </a:pP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ax,ax</a:t>
            </a:r>
            <a:endParaRPr lang="en-US" dirty="0"/>
          </a:p>
          <a:p>
            <a:pPr marL="411480" lvl="1" indent="0" algn="just">
              <a:buNone/>
            </a:pP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bx,bx</a:t>
            </a:r>
            <a:endParaRPr lang="en-US" dirty="0"/>
          </a:p>
          <a:p>
            <a:pPr marL="411480" lvl="1" indent="0" algn="just">
              <a:buNone/>
            </a:pP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cx,cx</a:t>
            </a:r>
            <a:endParaRPr lang="en-US" dirty="0"/>
          </a:p>
          <a:p>
            <a:pPr marL="402336" lvl="1" indent="0" algn="just">
              <a:buNone/>
            </a:pPr>
            <a:r>
              <a:rPr lang="en-US" dirty="0"/>
              <a:t>mov al,1</a:t>
            </a:r>
          </a:p>
          <a:p>
            <a:pPr marL="402336" lvl="1" indent="0" algn="just">
              <a:buNone/>
            </a:pPr>
            <a:r>
              <a:rPr lang="en-US" dirty="0"/>
              <a:t>mov bl,7</a:t>
            </a:r>
          </a:p>
          <a:p>
            <a:pPr marL="402336" lvl="1" indent="0" algn="just">
              <a:buNone/>
            </a:pPr>
            <a:r>
              <a:rPr lang="en-US" dirty="0"/>
              <a:t>mov cl,3</a:t>
            </a:r>
          </a:p>
          <a:p>
            <a:pPr marL="402336" lvl="1" indent="0" algn="just">
              <a:buNone/>
            </a:pPr>
            <a:endParaRPr lang="en-US" dirty="0"/>
          </a:p>
          <a:p>
            <a:pPr marL="402336" lvl="1" indent="0" algn="just">
              <a:buNone/>
            </a:pPr>
            <a:r>
              <a:rPr lang="en-US" dirty="0"/>
              <a:t>Tag1:</a:t>
            </a:r>
          </a:p>
          <a:p>
            <a:pPr marL="402336" lvl="1" indent="0" algn="just">
              <a:buNone/>
            </a:pPr>
            <a:r>
              <a:rPr lang="en-US" dirty="0"/>
              <a:t>add </a:t>
            </a:r>
            <a:r>
              <a:rPr lang="en-US" dirty="0" err="1"/>
              <a:t>al,bl</a:t>
            </a:r>
            <a:endParaRPr lang="en-US" dirty="0"/>
          </a:p>
          <a:p>
            <a:pPr marL="402336" lvl="1" indent="0" algn="just">
              <a:buNone/>
            </a:pPr>
            <a:r>
              <a:rPr lang="en-US" dirty="0"/>
              <a:t>loop Tag1</a:t>
            </a:r>
          </a:p>
          <a:p>
            <a:pPr marL="402336" lvl="1" indent="0" algn="just">
              <a:buNone/>
            </a:pPr>
            <a:endParaRPr lang="en-US" dirty="0"/>
          </a:p>
          <a:p>
            <a:pPr marL="402336" lvl="1" indent="0" algn="just">
              <a:buNone/>
            </a:pPr>
            <a:r>
              <a:rPr lang="en-US" dirty="0"/>
              <a:t>mov ax,0x4c00 	; exit</a:t>
            </a:r>
          </a:p>
          <a:p>
            <a:pPr marL="402336" lvl="1" indent="0" algn="just">
              <a:buNone/>
            </a:pPr>
            <a:r>
              <a:rPr lang="en-US" dirty="0"/>
              <a:t>int 0x21</a:t>
            </a:r>
            <a:endParaRPr lang="en-PK" sz="2300" dirty="0"/>
          </a:p>
        </p:txBody>
      </p:sp>
    </p:spTree>
    <p:extLst>
      <p:ext uri="{BB962C8B-B14F-4D97-AF65-F5344CB8AC3E}">
        <p14:creationId xmlns:p14="http://schemas.microsoft.com/office/powerpoint/2010/main" val="284560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6743-106C-232A-C2FB-BC122C9F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Task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AD2B-A209-239F-D9B9-B48DA994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K" dirty="0"/>
              <a:t>Generate the table of 2 using mul operation and unconditional loop instruction such that the program exits when destination register value is equal to </a:t>
            </a:r>
            <a:r>
              <a:rPr lang="en-PK" b="1" dirty="0"/>
              <a:t>000A</a:t>
            </a:r>
            <a:r>
              <a:rPr lang="en-P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7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Loop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these types of instructions, the processor must check for the particular condition. If it is true + CX !=0, only then the loop executes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arithmetic and logic operations set flags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conditional loop statements tests the flag and jump if the relevant flag is set along with CX !=0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Conditional loop instructions are as follows:</a:t>
            </a:r>
          </a:p>
          <a:p>
            <a:pPr lvl="1" algn="just"/>
            <a:r>
              <a:rPr lang="en-US" dirty="0"/>
              <a:t>LOOPE / LOOPZ</a:t>
            </a:r>
          </a:p>
          <a:p>
            <a:pPr lvl="1" algn="just"/>
            <a:r>
              <a:rPr lang="en-US" dirty="0"/>
              <a:t>LOOPNE / LOOPNZ</a:t>
            </a:r>
          </a:p>
        </p:txBody>
      </p:sp>
    </p:spTree>
    <p:extLst>
      <p:ext uri="{BB962C8B-B14F-4D97-AF65-F5344CB8AC3E}">
        <p14:creationId xmlns:p14="http://schemas.microsoft.com/office/powerpoint/2010/main" val="365252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LOOPE / LOOPZ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LOOPE stands for ‘Loop if Equal’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LOOPZ stands for ‘Loop if Zero’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Decrements CX</a:t>
            </a:r>
          </a:p>
          <a:p>
            <a:pPr lvl="1" algn="just"/>
            <a:r>
              <a:rPr lang="en-US" dirty="0"/>
              <a:t>If CX !=0 and ZF = 1, then jumps to label/tag</a:t>
            </a:r>
          </a:p>
          <a:p>
            <a:pPr lvl="1" algn="just"/>
            <a:r>
              <a:rPr lang="en-US" dirty="0"/>
              <a:t>Else, do nothing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3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7864</TotalTime>
  <Words>641</Words>
  <Application>Microsoft Macintosh PowerPoint</Application>
  <PresentationFormat>On-screen Show (4:3)</PresentationFormat>
  <Paragraphs>201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Trebuchet MS</vt:lpstr>
      <vt:lpstr>Wingdings 2</vt:lpstr>
      <vt:lpstr>Urban</vt:lpstr>
      <vt:lpstr>Computer Organization &amp; Assembly Language                                                                                          (Lecture 07) </vt:lpstr>
      <vt:lpstr>Loop Instructions</vt:lpstr>
      <vt:lpstr>Unconditional Loop Instructions</vt:lpstr>
      <vt:lpstr>PowerPoint Presentation</vt:lpstr>
      <vt:lpstr>PowerPoint Presentation</vt:lpstr>
      <vt:lpstr>Task 01</vt:lpstr>
      <vt:lpstr>Task 02</vt:lpstr>
      <vt:lpstr>Conditional Loop Instructions</vt:lpstr>
      <vt:lpstr>LOOPE / LOOPZ</vt:lpstr>
      <vt:lpstr>LOOPNE / LOOPNZ</vt:lpstr>
      <vt:lpstr>Example</vt:lpstr>
      <vt:lpstr>Solution</vt:lpstr>
      <vt:lpstr>Task 03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</dc:title>
  <dc:creator>OMaR</dc:creator>
  <cp:lastModifiedBy>Omar bin Samin</cp:lastModifiedBy>
  <cp:revision>1427</cp:revision>
  <dcterms:created xsi:type="dcterms:W3CDTF">2013-11-09T11:20:07Z</dcterms:created>
  <dcterms:modified xsi:type="dcterms:W3CDTF">2022-09-27T14:31:55Z</dcterms:modified>
</cp:coreProperties>
</file>