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7"/>
  </p:notesMasterIdLst>
  <p:sldIdLst>
    <p:sldId id="298" r:id="rId2"/>
    <p:sldId id="257" r:id="rId3"/>
    <p:sldId id="261" r:id="rId4"/>
    <p:sldId id="289" r:id="rId5"/>
    <p:sldId id="294" r:id="rId6"/>
    <p:sldId id="290" r:id="rId7"/>
    <p:sldId id="295" r:id="rId8"/>
    <p:sldId id="296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293" r:id="rId34"/>
    <p:sldId id="287" r:id="rId35"/>
    <p:sldId id="29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5423" autoAdjust="0"/>
  </p:normalViewPr>
  <p:slideViewPr>
    <p:cSldViewPr>
      <p:cViewPr>
        <p:scale>
          <a:sx n="70" d="100"/>
          <a:sy n="70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48780-AA19-4E67-B450-7BEC01AAA2FE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D03FD-FEED-4067-A5DE-E9F726935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8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00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03FD-FEED-4067-A5DE-E9F72693548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4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557430-982C-4826-BC26-AA0DD1C7A60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C557430-982C-4826-BC26-AA0DD1C7A60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430-982C-4826-BC26-AA0DD1C7A60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C557430-982C-4826-BC26-AA0DD1C7A60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5F3FF2A-4D5A-44D5-9C2B-0C51738F21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sz="3300" b="1" dirty="0"/>
              <a:t>Computer Organization &amp; Assembly Language</a:t>
            </a: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2200" b="1" dirty="0"/>
              <a:t>                                                                                         (Lecture </a:t>
            </a:r>
            <a:r>
              <a:rPr lang="en-US" sz="2200" b="1" dirty="0" smtClean="0"/>
              <a:t>08)</a:t>
            </a:r>
            <a:r>
              <a:rPr lang="en-US" dirty="0"/>
              <a:t/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Omar Bin </a:t>
            </a:r>
            <a:r>
              <a:rPr lang="en-US" dirty="0" err="1"/>
              <a:t>Samin</a:t>
            </a:r>
            <a:endParaRPr lang="en-US" dirty="0"/>
          </a:p>
          <a:p>
            <a:r>
              <a:rPr lang="en-US" sz="1400" dirty="0"/>
              <a:t>Lecturer</a:t>
            </a:r>
          </a:p>
          <a:p>
            <a:r>
              <a:rPr lang="en-US" sz="1400" dirty="0"/>
              <a:t>Institute of Management Sciences, Peshawar.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80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 smtClean="0"/>
              <a:t>Conditional jump instructions are as follows:</a:t>
            </a:r>
          </a:p>
          <a:p>
            <a:pPr lvl="1" algn="just"/>
            <a:r>
              <a:rPr lang="en-US" sz="2800" dirty="0" smtClean="0"/>
              <a:t>JE / JZ</a:t>
            </a:r>
          </a:p>
          <a:p>
            <a:pPr lvl="1" algn="just"/>
            <a:r>
              <a:rPr lang="en-US" sz="2800" dirty="0" smtClean="0"/>
              <a:t>JNE / JNZ</a:t>
            </a:r>
          </a:p>
          <a:p>
            <a:pPr lvl="1" algn="just"/>
            <a:r>
              <a:rPr lang="en-US" sz="2800" dirty="0" smtClean="0"/>
              <a:t>JC / JB</a:t>
            </a:r>
          </a:p>
          <a:p>
            <a:pPr lvl="1" algn="just"/>
            <a:r>
              <a:rPr lang="en-US" sz="2800" dirty="0" smtClean="0"/>
              <a:t>JNC / JNB</a:t>
            </a:r>
          </a:p>
          <a:p>
            <a:pPr lvl="1" algn="just"/>
            <a:r>
              <a:rPr lang="en-US" sz="2800" dirty="0" smtClean="0"/>
              <a:t>JS</a:t>
            </a:r>
          </a:p>
          <a:p>
            <a:pPr lvl="1" algn="just"/>
            <a:r>
              <a:rPr lang="en-US" sz="2800" dirty="0" smtClean="0"/>
              <a:t>JNS</a:t>
            </a:r>
          </a:p>
          <a:p>
            <a:pPr lvl="1" algn="just"/>
            <a:r>
              <a:rPr lang="en-US" sz="2800" dirty="0" smtClean="0"/>
              <a:t>JO</a:t>
            </a:r>
          </a:p>
          <a:p>
            <a:pPr lvl="1" algn="just"/>
            <a:r>
              <a:rPr lang="en-US" sz="2800" dirty="0" smtClean="0"/>
              <a:t>JNO</a:t>
            </a:r>
          </a:p>
          <a:p>
            <a:pPr lvl="1" algn="just"/>
            <a:r>
              <a:rPr lang="en-US" sz="2800" dirty="0" smtClean="0"/>
              <a:t>JP / JPE</a:t>
            </a:r>
          </a:p>
          <a:p>
            <a:pPr lvl="1" algn="just"/>
            <a:r>
              <a:rPr lang="en-US" sz="2800" dirty="0" smtClean="0"/>
              <a:t>JNP / JPO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JE / JZ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JE stands for ‘Jump if Equal’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JZ stands for ‘Jump if Zero’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checks whether the Zero Flag is set or not</a:t>
            </a:r>
          </a:p>
          <a:p>
            <a:pPr lvl="1" algn="just"/>
            <a:r>
              <a:rPr lang="en-US" dirty="0" smtClean="0"/>
              <a:t>If ZF = 1, then jump</a:t>
            </a:r>
          </a:p>
          <a:p>
            <a:pPr lvl="1" algn="just"/>
            <a:r>
              <a:rPr lang="en-US" dirty="0" smtClean="0"/>
              <a:t>Else, do nothing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JNE / JNZ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JNE stands for ‘Jump if Not Equal’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JNZ stands for ‘Jump if Not Zero’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checks whether the Zero Flag is set or not</a:t>
            </a:r>
          </a:p>
          <a:p>
            <a:pPr lvl="1" algn="just"/>
            <a:r>
              <a:rPr lang="en-US" dirty="0" smtClean="0"/>
              <a:t>If ZF = 0, then jump</a:t>
            </a:r>
          </a:p>
          <a:p>
            <a:pPr lvl="1" algn="just"/>
            <a:r>
              <a:rPr lang="en-US" dirty="0" smtClean="0"/>
              <a:t>Else, do nothing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JC / JB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JC stands for ‘Jump if Carry’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JB stands for ‘Jump if Below’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checks whether the Carry Flag is set or not</a:t>
            </a:r>
          </a:p>
          <a:p>
            <a:pPr lvl="1" algn="just"/>
            <a:r>
              <a:rPr lang="en-US" dirty="0" smtClean="0"/>
              <a:t>If CF = 1, then jump</a:t>
            </a:r>
          </a:p>
          <a:p>
            <a:pPr lvl="1" algn="just"/>
            <a:r>
              <a:rPr lang="en-US" dirty="0" smtClean="0"/>
              <a:t>Else, do nothing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JNC / JNB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JNC stands for ‘Jump if Not Carry’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JNB stands for ‘Jump if Not Below’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checks whether the Carry Flag is set or not</a:t>
            </a:r>
          </a:p>
          <a:p>
            <a:pPr lvl="1" algn="just"/>
            <a:r>
              <a:rPr lang="en-US" dirty="0" smtClean="0"/>
              <a:t>If CF = 0, then jump</a:t>
            </a:r>
          </a:p>
          <a:p>
            <a:pPr lvl="1" algn="just"/>
            <a:r>
              <a:rPr lang="en-US" dirty="0" smtClean="0"/>
              <a:t>Else, do nothing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JS stands for ‘Jump if Sign’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checks whether the Sign Flag is set or not</a:t>
            </a:r>
          </a:p>
          <a:p>
            <a:pPr lvl="1" algn="just"/>
            <a:r>
              <a:rPr lang="en-US" dirty="0" smtClean="0"/>
              <a:t>If SF = 1, then jump</a:t>
            </a:r>
          </a:p>
          <a:p>
            <a:pPr lvl="1" algn="just"/>
            <a:r>
              <a:rPr lang="en-US" dirty="0" smtClean="0"/>
              <a:t>Else, do nothing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JNS stands for ‘Jump if Not Sign’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checks whether the Sign Flag is set or not</a:t>
            </a:r>
          </a:p>
          <a:p>
            <a:pPr lvl="1" algn="just"/>
            <a:r>
              <a:rPr lang="en-US" dirty="0" smtClean="0"/>
              <a:t>If SF = 0, then jump</a:t>
            </a:r>
          </a:p>
          <a:p>
            <a:pPr lvl="1" algn="just"/>
            <a:r>
              <a:rPr lang="en-US" dirty="0" smtClean="0"/>
              <a:t>Else, do nothing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JO stands for ‘Jump if Overflow’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checks whether the Overflow Flag is set or not</a:t>
            </a:r>
          </a:p>
          <a:p>
            <a:pPr lvl="1" algn="just"/>
            <a:r>
              <a:rPr lang="en-US" dirty="0" smtClean="0"/>
              <a:t>If OF = 1, then jump</a:t>
            </a:r>
          </a:p>
          <a:p>
            <a:pPr lvl="1" algn="just"/>
            <a:r>
              <a:rPr lang="en-US" dirty="0" smtClean="0"/>
              <a:t>Else, do nothing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JNO stands for ‘Jump if Not Overflow’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checks whether the Overflow Flag is set or not</a:t>
            </a:r>
          </a:p>
          <a:p>
            <a:pPr lvl="1" algn="just"/>
            <a:r>
              <a:rPr lang="en-US" dirty="0" smtClean="0"/>
              <a:t>If OF = 0, then jump</a:t>
            </a:r>
          </a:p>
          <a:p>
            <a:pPr lvl="1" algn="just"/>
            <a:r>
              <a:rPr lang="en-US" dirty="0" smtClean="0"/>
              <a:t>Else, do nothing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JP / JPE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JP stands for ‘Jump if Parity’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JPE stands for ‘Jump if Even Parity’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checks whether the Parity Flag is set or not</a:t>
            </a:r>
          </a:p>
          <a:p>
            <a:pPr lvl="1" algn="just"/>
            <a:r>
              <a:rPr lang="en-US" dirty="0" smtClean="0"/>
              <a:t>If PF = 1, then jump</a:t>
            </a:r>
          </a:p>
          <a:p>
            <a:pPr lvl="1" algn="just"/>
            <a:r>
              <a:rPr lang="en-US" dirty="0" smtClean="0"/>
              <a:t>Else, do nothing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6352"/>
            <a:ext cx="8229600" cy="1069848"/>
          </a:xfrm>
        </p:spPr>
        <p:txBody>
          <a:bodyPr/>
          <a:lstStyle/>
          <a:p>
            <a:pPr algn="ctr"/>
            <a:r>
              <a:rPr lang="en-US" dirty="0" smtClean="0"/>
              <a:t>Jump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JNP / JPO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JNP stands for ‘Jump if Not Parity’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JPO stands for ‘Jump if Odd Parity’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checks whether the Parity Flag is set or not</a:t>
            </a:r>
          </a:p>
          <a:p>
            <a:pPr lvl="1" algn="just"/>
            <a:r>
              <a:rPr lang="en-US" dirty="0" smtClean="0"/>
              <a:t>If PF = 0, then jump</a:t>
            </a:r>
          </a:p>
          <a:p>
            <a:pPr lvl="1" algn="just"/>
            <a:r>
              <a:rPr lang="en-US" dirty="0" smtClean="0"/>
              <a:t>Else, do nothing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Conditional jump instructions for </a:t>
            </a:r>
            <a:r>
              <a:rPr lang="en-US" sz="3200" b="1" dirty="0" smtClean="0"/>
              <a:t>Signed Numbers</a:t>
            </a:r>
            <a:r>
              <a:rPr lang="en-US" sz="3200" dirty="0" smtClean="0"/>
              <a:t> are as follows:</a:t>
            </a:r>
          </a:p>
          <a:p>
            <a:pPr lvl="1" algn="just"/>
            <a:r>
              <a:rPr lang="en-US" sz="2800" dirty="0" smtClean="0"/>
              <a:t>JG / JNLE</a:t>
            </a:r>
          </a:p>
          <a:p>
            <a:pPr lvl="1" algn="just"/>
            <a:r>
              <a:rPr lang="en-US" sz="2800" dirty="0" smtClean="0"/>
              <a:t>JNG / JLE</a:t>
            </a:r>
          </a:p>
          <a:p>
            <a:pPr lvl="1" algn="just"/>
            <a:r>
              <a:rPr lang="en-US" sz="2800" dirty="0" smtClean="0"/>
              <a:t>JL / JNGE</a:t>
            </a:r>
          </a:p>
          <a:p>
            <a:pPr lvl="1" algn="just"/>
            <a:r>
              <a:rPr lang="en-US" sz="2800" dirty="0" smtClean="0"/>
              <a:t>JNL / JGE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JG / JNLE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JG stands for ‘Jump if Greater’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JNLE stands for ‘Jump if Not Less or Equal’</a:t>
            </a:r>
          </a:p>
          <a:p>
            <a:pPr algn="just"/>
            <a:endParaRPr lang="en-US" dirty="0" smtClean="0"/>
          </a:p>
          <a:p>
            <a:pPr lvl="1" algn="just"/>
            <a:r>
              <a:rPr lang="en-US" dirty="0" smtClean="0"/>
              <a:t>If ZF = 0 and SF = OF, then jump</a:t>
            </a:r>
          </a:p>
          <a:p>
            <a:pPr lvl="1" algn="just"/>
            <a:r>
              <a:rPr lang="en-US" dirty="0" smtClean="0"/>
              <a:t>Else, do nothing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JNG / JLE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JNG stands for ‘Jump if Not Greater’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JLE stands for ‘Jump if Less or Equal’</a:t>
            </a:r>
          </a:p>
          <a:p>
            <a:pPr algn="just"/>
            <a:endParaRPr lang="en-US" dirty="0" smtClean="0"/>
          </a:p>
          <a:p>
            <a:pPr lvl="1" algn="just"/>
            <a:r>
              <a:rPr lang="en-US" dirty="0" smtClean="0"/>
              <a:t>If ZF = 1 and SF != OF, then jump</a:t>
            </a:r>
          </a:p>
          <a:p>
            <a:pPr lvl="1" algn="just"/>
            <a:r>
              <a:rPr lang="en-US" dirty="0" smtClean="0"/>
              <a:t>Else, do nothing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JL / JNGE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JL stands for ‘Jump if Less’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JNGE stands for ‘Jump if Not Greater or Equal’</a:t>
            </a:r>
          </a:p>
          <a:p>
            <a:pPr algn="just"/>
            <a:endParaRPr lang="en-US" dirty="0" smtClean="0"/>
          </a:p>
          <a:p>
            <a:pPr lvl="1" algn="just"/>
            <a:r>
              <a:rPr lang="en-US" dirty="0" smtClean="0"/>
              <a:t>If SF != OF, then jump</a:t>
            </a:r>
          </a:p>
          <a:p>
            <a:pPr lvl="1" algn="just"/>
            <a:r>
              <a:rPr lang="en-US" dirty="0" smtClean="0"/>
              <a:t>Else, do nothing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JNL / JGE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JNL stands for ‘Jump if Not Less’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JGE stands for ‘Jump if Greater or Equal’</a:t>
            </a:r>
          </a:p>
          <a:p>
            <a:pPr algn="just"/>
            <a:endParaRPr lang="en-US" dirty="0" smtClean="0"/>
          </a:p>
          <a:p>
            <a:pPr lvl="1" algn="just"/>
            <a:r>
              <a:rPr lang="en-US" dirty="0" smtClean="0"/>
              <a:t>If SF = OF, then jump</a:t>
            </a:r>
          </a:p>
          <a:p>
            <a:pPr lvl="1" algn="just"/>
            <a:r>
              <a:rPr lang="en-US" dirty="0" smtClean="0"/>
              <a:t>Else, do nothing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Conditional jump instructions for </a:t>
            </a:r>
            <a:r>
              <a:rPr lang="en-US" sz="3200" b="1" dirty="0" smtClean="0"/>
              <a:t>Un-signed Numbers</a:t>
            </a:r>
            <a:r>
              <a:rPr lang="en-US" sz="3200" dirty="0" smtClean="0"/>
              <a:t> are as follows:</a:t>
            </a:r>
          </a:p>
          <a:p>
            <a:pPr lvl="1" algn="just"/>
            <a:r>
              <a:rPr lang="en-US" sz="2800" dirty="0" smtClean="0"/>
              <a:t>JA / JNBE</a:t>
            </a:r>
          </a:p>
          <a:p>
            <a:pPr lvl="1" algn="just"/>
            <a:r>
              <a:rPr lang="en-US" sz="2800" dirty="0" smtClean="0"/>
              <a:t>JNA / JBE</a:t>
            </a:r>
          </a:p>
          <a:p>
            <a:pPr lvl="1" algn="just"/>
            <a:r>
              <a:rPr lang="en-US" sz="2800" dirty="0" smtClean="0"/>
              <a:t>JB / JNAE</a:t>
            </a:r>
          </a:p>
          <a:p>
            <a:pPr lvl="1" algn="just"/>
            <a:r>
              <a:rPr lang="en-US" sz="2800" dirty="0" smtClean="0"/>
              <a:t>JNB / JAE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JA / JNBE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JA stands for ‘Jump if Above’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JNBE stands for ‘Jump if Not Below or Equal’</a:t>
            </a:r>
          </a:p>
          <a:p>
            <a:pPr algn="just"/>
            <a:endParaRPr lang="en-US" dirty="0" smtClean="0"/>
          </a:p>
          <a:p>
            <a:pPr lvl="1" algn="just"/>
            <a:r>
              <a:rPr lang="en-US" dirty="0" smtClean="0"/>
              <a:t>If CF = 0 and ZF = 0, then jump</a:t>
            </a:r>
          </a:p>
          <a:p>
            <a:pPr lvl="1" algn="just"/>
            <a:r>
              <a:rPr lang="en-US" dirty="0" smtClean="0"/>
              <a:t>Else, do nothing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JNA / JBE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JNA stands for ‘Jump if Not Above’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JBE stands for ‘Jump if Below or Equal’</a:t>
            </a:r>
          </a:p>
          <a:p>
            <a:pPr algn="just"/>
            <a:endParaRPr lang="en-US" dirty="0" smtClean="0"/>
          </a:p>
          <a:p>
            <a:pPr lvl="1" algn="just"/>
            <a:r>
              <a:rPr lang="en-US" dirty="0" smtClean="0"/>
              <a:t>If CF = 1 and ZF = 1, then jump</a:t>
            </a:r>
          </a:p>
          <a:p>
            <a:pPr lvl="1" algn="just"/>
            <a:r>
              <a:rPr lang="en-US" dirty="0" smtClean="0"/>
              <a:t>Else, do nothing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JB / JNAE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JB stands for ‘Jump if Below’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JNAE stands for ‘Jump if Not Above or Equal’</a:t>
            </a:r>
          </a:p>
          <a:p>
            <a:pPr algn="just"/>
            <a:endParaRPr lang="en-US" dirty="0" smtClean="0"/>
          </a:p>
          <a:p>
            <a:pPr lvl="1" algn="just"/>
            <a:r>
              <a:rPr lang="en-US" dirty="0" smtClean="0"/>
              <a:t>If CF = 1, then jump</a:t>
            </a:r>
          </a:p>
          <a:p>
            <a:pPr lvl="1" algn="just"/>
            <a:r>
              <a:rPr lang="en-US" dirty="0" smtClean="0"/>
              <a:t>Else, do nothing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Jump Instructions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Jump Instructions are used for changing the flow of execution of instructions in the processor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There are two types of Jump instructions:</a:t>
            </a:r>
          </a:p>
          <a:p>
            <a:pPr marL="916686" lvl="1" indent="-514350" algn="just">
              <a:buFont typeface="+mj-lt"/>
              <a:buAutoNum type="arabicPeriod"/>
            </a:pPr>
            <a:r>
              <a:rPr lang="en-US" dirty="0" smtClean="0"/>
              <a:t>Unconditional Jump Instructions</a:t>
            </a:r>
          </a:p>
          <a:p>
            <a:pPr marL="916686" lvl="1" indent="-514350" algn="just">
              <a:buFont typeface="+mj-lt"/>
              <a:buAutoNum type="arabicPeriod"/>
            </a:pPr>
            <a:r>
              <a:rPr lang="en-US" dirty="0" smtClean="0"/>
              <a:t>Conditional Jump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JNB / JAE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JNB stands for ‘Jump if  Not Below’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JAE stands for ‘Jump if Above or Equal’</a:t>
            </a:r>
          </a:p>
          <a:p>
            <a:pPr algn="just"/>
            <a:endParaRPr lang="en-US" dirty="0" smtClean="0"/>
          </a:p>
          <a:p>
            <a:pPr lvl="1" algn="just"/>
            <a:r>
              <a:rPr lang="en-US" dirty="0" smtClean="0"/>
              <a:t>If CF = 0, then jump</a:t>
            </a:r>
          </a:p>
          <a:p>
            <a:pPr lvl="1" algn="just"/>
            <a:r>
              <a:rPr lang="en-US" dirty="0" smtClean="0"/>
              <a:t>Else, do nothing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4900" dirty="0" smtClean="0"/>
              <a:t>Show the values of AX, BX, ZF, OF, SF, AF, PF and CF for all executable instructions.</a:t>
            </a:r>
          </a:p>
          <a:p>
            <a:pPr marL="402336" lvl="1" indent="0">
              <a:buNone/>
            </a:pPr>
            <a:r>
              <a:rPr lang="en-US" sz="3700" dirty="0"/>
              <a:t>[org 0x0100]</a:t>
            </a:r>
          </a:p>
          <a:p>
            <a:pPr marL="402336" lvl="1" indent="0">
              <a:buNone/>
            </a:pPr>
            <a:r>
              <a:rPr lang="en-US" sz="3700" dirty="0" err="1"/>
              <a:t>mov</a:t>
            </a:r>
            <a:r>
              <a:rPr lang="en-US" sz="3700" dirty="0"/>
              <a:t> al,2</a:t>
            </a:r>
          </a:p>
          <a:p>
            <a:pPr marL="402336" lvl="1" indent="0">
              <a:buNone/>
            </a:pPr>
            <a:r>
              <a:rPr lang="en-US" sz="3700" dirty="0" err="1"/>
              <a:t>mov</a:t>
            </a:r>
            <a:r>
              <a:rPr lang="en-US" sz="3700" dirty="0"/>
              <a:t> bl,2</a:t>
            </a:r>
          </a:p>
          <a:p>
            <a:pPr marL="402336" lvl="1" indent="0">
              <a:buNone/>
            </a:pPr>
            <a:r>
              <a:rPr lang="en-US" sz="3700" dirty="0" err="1"/>
              <a:t>cmp</a:t>
            </a:r>
            <a:r>
              <a:rPr lang="en-US" sz="3700" dirty="0"/>
              <a:t> </a:t>
            </a:r>
            <a:r>
              <a:rPr lang="en-US" sz="3700" dirty="0" err="1"/>
              <a:t>al,bl</a:t>
            </a:r>
            <a:endParaRPr lang="en-US" sz="3700" dirty="0"/>
          </a:p>
          <a:p>
            <a:pPr marL="402336" lvl="1" indent="0">
              <a:buNone/>
            </a:pPr>
            <a:r>
              <a:rPr lang="en-US" sz="3700" dirty="0" err="1"/>
              <a:t>jne</a:t>
            </a:r>
            <a:r>
              <a:rPr lang="en-US" sz="3700" dirty="0"/>
              <a:t> Tag2</a:t>
            </a:r>
          </a:p>
          <a:p>
            <a:pPr marL="402336" lvl="1" indent="0">
              <a:buNone/>
            </a:pPr>
            <a:r>
              <a:rPr lang="en-US" sz="3700" dirty="0"/>
              <a:t>je Tag1</a:t>
            </a:r>
          </a:p>
          <a:p>
            <a:pPr marL="402336" lvl="1" indent="0">
              <a:buNone/>
            </a:pPr>
            <a:r>
              <a:rPr lang="en-US" sz="3700" dirty="0" err="1"/>
              <a:t>jmp</a:t>
            </a:r>
            <a:r>
              <a:rPr lang="en-US" sz="3700" dirty="0"/>
              <a:t> Tag2</a:t>
            </a:r>
          </a:p>
          <a:p>
            <a:pPr marL="402336" lvl="1" indent="0">
              <a:buNone/>
            </a:pPr>
            <a:r>
              <a:rPr lang="en-US" sz="3700" dirty="0"/>
              <a:t>Tag1:</a:t>
            </a:r>
          </a:p>
          <a:p>
            <a:pPr marL="402336" lvl="1" indent="0">
              <a:buNone/>
            </a:pPr>
            <a:r>
              <a:rPr lang="en-US" sz="3700" dirty="0"/>
              <a:t>add al, 0FFH</a:t>
            </a:r>
          </a:p>
          <a:p>
            <a:pPr marL="402336" lvl="1" indent="0">
              <a:buNone/>
            </a:pPr>
            <a:r>
              <a:rPr lang="en-US" sz="3700" dirty="0" err="1"/>
              <a:t>jnc</a:t>
            </a:r>
            <a:r>
              <a:rPr lang="en-US" sz="3700" dirty="0"/>
              <a:t> Tag2</a:t>
            </a:r>
          </a:p>
          <a:p>
            <a:pPr marL="402336" lvl="1" indent="0">
              <a:buNone/>
            </a:pPr>
            <a:r>
              <a:rPr lang="en-US" sz="3700" dirty="0" err="1"/>
              <a:t>jc</a:t>
            </a:r>
            <a:r>
              <a:rPr lang="en-US" sz="3700" dirty="0"/>
              <a:t> Tag3</a:t>
            </a:r>
          </a:p>
          <a:p>
            <a:pPr marL="402336" lvl="1" indent="0">
              <a:buNone/>
            </a:pPr>
            <a:r>
              <a:rPr lang="en-US" sz="3700" dirty="0" err="1"/>
              <a:t>mov</a:t>
            </a:r>
            <a:r>
              <a:rPr lang="en-US" sz="3700" dirty="0"/>
              <a:t> ax,0x4c00</a:t>
            </a:r>
          </a:p>
          <a:p>
            <a:pPr marL="402336" lvl="1" indent="0">
              <a:buNone/>
            </a:pPr>
            <a:r>
              <a:rPr lang="en-US" sz="3700" dirty="0" err="1"/>
              <a:t>int</a:t>
            </a:r>
            <a:r>
              <a:rPr lang="en-US" sz="3700" dirty="0"/>
              <a:t> 0x21</a:t>
            </a:r>
          </a:p>
          <a:p>
            <a:pPr marL="402336" lvl="1" indent="0">
              <a:buNone/>
            </a:pPr>
            <a:r>
              <a:rPr lang="en-US" sz="3700" dirty="0"/>
              <a:t>Tag2:</a:t>
            </a:r>
          </a:p>
          <a:p>
            <a:pPr marL="402336" lvl="1" indent="0">
              <a:buNone/>
            </a:pPr>
            <a:r>
              <a:rPr lang="en-US" sz="3700" dirty="0"/>
              <a:t>sub </a:t>
            </a:r>
            <a:r>
              <a:rPr lang="en-US" sz="3700" dirty="0" err="1"/>
              <a:t>al,bl</a:t>
            </a:r>
            <a:endParaRPr lang="en-US" sz="3700" dirty="0"/>
          </a:p>
          <a:p>
            <a:pPr marL="402336" lvl="1" indent="0">
              <a:buNone/>
            </a:pPr>
            <a:r>
              <a:rPr lang="en-US" sz="3700" dirty="0" err="1"/>
              <a:t>mov</a:t>
            </a:r>
            <a:r>
              <a:rPr lang="en-US" sz="3700" dirty="0"/>
              <a:t> ax,0x4c00</a:t>
            </a:r>
          </a:p>
          <a:p>
            <a:pPr marL="402336" lvl="1" indent="0">
              <a:buNone/>
            </a:pPr>
            <a:r>
              <a:rPr lang="en-US" sz="3700" dirty="0" err="1"/>
              <a:t>int</a:t>
            </a:r>
            <a:r>
              <a:rPr lang="en-US" sz="3700" dirty="0"/>
              <a:t> 0x21</a:t>
            </a:r>
          </a:p>
          <a:p>
            <a:pPr marL="402336" lvl="1" indent="0">
              <a:buNone/>
            </a:pPr>
            <a:r>
              <a:rPr lang="en-US" sz="3700" dirty="0"/>
              <a:t>Tag3:</a:t>
            </a:r>
          </a:p>
          <a:p>
            <a:pPr marL="402336" lvl="1" indent="0">
              <a:buNone/>
            </a:pPr>
            <a:r>
              <a:rPr lang="en-US" sz="3700" dirty="0" err="1"/>
              <a:t>mov</a:t>
            </a:r>
            <a:r>
              <a:rPr lang="en-US" sz="3700" dirty="0"/>
              <a:t> ax, 0</a:t>
            </a:r>
          </a:p>
          <a:p>
            <a:pPr marL="402336" lvl="1" indent="0">
              <a:buNone/>
            </a:pPr>
            <a:r>
              <a:rPr lang="en-US" sz="3700" dirty="0" err="1"/>
              <a:t>mov</a:t>
            </a:r>
            <a:r>
              <a:rPr lang="en-US" sz="3700" dirty="0"/>
              <a:t> ax,0x4c00</a:t>
            </a:r>
          </a:p>
          <a:p>
            <a:pPr marL="402336" lvl="1" indent="0">
              <a:buNone/>
            </a:pPr>
            <a:r>
              <a:rPr lang="en-US" sz="3700" dirty="0" err="1"/>
              <a:t>int</a:t>
            </a:r>
            <a:r>
              <a:rPr lang="en-US" sz="3700" dirty="0"/>
              <a:t> 0x21</a:t>
            </a:r>
            <a:endParaRPr lang="en-US" sz="3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2164080"/>
          <a:ext cx="7625756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4468"/>
                <a:gridCol w="622618"/>
                <a:gridCol w="571818"/>
                <a:gridCol w="622618"/>
                <a:gridCol w="571818"/>
                <a:gridCol w="536712"/>
                <a:gridCol w="565998"/>
                <a:gridCol w="527463"/>
                <a:gridCol w="552125"/>
                <a:gridCol w="555943"/>
                <a:gridCol w="559118"/>
                <a:gridCol w="485057"/>
              </a:tblGrid>
              <a:tr h="36576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Syntax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ZF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OF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SF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AF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PF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CF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IF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 vMerge="1">
                  <a:txBody>
                    <a:bodyPr/>
                    <a:lstStyle/>
                    <a:p>
                      <a:pPr algn="just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AH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AL</a:t>
                      </a:r>
                      <a:endParaRPr 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BH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</a:t>
                      </a:r>
                      <a:endParaRPr 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Org 100h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Mov</a:t>
                      </a:r>
                      <a:r>
                        <a:rPr lang="en-US" sz="1600" dirty="0" smtClean="0"/>
                        <a:t> al,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Mov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bl</a:t>
                      </a:r>
                      <a:r>
                        <a:rPr lang="en-US" sz="1600" dirty="0" smtClean="0"/>
                        <a:t>,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cmp</a:t>
                      </a:r>
                      <a:r>
                        <a:rPr lang="en-US" sz="1600" dirty="0" smtClean="0"/>
                        <a:t> al, </a:t>
                      </a:r>
                      <a:r>
                        <a:rPr lang="en-US" sz="1600" dirty="0" err="1" smtClean="0"/>
                        <a:t>bl</a:t>
                      </a:r>
                      <a:endParaRPr lang="en-US" sz="160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Jne</a:t>
                      </a:r>
                      <a:r>
                        <a:rPr lang="en-US" sz="1600" dirty="0" smtClean="0"/>
                        <a:t> Tag2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Je Tag1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Jmp</a:t>
                      </a:r>
                      <a:r>
                        <a:rPr lang="en-US" sz="1600" dirty="0" smtClean="0"/>
                        <a:t> Tag2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Tag1: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Add al, 0FFH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057400"/>
          <a:ext cx="7525367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079"/>
                <a:gridCol w="622618"/>
                <a:gridCol w="571818"/>
                <a:gridCol w="622618"/>
                <a:gridCol w="571818"/>
                <a:gridCol w="536712"/>
                <a:gridCol w="565998"/>
                <a:gridCol w="527463"/>
                <a:gridCol w="552125"/>
                <a:gridCol w="555943"/>
                <a:gridCol w="559118"/>
                <a:gridCol w="485057"/>
              </a:tblGrid>
              <a:tr h="36576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Syntax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ZF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OF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SF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AF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PF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CF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IF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 vMerge="1">
                  <a:txBody>
                    <a:bodyPr/>
                    <a:lstStyle/>
                    <a:p>
                      <a:pPr algn="just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AH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AL</a:t>
                      </a:r>
                      <a:endParaRPr 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BH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</a:t>
                      </a:r>
                      <a:endParaRPr 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Jnc</a:t>
                      </a:r>
                      <a:r>
                        <a:rPr lang="en-US" sz="1600" dirty="0" smtClean="0"/>
                        <a:t> Tag2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Jc</a:t>
                      </a:r>
                      <a:r>
                        <a:rPr lang="en-US" sz="1600" dirty="0" smtClean="0"/>
                        <a:t> Tag3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Ret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Tag2: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Sub </a:t>
                      </a:r>
                      <a:r>
                        <a:rPr lang="en-US" sz="1600" dirty="0" err="1" smtClean="0"/>
                        <a:t>al,bl</a:t>
                      </a:r>
                      <a:endParaRPr lang="en-US" sz="160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Ret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Tag3: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Mov</a:t>
                      </a:r>
                      <a:r>
                        <a:rPr lang="en-US" sz="1600" dirty="0" smtClean="0"/>
                        <a:t> ax, 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Ret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Show the values of AX, BX, ZF, OF, SF, AF, PF and CF for all executable instructions.</a:t>
            </a:r>
          </a:p>
          <a:p>
            <a:pPr marL="411480" lvl="1" indent="0">
              <a:buNone/>
            </a:pPr>
            <a:r>
              <a:rPr lang="en-US" sz="900" dirty="0"/>
              <a:t>[org 0x0100]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al,0x80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bl,0x4</a:t>
            </a:r>
          </a:p>
          <a:p>
            <a:pPr marL="411480" lvl="1" indent="0">
              <a:buNone/>
            </a:pPr>
            <a:r>
              <a:rPr lang="en-US" sz="900" dirty="0"/>
              <a:t>add </a:t>
            </a:r>
            <a:r>
              <a:rPr lang="en-US" sz="900" dirty="0" err="1"/>
              <a:t>al,bl</a:t>
            </a:r>
            <a:endParaRPr lang="en-US" sz="900" dirty="0"/>
          </a:p>
          <a:p>
            <a:pPr marL="411480" lvl="1" indent="0">
              <a:buNone/>
            </a:pPr>
            <a:r>
              <a:rPr lang="en-US" sz="900" dirty="0" err="1"/>
              <a:t>jg</a:t>
            </a:r>
            <a:r>
              <a:rPr lang="en-US" sz="900" dirty="0"/>
              <a:t> Tag1</a:t>
            </a:r>
          </a:p>
          <a:p>
            <a:pPr marL="411480" lvl="1" indent="0">
              <a:buNone/>
            </a:pPr>
            <a:r>
              <a:rPr lang="en-US" sz="900" dirty="0"/>
              <a:t>ja Tag2</a:t>
            </a:r>
          </a:p>
          <a:p>
            <a:pPr marL="411480" lvl="1" indent="0">
              <a:buNone/>
            </a:pPr>
            <a:r>
              <a:rPr lang="en-US" sz="900" dirty="0" err="1"/>
              <a:t>jl</a:t>
            </a:r>
            <a:r>
              <a:rPr lang="en-US" sz="900" dirty="0"/>
              <a:t> Tag3</a:t>
            </a:r>
          </a:p>
          <a:p>
            <a:pPr marL="411480" lvl="1" indent="0">
              <a:buNone/>
            </a:pPr>
            <a:r>
              <a:rPr lang="en-US" sz="900" dirty="0" err="1"/>
              <a:t>jb</a:t>
            </a:r>
            <a:r>
              <a:rPr lang="en-US" sz="900" dirty="0"/>
              <a:t> Tag4</a:t>
            </a:r>
          </a:p>
          <a:p>
            <a:pPr marL="411480" lvl="1" indent="0">
              <a:buNone/>
            </a:pPr>
            <a:r>
              <a:rPr lang="en-US" sz="900" dirty="0"/>
              <a:t>Tag1: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</a:t>
            </a:r>
            <a:r>
              <a:rPr lang="en-US" sz="900" dirty="0" smtClean="0"/>
              <a:t>ax,0x1111</a:t>
            </a:r>
            <a:endParaRPr lang="en-US" sz="900" dirty="0"/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ax,0x4c00</a:t>
            </a:r>
          </a:p>
          <a:p>
            <a:pPr marL="411480" lvl="1" indent="0">
              <a:buNone/>
            </a:pPr>
            <a:r>
              <a:rPr lang="en-US" sz="900" dirty="0" err="1"/>
              <a:t>int</a:t>
            </a:r>
            <a:r>
              <a:rPr lang="en-US" sz="900" dirty="0"/>
              <a:t> 0x21</a:t>
            </a:r>
          </a:p>
          <a:p>
            <a:pPr marL="411480" lvl="1" indent="0">
              <a:buNone/>
            </a:pPr>
            <a:r>
              <a:rPr lang="en-US" sz="900" dirty="0"/>
              <a:t>Tag2: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</a:t>
            </a:r>
            <a:r>
              <a:rPr lang="en-US" sz="900" dirty="0" smtClean="0"/>
              <a:t>ax,0x2222</a:t>
            </a:r>
            <a:endParaRPr lang="en-US" sz="900" dirty="0"/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ax,0x4c00</a:t>
            </a:r>
          </a:p>
          <a:p>
            <a:pPr marL="411480" lvl="1" indent="0">
              <a:buNone/>
            </a:pPr>
            <a:r>
              <a:rPr lang="en-US" sz="900" dirty="0" err="1"/>
              <a:t>int</a:t>
            </a:r>
            <a:r>
              <a:rPr lang="en-US" sz="900" dirty="0"/>
              <a:t> 0x21</a:t>
            </a:r>
          </a:p>
          <a:p>
            <a:pPr marL="411480" lvl="1" indent="0">
              <a:buNone/>
            </a:pPr>
            <a:r>
              <a:rPr lang="en-US" sz="900" dirty="0"/>
              <a:t>Tag3: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</a:t>
            </a:r>
            <a:r>
              <a:rPr lang="en-US" sz="900" dirty="0" smtClean="0"/>
              <a:t>ax,0x3333</a:t>
            </a:r>
            <a:endParaRPr lang="en-US" sz="900" dirty="0"/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ax,0x4c00</a:t>
            </a:r>
          </a:p>
          <a:p>
            <a:pPr marL="411480" lvl="1" indent="0">
              <a:buNone/>
            </a:pPr>
            <a:r>
              <a:rPr lang="en-US" sz="900" dirty="0" err="1"/>
              <a:t>int</a:t>
            </a:r>
            <a:r>
              <a:rPr lang="en-US" sz="900" dirty="0"/>
              <a:t> 0x21</a:t>
            </a:r>
          </a:p>
          <a:p>
            <a:pPr marL="411480" lvl="1" indent="0">
              <a:buNone/>
            </a:pPr>
            <a:r>
              <a:rPr lang="en-US" sz="900" dirty="0"/>
              <a:t>Tag4: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</a:t>
            </a:r>
            <a:r>
              <a:rPr lang="en-US" sz="900" dirty="0" smtClean="0"/>
              <a:t>ax,0x4444</a:t>
            </a:r>
            <a:endParaRPr lang="en-US" sz="900" dirty="0"/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ax,0x4c00</a:t>
            </a:r>
          </a:p>
          <a:p>
            <a:pPr marL="411480" lvl="1" indent="0">
              <a:buNone/>
            </a:pPr>
            <a:r>
              <a:rPr lang="en-US" sz="900" dirty="0" err="1"/>
              <a:t>int</a:t>
            </a:r>
            <a:r>
              <a:rPr lang="en-US" sz="900" dirty="0"/>
              <a:t> 0x21</a:t>
            </a:r>
            <a:endParaRPr 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 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Show the values of AX, BX, ZF, OF, SF, AF, PF and CF for all executable instructions.</a:t>
            </a:r>
          </a:p>
          <a:p>
            <a:pPr marL="411480" lvl="1" indent="0">
              <a:buNone/>
            </a:pPr>
            <a:r>
              <a:rPr lang="en-US" sz="900" dirty="0"/>
              <a:t>[org 0x0100]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al,0x80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bl,0x4</a:t>
            </a:r>
          </a:p>
          <a:p>
            <a:pPr marL="411480" lvl="1" indent="0">
              <a:buNone/>
            </a:pPr>
            <a:r>
              <a:rPr lang="en-US" sz="900" dirty="0" smtClean="0"/>
              <a:t>sub </a:t>
            </a:r>
            <a:r>
              <a:rPr lang="en-US" sz="900" dirty="0" err="1"/>
              <a:t>al,bl</a:t>
            </a:r>
            <a:endParaRPr lang="en-US" sz="900" dirty="0"/>
          </a:p>
          <a:p>
            <a:pPr marL="411480" lvl="1" indent="0">
              <a:buNone/>
            </a:pPr>
            <a:r>
              <a:rPr lang="en-US" sz="900" dirty="0" err="1"/>
              <a:t>jg</a:t>
            </a:r>
            <a:r>
              <a:rPr lang="en-US" sz="900" dirty="0"/>
              <a:t> Tag1</a:t>
            </a:r>
          </a:p>
          <a:p>
            <a:pPr marL="411480" lvl="1" indent="0">
              <a:buNone/>
            </a:pPr>
            <a:r>
              <a:rPr lang="en-US" sz="900" dirty="0"/>
              <a:t>ja Tag2</a:t>
            </a:r>
          </a:p>
          <a:p>
            <a:pPr marL="411480" lvl="1" indent="0">
              <a:buNone/>
            </a:pPr>
            <a:r>
              <a:rPr lang="en-US" sz="900" dirty="0" err="1"/>
              <a:t>jl</a:t>
            </a:r>
            <a:r>
              <a:rPr lang="en-US" sz="900" dirty="0"/>
              <a:t> Tag3</a:t>
            </a:r>
          </a:p>
          <a:p>
            <a:pPr marL="411480" lvl="1" indent="0">
              <a:buNone/>
            </a:pPr>
            <a:r>
              <a:rPr lang="en-US" sz="900" dirty="0" err="1"/>
              <a:t>jb</a:t>
            </a:r>
            <a:r>
              <a:rPr lang="en-US" sz="900" dirty="0"/>
              <a:t> Tag4</a:t>
            </a:r>
          </a:p>
          <a:p>
            <a:pPr marL="411480" lvl="1" indent="0">
              <a:buNone/>
            </a:pPr>
            <a:r>
              <a:rPr lang="en-US" sz="900" dirty="0"/>
              <a:t>Tag1: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</a:t>
            </a:r>
            <a:r>
              <a:rPr lang="en-US" sz="900" dirty="0" smtClean="0"/>
              <a:t>ax,0x1111</a:t>
            </a:r>
            <a:endParaRPr lang="en-US" sz="900" dirty="0"/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ax,0x4c00</a:t>
            </a:r>
          </a:p>
          <a:p>
            <a:pPr marL="411480" lvl="1" indent="0">
              <a:buNone/>
            </a:pPr>
            <a:r>
              <a:rPr lang="en-US" sz="900" dirty="0" err="1"/>
              <a:t>int</a:t>
            </a:r>
            <a:r>
              <a:rPr lang="en-US" sz="900" dirty="0"/>
              <a:t> 0x21</a:t>
            </a:r>
          </a:p>
          <a:p>
            <a:pPr marL="411480" lvl="1" indent="0">
              <a:buNone/>
            </a:pPr>
            <a:r>
              <a:rPr lang="en-US" sz="900" dirty="0"/>
              <a:t>Tag2: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</a:t>
            </a:r>
            <a:r>
              <a:rPr lang="en-US" sz="900" dirty="0" smtClean="0"/>
              <a:t>ax,0x2222</a:t>
            </a:r>
            <a:endParaRPr lang="en-US" sz="900" dirty="0"/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ax,0x4c00</a:t>
            </a:r>
          </a:p>
          <a:p>
            <a:pPr marL="411480" lvl="1" indent="0">
              <a:buNone/>
            </a:pPr>
            <a:r>
              <a:rPr lang="en-US" sz="900" dirty="0" err="1"/>
              <a:t>int</a:t>
            </a:r>
            <a:r>
              <a:rPr lang="en-US" sz="900" dirty="0"/>
              <a:t> 0x21</a:t>
            </a:r>
          </a:p>
          <a:p>
            <a:pPr marL="411480" lvl="1" indent="0">
              <a:buNone/>
            </a:pPr>
            <a:r>
              <a:rPr lang="en-US" sz="900" dirty="0"/>
              <a:t>Tag3: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</a:t>
            </a:r>
            <a:r>
              <a:rPr lang="en-US" sz="900" dirty="0" smtClean="0"/>
              <a:t>ax,0x3333</a:t>
            </a:r>
            <a:endParaRPr lang="en-US" sz="900" dirty="0"/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ax,0x4c00</a:t>
            </a:r>
          </a:p>
          <a:p>
            <a:pPr marL="411480" lvl="1" indent="0">
              <a:buNone/>
            </a:pPr>
            <a:r>
              <a:rPr lang="en-US" sz="900" dirty="0" err="1"/>
              <a:t>int</a:t>
            </a:r>
            <a:r>
              <a:rPr lang="en-US" sz="900" dirty="0"/>
              <a:t> 0x21</a:t>
            </a:r>
          </a:p>
          <a:p>
            <a:pPr marL="411480" lvl="1" indent="0">
              <a:buNone/>
            </a:pPr>
            <a:r>
              <a:rPr lang="en-US" sz="900" dirty="0"/>
              <a:t>Tag4:</a:t>
            </a:r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</a:t>
            </a:r>
            <a:r>
              <a:rPr lang="en-US" sz="900" dirty="0" smtClean="0"/>
              <a:t>ax,0x4444</a:t>
            </a:r>
            <a:endParaRPr lang="en-US" sz="900" dirty="0"/>
          </a:p>
          <a:p>
            <a:pPr marL="411480" lvl="1" indent="0">
              <a:buNone/>
            </a:pPr>
            <a:r>
              <a:rPr lang="en-US" sz="900" dirty="0" err="1"/>
              <a:t>mov</a:t>
            </a:r>
            <a:r>
              <a:rPr lang="en-US" sz="900" dirty="0"/>
              <a:t> ax,0x4c00</a:t>
            </a:r>
          </a:p>
          <a:p>
            <a:pPr marL="411480" lvl="1" indent="0">
              <a:buNone/>
            </a:pPr>
            <a:r>
              <a:rPr lang="en-US" sz="900" dirty="0" err="1"/>
              <a:t>int</a:t>
            </a:r>
            <a:r>
              <a:rPr lang="en-US" sz="900" dirty="0"/>
              <a:t> 0x21</a:t>
            </a:r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75013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Unconditional Jump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These instructions are used to jump on a particular location unconditionally, i.e. there is no need to satisfy any condition for the jump to take place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Syntax: </a:t>
            </a:r>
          </a:p>
          <a:p>
            <a:pPr lvl="1" algn="ctr">
              <a:buNone/>
            </a:pPr>
            <a:r>
              <a:rPr lang="en-US" dirty="0" err="1" smtClean="0"/>
              <a:t>jmp</a:t>
            </a:r>
            <a:r>
              <a:rPr lang="en-US" dirty="0" smtClean="0"/>
              <a:t> tag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/>
              <a:t>Show the values of AX and BX for all executable instructions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marL="411480" lvl="1" indent="0" algn="just">
              <a:buNone/>
            </a:pPr>
            <a:r>
              <a:rPr lang="en-US" sz="1600" dirty="0" smtClean="0"/>
              <a:t>[org 0x0100]</a:t>
            </a:r>
          </a:p>
          <a:p>
            <a:pPr marL="411480" lvl="1" indent="0" algn="just">
              <a:buNone/>
            </a:pPr>
            <a:r>
              <a:rPr lang="en-US" sz="1600" dirty="0" err="1" smtClean="0"/>
              <a:t>mov</a:t>
            </a:r>
            <a:r>
              <a:rPr lang="en-US" sz="1600" dirty="0" smtClean="0"/>
              <a:t> ax,0x4D2</a:t>
            </a:r>
          </a:p>
          <a:p>
            <a:pPr marL="411480" lvl="1" indent="0" algn="just">
              <a:buNone/>
            </a:pPr>
            <a:r>
              <a:rPr lang="en-US" sz="1600" dirty="0" err="1" smtClean="0"/>
              <a:t>mov</a:t>
            </a:r>
            <a:r>
              <a:rPr lang="en-US" sz="1600" dirty="0" smtClean="0"/>
              <a:t> bx,0x38</a:t>
            </a:r>
          </a:p>
          <a:p>
            <a:pPr marL="411480" lvl="1" indent="0" algn="just">
              <a:buNone/>
            </a:pPr>
            <a:r>
              <a:rPr lang="en-US" sz="1600" dirty="0" smtClean="0"/>
              <a:t>add </a:t>
            </a:r>
            <a:r>
              <a:rPr lang="en-US" sz="1600" dirty="0" err="1" smtClean="0"/>
              <a:t>bh,al</a:t>
            </a:r>
            <a:endParaRPr lang="en-US" sz="1600" dirty="0" smtClean="0"/>
          </a:p>
          <a:p>
            <a:pPr marL="411480" lvl="1" indent="0" algn="just">
              <a:buNone/>
            </a:pPr>
            <a:r>
              <a:rPr lang="en-US" sz="1600" dirty="0" err="1" smtClean="0"/>
              <a:t>jmp</a:t>
            </a:r>
            <a:r>
              <a:rPr lang="en-US" sz="1600" dirty="0" smtClean="0"/>
              <a:t> tag1</a:t>
            </a:r>
          </a:p>
          <a:p>
            <a:pPr marL="411480" lvl="1" indent="0" algn="just">
              <a:buNone/>
            </a:pPr>
            <a:r>
              <a:rPr lang="en-US" sz="1600" dirty="0" err="1" smtClean="0"/>
              <a:t>jmp</a:t>
            </a:r>
            <a:r>
              <a:rPr lang="en-US" sz="1600" dirty="0" smtClean="0"/>
              <a:t> tag2</a:t>
            </a:r>
          </a:p>
          <a:p>
            <a:pPr marL="411480" lvl="1" indent="0" algn="just">
              <a:buNone/>
            </a:pPr>
            <a:r>
              <a:rPr lang="en-US" sz="1600" dirty="0" smtClean="0"/>
              <a:t>sub ah,0xFF</a:t>
            </a:r>
          </a:p>
          <a:p>
            <a:pPr marL="411480" lvl="1" indent="0" algn="just">
              <a:buNone/>
            </a:pPr>
            <a:r>
              <a:rPr lang="en-US" sz="1600" dirty="0" smtClean="0"/>
              <a:t>tag1:</a:t>
            </a:r>
          </a:p>
          <a:p>
            <a:pPr marL="411480" lvl="1" indent="0" algn="just">
              <a:buNone/>
            </a:pPr>
            <a:r>
              <a:rPr lang="en-US" sz="1600" dirty="0" err="1" smtClean="0"/>
              <a:t>mov</a:t>
            </a:r>
            <a:r>
              <a:rPr lang="en-US" sz="1600" dirty="0" smtClean="0"/>
              <a:t> ax,0</a:t>
            </a:r>
          </a:p>
          <a:p>
            <a:pPr marL="411480" lvl="1" indent="0" algn="just">
              <a:buNone/>
            </a:pPr>
            <a:r>
              <a:rPr lang="en-US" sz="1600" dirty="0" smtClean="0"/>
              <a:t>tag2:</a:t>
            </a:r>
          </a:p>
          <a:p>
            <a:pPr marL="411480" lvl="1" indent="0" algn="just">
              <a:buNone/>
            </a:pPr>
            <a:r>
              <a:rPr lang="en-US" sz="1600" dirty="0" smtClean="0"/>
              <a:t>add ax,0xFFFF</a:t>
            </a:r>
          </a:p>
          <a:p>
            <a:pPr marL="411480" lvl="1" indent="0" algn="just">
              <a:buNone/>
            </a:pPr>
            <a:r>
              <a:rPr lang="en-US" sz="1600" dirty="0" err="1" smtClean="0"/>
              <a:t>mov</a:t>
            </a:r>
            <a:r>
              <a:rPr lang="en-US" sz="1600" dirty="0" smtClean="0"/>
              <a:t> ax,0x4c00</a:t>
            </a:r>
          </a:p>
          <a:p>
            <a:pPr marL="411480" lvl="1" indent="0" algn="just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0x21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308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48969"/>
              </p:ext>
            </p:extLst>
          </p:nvPr>
        </p:nvGraphicFramePr>
        <p:xfrm>
          <a:off x="2277346" y="1828800"/>
          <a:ext cx="4733054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4182"/>
                <a:gridCol w="622618"/>
                <a:gridCol w="571818"/>
                <a:gridCol w="622618"/>
                <a:gridCol w="571818"/>
              </a:tblGrid>
              <a:tr h="36576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Syntax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BX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294640">
                <a:tc vMerge="1">
                  <a:txBody>
                    <a:bodyPr/>
                    <a:lstStyle/>
                    <a:p>
                      <a:pPr algn="just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AH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AL</a:t>
                      </a:r>
                      <a:endParaRPr 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BH</a:t>
                      </a:r>
                      <a:endParaRPr 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</a:t>
                      </a:r>
                      <a:endParaRPr 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[org  0x100]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Mov</a:t>
                      </a:r>
                      <a:r>
                        <a:rPr lang="en-US" sz="1600" dirty="0" smtClean="0"/>
                        <a:t> ax, 1234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Mov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bx</a:t>
                      </a:r>
                      <a:r>
                        <a:rPr lang="en-US" sz="1600" dirty="0" smtClean="0"/>
                        <a:t>, 56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38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Add </a:t>
                      </a:r>
                      <a:r>
                        <a:rPr lang="en-US" sz="1600" dirty="0" err="1" smtClean="0"/>
                        <a:t>bh,al</a:t>
                      </a:r>
                      <a:endParaRPr lang="en-US" sz="160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38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Jmp</a:t>
                      </a:r>
                      <a:r>
                        <a:rPr lang="en-US" sz="1600" dirty="0" smtClean="0"/>
                        <a:t> Tag1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04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38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Jmp</a:t>
                      </a:r>
                      <a:r>
                        <a:rPr lang="en-US" sz="1600" dirty="0" smtClean="0"/>
                        <a:t> Tag2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Sub ah, 0FFH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Tag1: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Mov</a:t>
                      </a:r>
                      <a:r>
                        <a:rPr lang="en-US" sz="1600" dirty="0" smtClean="0"/>
                        <a:t> ax, 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38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Tag2: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Add ax, 0FFFFH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FF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FF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38</a:t>
                      </a:r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46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Ret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en-US" sz="4400" dirty="0"/>
              <a:t>Show the values of AX and BX for all executable instructions</a:t>
            </a:r>
            <a:r>
              <a:rPr lang="en-US" sz="4400" dirty="0" smtClean="0"/>
              <a:t>.</a:t>
            </a:r>
          </a:p>
          <a:p>
            <a:pPr algn="just"/>
            <a:endParaRPr lang="en-US" dirty="0"/>
          </a:p>
          <a:p>
            <a:pPr marL="411480" lvl="1" indent="0" algn="just">
              <a:buNone/>
            </a:pPr>
            <a:r>
              <a:rPr lang="en-US" sz="3300" dirty="0" smtClean="0"/>
              <a:t>[org 0x0100]</a:t>
            </a:r>
          </a:p>
          <a:p>
            <a:pPr marL="411480" lvl="1" indent="0" algn="just">
              <a:buNone/>
            </a:pPr>
            <a:r>
              <a:rPr lang="en-US" sz="3300" dirty="0" err="1" smtClean="0"/>
              <a:t>mov</a:t>
            </a:r>
            <a:r>
              <a:rPr lang="en-US" sz="3300" dirty="0" smtClean="0"/>
              <a:t> ax,0x4D2</a:t>
            </a:r>
          </a:p>
          <a:p>
            <a:pPr marL="411480" lvl="1" indent="0" algn="just">
              <a:buNone/>
            </a:pPr>
            <a:r>
              <a:rPr lang="en-US" sz="3300" dirty="0" err="1" smtClean="0"/>
              <a:t>mov</a:t>
            </a:r>
            <a:r>
              <a:rPr lang="en-US" sz="3300" dirty="0" smtClean="0"/>
              <a:t> bx,0x38</a:t>
            </a:r>
          </a:p>
          <a:p>
            <a:pPr marL="411480" lvl="1" indent="0" algn="just">
              <a:buNone/>
            </a:pPr>
            <a:r>
              <a:rPr lang="en-US" sz="3300" dirty="0" smtClean="0"/>
              <a:t>add </a:t>
            </a:r>
            <a:r>
              <a:rPr lang="en-US" sz="3300" dirty="0" err="1" smtClean="0"/>
              <a:t>bh,al</a:t>
            </a:r>
            <a:endParaRPr lang="en-US" sz="3300" dirty="0" smtClean="0"/>
          </a:p>
          <a:p>
            <a:pPr marL="411480" lvl="1" indent="0" algn="just">
              <a:buNone/>
            </a:pPr>
            <a:r>
              <a:rPr lang="en-US" sz="3300" dirty="0" err="1" smtClean="0"/>
              <a:t>jmp</a:t>
            </a:r>
            <a:r>
              <a:rPr lang="en-US" sz="3300" dirty="0" smtClean="0"/>
              <a:t> tag1</a:t>
            </a:r>
          </a:p>
          <a:p>
            <a:pPr marL="411480" lvl="1" indent="0" algn="just">
              <a:buNone/>
            </a:pPr>
            <a:r>
              <a:rPr lang="en-US" sz="3300" dirty="0" err="1" smtClean="0"/>
              <a:t>jmp</a:t>
            </a:r>
            <a:r>
              <a:rPr lang="en-US" sz="3300" dirty="0" smtClean="0"/>
              <a:t> tag2</a:t>
            </a:r>
          </a:p>
          <a:p>
            <a:pPr marL="411480" lvl="1" indent="0" algn="just">
              <a:buNone/>
            </a:pPr>
            <a:r>
              <a:rPr lang="en-US" sz="3300" dirty="0" smtClean="0"/>
              <a:t>sub ah,0xFF</a:t>
            </a:r>
          </a:p>
          <a:p>
            <a:pPr marL="411480" lvl="1" indent="0" algn="just">
              <a:buNone/>
            </a:pPr>
            <a:r>
              <a:rPr lang="en-US" sz="3300" dirty="0" smtClean="0"/>
              <a:t>tag1:</a:t>
            </a:r>
          </a:p>
          <a:p>
            <a:pPr marL="411480" lvl="1" indent="0" algn="just">
              <a:buNone/>
            </a:pPr>
            <a:r>
              <a:rPr lang="en-US" sz="3300" dirty="0" err="1" smtClean="0"/>
              <a:t>mov</a:t>
            </a:r>
            <a:r>
              <a:rPr lang="en-US" sz="3300" dirty="0" smtClean="0"/>
              <a:t> ax,0</a:t>
            </a:r>
          </a:p>
          <a:p>
            <a:pPr marL="411480" lvl="1" indent="0" algn="just">
              <a:buNone/>
            </a:pPr>
            <a:r>
              <a:rPr lang="en-US" sz="3300" dirty="0" err="1" smtClean="0"/>
              <a:t>mov</a:t>
            </a:r>
            <a:r>
              <a:rPr lang="en-US" sz="3300" dirty="0" smtClean="0"/>
              <a:t> ax,0x4c00</a:t>
            </a:r>
          </a:p>
          <a:p>
            <a:pPr marL="411480" lvl="1" indent="0" algn="just">
              <a:buNone/>
            </a:pPr>
            <a:r>
              <a:rPr lang="en-US" sz="3300" dirty="0" err="1" smtClean="0"/>
              <a:t>int</a:t>
            </a:r>
            <a:r>
              <a:rPr lang="en-US" sz="3300" dirty="0" smtClean="0"/>
              <a:t> 0x21</a:t>
            </a:r>
          </a:p>
          <a:p>
            <a:pPr marL="411480" lvl="1" indent="0" algn="just">
              <a:buNone/>
            </a:pPr>
            <a:r>
              <a:rPr lang="en-US" sz="3300" dirty="0" smtClean="0"/>
              <a:t>tag2:</a:t>
            </a:r>
          </a:p>
          <a:p>
            <a:pPr marL="411480" lvl="1" indent="0" algn="just">
              <a:buNone/>
            </a:pPr>
            <a:r>
              <a:rPr lang="en-US" sz="3300" dirty="0" smtClean="0"/>
              <a:t>add ax,0xFFFF</a:t>
            </a:r>
          </a:p>
          <a:p>
            <a:pPr marL="411480" lvl="1" indent="0" algn="just">
              <a:buNone/>
            </a:pPr>
            <a:r>
              <a:rPr lang="en-US" sz="3300" dirty="0" err="1" smtClean="0"/>
              <a:t>mov</a:t>
            </a:r>
            <a:r>
              <a:rPr lang="en-US" sz="3300" dirty="0" smtClean="0"/>
              <a:t> ax,0x4c00</a:t>
            </a:r>
          </a:p>
          <a:p>
            <a:pPr marL="411480" lvl="1" indent="0" algn="just">
              <a:buNone/>
            </a:pPr>
            <a:r>
              <a:rPr lang="en-US" sz="3300" dirty="0" err="1" smtClean="0"/>
              <a:t>int</a:t>
            </a:r>
            <a:r>
              <a:rPr lang="en-US" sz="3300" dirty="0" smtClean="0"/>
              <a:t> 0x21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32171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en-US" sz="4400" dirty="0"/>
              <a:t>Show the values of AX and BX for all executable instructions</a:t>
            </a:r>
            <a:r>
              <a:rPr lang="en-US" sz="4400" dirty="0" smtClean="0"/>
              <a:t>.</a:t>
            </a:r>
          </a:p>
          <a:p>
            <a:pPr algn="just"/>
            <a:endParaRPr lang="en-US" dirty="0"/>
          </a:p>
          <a:p>
            <a:pPr marL="411480" lvl="1" indent="0" algn="just">
              <a:buNone/>
            </a:pPr>
            <a:r>
              <a:rPr lang="en-US" sz="3300" dirty="0" smtClean="0"/>
              <a:t>[org 0x0100]</a:t>
            </a:r>
          </a:p>
          <a:p>
            <a:pPr marL="411480" lvl="1" indent="0" algn="just">
              <a:buNone/>
            </a:pPr>
            <a:r>
              <a:rPr lang="en-US" sz="3300" dirty="0" err="1" smtClean="0"/>
              <a:t>mov</a:t>
            </a:r>
            <a:r>
              <a:rPr lang="en-US" sz="3300" dirty="0" smtClean="0"/>
              <a:t> ax,1</a:t>
            </a:r>
          </a:p>
          <a:p>
            <a:pPr marL="411480" lvl="1" indent="0" algn="just">
              <a:buNone/>
            </a:pPr>
            <a:r>
              <a:rPr lang="en-US" sz="3300" dirty="0" err="1" smtClean="0"/>
              <a:t>mov</a:t>
            </a:r>
            <a:r>
              <a:rPr lang="en-US" sz="3300" dirty="0" smtClean="0"/>
              <a:t> bx,5</a:t>
            </a:r>
          </a:p>
          <a:p>
            <a:pPr marL="411480" lvl="1" indent="0" algn="just">
              <a:buNone/>
            </a:pPr>
            <a:r>
              <a:rPr lang="en-US" sz="3300" dirty="0" err="1"/>
              <a:t>j</a:t>
            </a:r>
            <a:r>
              <a:rPr lang="en-US" sz="3300" dirty="0" err="1" smtClean="0"/>
              <a:t>mp</a:t>
            </a:r>
            <a:r>
              <a:rPr lang="en-US" sz="3300" dirty="0" smtClean="0"/>
              <a:t> tag3</a:t>
            </a:r>
          </a:p>
          <a:p>
            <a:pPr marL="411480" lvl="1" indent="0" algn="just">
              <a:buNone/>
            </a:pPr>
            <a:r>
              <a:rPr lang="en-US" sz="3300" dirty="0" smtClean="0"/>
              <a:t>add </a:t>
            </a:r>
            <a:r>
              <a:rPr lang="en-US" sz="3300" dirty="0" err="1" smtClean="0"/>
              <a:t>bh,al</a:t>
            </a:r>
            <a:endParaRPr lang="en-US" sz="3300" dirty="0" smtClean="0"/>
          </a:p>
          <a:p>
            <a:pPr marL="411480" lvl="1" indent="0" algn="just">
              <a:buNone/>
            </a:pPr>
            <a:r>
              <a:rPr lang="en-US" sz="3300" dirty="0" err="1" smtClean="0"/>
              <a:t>jmp</a:t>
            </a:r>
            <a:r>
              <a:rPr lang="en-US" sz="3300" dirty="0" smtClean="0"/>
              <a:t> tag1</a:t>
            </a:r>
          </a:p>
          <a:p>
            <a:pPr marL="411480" lvl="1" indent="0" algn="just">
              <a:buNone/>
            </a:pPr>
            <a:r>
              <a:rPr lang="en-US" sz="3300" dirty="0" err="1" smtClean="0"/>
              <a:t>jmp</a:t>
            </a:r>
            <a:r>
              <a:rPr lang="en-US" sz="3300" dirty="0" smtClean="0"/>
              <a:t> tag2</a:t>
            </a:r>
          </a:p>
          <a:p>
            <a:pPr marL="411480" lvl="1" indent="0" algn="just">
              <a:buNone/>
            </a:pPr>
            <a:r>
              <a:rPr lang="en-US" sz="3300" dirty="0" smtClean="0"/>
              <a:t>sub ah,0xFF</a:t>
            </a:r>
          </a:p>
          <a:p>
            <a:pPr marL="411480" lvl="1" indent="0" algn="just">
              <a:buNone/>
            </a:pPr>
            <a:r>
              <a:rPr lang="en-US" sz="3300" dirty="0" smtClean="0"/>
              <a:t>tag1:</a:t>
            </a:r>
          </a:p>
          <a:p>
            <a:pPr marL="411480" lvl="1" indent="0" algn="just">
              <a:buNone/>
            </a:pPr>
            <a:r>
              <a:rPr lang="en-US" sz="3300" dirty="0" err="1" smtClean="0"/>
              <a:t>mov</a:t>
            </a:r>
            <a:r>
              <a:rPr lang="en-US" sz="3300" dirty="0" smtClean="0"/>
              <a:t> ax,0</a:t>
            </a:r>
          </a:p>
          <a:p>
            <a:pPr marL="411480" lvl="1" indent="0" algn="just">
              <a:buNone/>
            </a:pPr>
            <a:r>
              <a:rPr lang="en-US" sz="3300" dirty="0" smtClean="0"/>
              <a:t>tag3:</a:t>
            </a:r>
          </a:p>
          <a:p>
            <a:pPr marL="411480" lvl="1" indent="0" algn="just">
              <a:buNone/>
            </a:pPr>
            <a:r>
              <a:rPr lang="en-US" sz="3300" dirty="0" smtClean="0"/>
              <a:t>tag2:</a:t>
            </a:r>
          </a:p>
          <a:p>
            <a:pPr marL="411480" lvl="1" indent="0" algn="just">
              <a:buNone/>
            </a:pPr>
            <a:r>
              <a:rPr lang="en-US" sz="3300" dirty="0" smtClean="0"/>
              <a:t>add ax,0xFFFF</a:t>
            </a:r>
          </a:p>
          <a:p>
            <a:pPr marL="411480" lvl="1" indent="0" algn="just">
              <a:buNone/>
            </a:pPr>
            <a:r>
              <a:rPr lang="en-US" sz="3300" dirty="0" err="1" smtClean="0"/>
              <a:t>mov</a:t>
            </a:r>
            <a:r>
              <a:rPr lang="en-US" sz="3300" dirty="0" smtClean="0"/>
              <a:t> ax,0x4c00</a:t>
            </a:r>
          </a:p>
          <a:p>
            <a:pPr marL="411480" lvl="1" indent="0" algn="just">
              <a:buNone/>
            </a:pPr>
            <a:r>
              <a:rPr lang="en-US" sz="3300" dirty="0" err="1" smtClean="0"/>
              <a:t>int</a:t>
            </a:r>
            <a:r>
              <a:rPr lang="en-US" sz="3300" dirty="0" smtClean="0"/>
              <a:t> 0x21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93741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Conditional Jump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 these types of instructions, the processor must check for the particular condition. If it is true, only then jump takes place, else the normal flow of program execution is maintained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arithmetic and logic operations set flags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conditional jump statements test the flags and jump if the relevant flag is set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3714</TotalTime>
  <Words>1466</Words>
  <Application>Microsoft Office PowerPoint</Application>
  <PresentationFormat>On-screen Show (4:3)</PresentationFormat>
  <Paragraphs>492</Paragraphs>
  <Slides>35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Urban</vt:lpstr>
      <vt:lpstr>Computer Organization &amp; Assembly Language                                                                                          (Lecture 08) </vt:lpstr>
      <vt:lpstr>Jump Instructions</vt:lpstr>
      <vt:lpstr>Jump Instructions</vt:lpstr>
      <vt:lpstr>Unconditional Jump Instructions</vt:lpstr>
      <vt:lpstr>Example</vt:lpstr>
      <vt:lpstr>Solution</vt:lpstr>
      <vt:lpstr>Task 01</vt:lpstr>
      <vt:lpstr>Task 02</vt:lpstr>
      <vt:lpstr>Conditional Jump Instruction</vt:lpstr>
      <vt:lpstr>PowerPoint Presentation</vt:lpstr>
      <vt:lpstr>JE / JZ</vt:lpstr>
      <vt:lpstr>JNE / JNZ</vt:lpstr>
      <vt:lpstr>JC / JB</vt:lpstr>
      <vt:lpstr>JNC / JNB</vt:lpstr>
      <vt:lpstr>JS</vt:lpstr>
      <vt:lpstr>JNS</vt:lpstr>
      <vt:lpstr>JO</vt:lpstr>
      <vt:lpstr>JNO</vt:lpstr>
      <vt:lpstr>JP / JPE</vt:lpstr>
      <vt:lpstr>JNP / JPO</vt:lpstr>
      <vt:lpstr>PowerPoint Presentation</vt:lpstr>
      <vt:lpstr>JG / JNLE</vt:lpstr>
      <vt:lpstr>JNG / JLE</vt:lpstr>
      <vt:lpstr>JL / JNGE</vt:lpstr>
      <vt:lpstr>JNL / JGE</vt:lpstr>
      <vt:lpstr>PowerPoint Presentation</vt:lpstr>
      <vt:lpstr>JA / JNBE</vt:lpstr>
      <vt:lpstr>JNA / JBE</vt:lpstr>
      <vt:lpstr>JB / JNAE</vt:lpstr>
      <vt:lpstr>JNB / JAE</vt:lpstr>
      <vt:lpstr>Example</vt:lpstr>
      <vt:lpstr>Solution</vt:lpstr>
      <vt:lpstr>PowerPoint Presentation</vt:lpstr>
      <vt:lpstr>Task 03</vt:lpstr>
      <vt:lpstr>Task 04</vt:lpstr>
    </vt:vector>
  </TitlesOfParts>
  <Company>OMaR-LapOo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OMaR</dc:creator>
  <cp:lastModifiedBy>OMaR</cp:lastModifiedBy>
  <cp:revision>369</cp:revision>
  <dcterms:created xsi:type="dcterms:W3CDTF">2013-11-09T11:20:07Z</dcterms:created>
  <dcterms:modified xsi:type="dcterms:W3CDTF">2022-10-04T11:32:39Z</dcterms:modified>
</cp:coreProperties>
</file>