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3"/>
  </p:notesMasterIdLst>
  <p:sldIdLst>
    <p:sldId id="298" r:id="rId2"/>
    <p:sldId id="304" r:id="rId3"/>
    <p:sldId id="305" r:id="rId4"/>
    <p:sldId id="306" r:id="rId5"/>
    <p:sldId id="307" r:id="rId6"/>
    <p:sldId id="308" r:id="rId7"/>
    <p:sldId id="257" r:id="rId8"/>
    <p:sldId id="295" r:id="rId9"/>
    <p:sldId id="296" r:id="rId10"/>
    <p:sldId id="300" r:id="rId11"/>
    <p:sldId id="30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19" autoAdjust="0"/>
    <p:restoredTop sz="95411" autoAdjust="0"/>
  </p:normalViewPr>
  <p:slideViewPr>
    <p:cSldViewPr>
      <p:cViewPr varScale="1">
        <p:scale>
          <a:sx n="97" d="100"/>
          <a:sy n="97" d="100"/>
        </p:scale>
        <p:origin x="64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48780-AA19-4E67-B450-7BEC01AAA2FE}" type="datetimeFigureOut">
              <a:rPr lang="en-US" smtClean="0"/>
              <a:pPr/>
              <a:t>10/9/22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1D03FD-FEED-4067-A5DE-E9F7269354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80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D03FD-FEED-4067-A5DE-E9F72693548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C557430-982C-4826-BC26-AA0DD1C7A608}" type="datetimeFigureOut">
              <a:rPr lang="en-US" smtClean="0"/>
              <a:pPr/>
              <a:t>10/9/22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10/9/22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10/9/22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10/9/22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10/9/22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10/9/22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C557430-982C-4826-BC26-AA0DD1C7A608}" type="datetimeFigureOut">
              <a:rPr lang="en-US" smtClean="0"/>
              <a:pPr/>
              <a:t>10/9/22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C557430-982C-4826-BC26-AA0DD1C7A608}" type="datetimeFigureOut">
              <a:rPr lang="en-US" smtClean="0"/>
              <a:pPr/>
              <a:t>10/9/22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10/9/22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10/9/22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10/9/22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3C557430-982C-4826-BC26-AA0DD1C7A608}" type="datetimeFigureOut">
              <a:rPr lang="en-US" smtClean="0"/>
              <a:pPr/>
              <a:t>10/9/22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09800"/>
            <a:ext cx="8458200" cy="1470025"/>
          </a:xfrm>
        </p:spPr>
        <p:txBody>
          <a:bodyPr>
            <a:normAutofit fontScale="90000"/>
          </a:bodyPr>
          <a:lstStyle/>
          <a:p>
            <a:r>
              <a:rPr lang="en-US" sz="3300" b="1" dirty="0"/>
              <a:t>Computer Organization &amp; Assembly Language</a:t>
            </a:r>
            <a:br>
              <a:rPr lang="en-US" sz="4800" b="1" dirty="0"/>
            </a:br>
            <a:r>
              <a:rPr lang="en-US" sz="2200" b="1" dirty="0"/>
              <a:t>                                                                                         (Lecture 09)</a:t>
            </a:r>
            <a:br>
              <a:rPr lang="en-US" dirty="0"/>
            </a:b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Omar Bin </a:t>
            </a:r>
            <a:r>
              <a:rPr lang="en-US" dirty="0" err="1"/>
              <a:t>Samin</a:t>
            </a:r>
            <a:endParaRPr lang="en-US" dirty="0"/>
          </a:p>
          <a:p>
            <a:r>
              <a:rPr lang="en-US" sz="1400" dirty="0"/>
              <a:t>Lecturer</a:t>
            </a:r>
          </a:p>
          <a:p>
            <a:r>
              <a:rPr lang="en-US" sz="1400" dirty="0"/>
              <a:t>Institute of Management Sciences, Peshawar.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080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Task 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just"/>
            <a:r>
              <a:rPr lang="en-US" sz="4400" dirty="0"/>
              <a:t>Convert the given piece of code using conditional jump(s) such that the output remains same.</a:t>
            </a:r>
          </a:p>
          <a:p>
            <a:pPr algn="just"/>
            <a:endParaRPr lang="en-US" dirty="0"/>
          </a:p>
          <a:p>
            <a:pPr marL="411480" lvl="1" indent="0" algn="just">
              <a:buFont typeface="Georgia"/>
              <a:buNone/>
            </a:pPr>
            <a:r>
              <a:rPr lang="en-US" sz="3300" dirty="0"/>
              <a:t>[org 0x0100]</a:t>
            </a:r>
          </a:p>
          <a:p>
            <a:pPr marL="411480" lvl="1" indent="0" algn="just">
              <a:buFont typeface="Georgia"/>
              <a:buNone/>
            </a:pPr>
            <a:r>
              <a:rPr lang="en-US" sz="3300" dirty="0"/>
              <a:t>mov ax,2</a:t>
            </a:r>
          </a:p>
          <a:p>
            <a:pPr marL="411480" lvl="1" indent="0" algn="just">
              <a:buFont typeface="Georgia"/>
              <a:buNone/>
            </a:pPr>
            <a:r>
              <a:rPr lang="en-US" sz="3300" dirty="0"/>
              <a:t>mov bx,2</a:t>
            </a:r>
          </a:p>
          <a:p>
            <a:pPr marL="411480" lvl="1" indent="0" algn="just">
              <a:buFont typeface="Georgia"/>
              <a:buNone/>
            </a:pPr>
            <a:r>
              <a:rPr lang="en-US" sz="3300" dirty="0"/>
              <a:t>mov cx,4</a:t>
            </a:r>
          </a:p>
          <a:p>
            <a:pPr marL="411480" lvl="1" indent="0" algn="just">
              <a:buFont typeface="Georgia"/>
              <a:buNone/>
            </a:pPr>
            <a:endParaRPr lang="en-US" sz="3300" dirty="0"/>
          </a:p>
          <a:p>
            <a:pPr marL="411480" lvl="1" indent="0" algn="just">
              <a:buFont typeface="Georgia"/>
              <a:buNone/>
            </a:pPr>
            <a:r>
              <a:rPr lang="en-US" sz="3300" dirty="0"/>
              <a:t>tag1:</a:t>
            </a:r>
          </a:p>
          <a:p>
            <a:pPr marL="411480" lvl="1" indent="0" algn="just">
              <a:buFont typeface="Georgia"/>
              <a:buNone/>
            </a:pPr>
            <a:r>
              <a:rPr lang="en-US" sz="3300" dirty="0"/>
              <a:t>add ax,2</a:t>
            </a:r>
          </a:p>
          <a:p>
            <a:pPr marL="411480" lvl="1" indent="0" algn="just">
              <a:buFont typeface="Georgia"/>
              <a:buNone/>
            </a:pPr>
            <a:r>
              <a:rPr lang="en-US" sz="3300" dirty="0"/>
              <a:t>sub </a:t>
            </a:r>
            <a:r>
              <a:rPr lang="en-US" sz="3300" dirty="0" err="1"/>
              <a:t>ax,bx</a:t>
            </a:r>
            <a:endParaRPr lang="en-US" sz="3300" dirty="0"/>
          </a:p>
          <a:p>
            <a:pPr marL="411480" lvl="1" indent="0" algn="just">
              <a:buFont typeface="Georgia"/>
              <a:buNone/>
            </a:pPr>
            <a:r>
              <a:rPr lang="en-US" sz="3300" dirty="0"/>
              <a:t>loop tag1</a:t>
            </a:r>
          </a:p>
          <a:p>
            <a:pPr marL="411480" lvl="1" indent="0" algn="just">
              <a:buFont typeface="Georgia"/>
              <a:buNone/>
            </a:pPr>
            <a:endParaRPr lang="en-US" sz="3300" dirty="0"/>
          </a:p>
          <a:p>
            <a:pPr marL="411480" lvl="1" indent="0" algn="just">
              <a:buFont typeface="Georgia"/>
              <a:buNone/>
            </a:pPr>
            <a:r>
              <a:rPr lang="en-US" sz="3300" dirty="0"/>
              <a:t>mov ax,0x4c00</a:t>
            </a:r>
          </a:p>
          <a:p>
            <a:pPr marL="411480" lvl="1" indent="0" algn="just">
              <a:buFont typeface="Georgia"/>
              <a:buNone/>
            </a:pPr>
            <a:r>
              <a:rPr lang="en-US" sz="3300" dirty="0"/>
              <a:t>int 0x21</a:t>
            </a:r>
          </a:p>
        </p:txBody>
      </p:sp>
    </p:spTree>
    <p:extLst>
      <p:ext uri="{BB962C8B-B14F-4D97-AF65-F5344CB8AC3E}">
        <p14:creationId xmlns:p14="http://schemas.microsoft.com/office/powerpoint/2010/main" val="3331317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Task 03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Develop an assembly language program utilizing conditional/ unconditional jumps/ loops, such that it can print the following series without utilizing CX/ CH/ CL register:</a:t>
            </a:r>
            <a:endParaRPr lang="en-US" sz="2000" dirty="0"/>
          </a:p>
          <a:p>
            <a:pPr algn="just"/>
            <a:endParaRPr lang="en-US" sz="2000" dirty="0"/>
          </a:p>
          <a:p>
            <a:pPr marL="109728" indent="0" algn="ctr">
              <a:buNone/>
            </a:pPr>
            <a:r>
              <a:rPr lang="en-US" sz="2000" dirty="0"/>
              <a:t>1	2	4	8	10</a:t>
            </a:r>
          </a:p>
          <a:p>
            <a:pPr marL="109728" indent="0" algn="ctr">
              <a:buNone/>
            </a:pPr>
            <a:endParaRPr lang="en-US" dirty="0"/>
          </a:p>
          <a:p>
            <a:pPr marL="109728" indent="0" algn="just">
              <a:buNone/>
            </a:pPr>
            <a:r>
              <a:rPr lang="en-US" dirty="0"/>
              <a:t>The given series is in hexadecimal number system</a:t>
            </a:r>
          </a:p>
        </p:txBody>
      </p:sp>
    </p:spTree>
    <p:extLst>
      <p:ext uri="{BB962C8B-B14F-4D97-AF65-F5344CB8AC3E}">
        <p14:creationId xmlns:p14="http://schemas.microsoft.com/office/powerpoint/2010/main" val="3124247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40619-F96D-51B2-E59B-D500E2B4B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K" dirty="0"/>
              <a:t>Unconditional Loops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D561458-F63D-58A4-4AE1-2D355F291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387096"/>
              </p:ext>
            </p:extLst>
          </p:nvPr>
        </p:nvGraphicFramePr>
        <p:xfrm>
          <a:off x="1524000" y="265419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36464147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4810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b="1" dirty="0"/>
                        <a:t>Instruction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b="1" dirty="0"/>
                        <a:t>Condition(s)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9480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</a:t>
                      </a:r>
                      <a:r>
                        <a:rPr lang="en-PK" dirty="0"/>
                        <a:t>oop tag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CX != 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581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1815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40619-F96D-51B2-E59B-D500E2B4B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K" dirty="0"/>
              <a:t>Conditional Loops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658B8B3-12E8-BD04-5C07-53AF4A73A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464016"/>
              </p:ext>
            </p:extLst>
          </p:nvPr>
        </p:nvGraphicFramePr>
        <p:xfrm>
          <a:off x="1524000" y="2654190"/>
          <a:ext cx="6096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36464147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4810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b="1" dirty="0"/>
                        <a:t>Instruction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b="1" dirty="0"/>
                        <a:t>Condition(s)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9480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</a:t>
                      </a:r>
                      <a:r>
                        <a:rPr lang="en-PK" dirty="0"/>
                        <a:t>oope tag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K" dirty="0"/>
                        <a:t>CX != 0 &amp; ZF = 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1923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l</a:t>
                      </a:r>
                      <a:r>
                        <a:rPr lang="en-PK" dirty="0"/>
                        <a:t>oopz tag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K" dirty="0"/>
                        <a:t>CX != 0 &amp; ZF = 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826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l</a:t>
                      </a:r>
                      <a:r>
                        <a:rPr lang="en-PK" dirty="0"/>
                        <a:t>oopne tag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K" dirty="0"/>
                        <a:t>CX != 0 &amp; ZF = 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420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</a:t>
                      </a:r>
                      <a:r>
                        <a:rPr lang="en-PK" dirty="0"/>
                        <a:t>oopnz tag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CX != 0 &amp; ZF = 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581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8307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40619-F96D-51B2-E59B-D500E2B4B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K" dirty="0"/>
              <a:t>Unconditional Jumps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A559C92-81AC-150B-68C5-5A2454E59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108400"/>
              </p:ext>
            </p:extLst>
          </p:nvPr>
        </p:nvGraphicFramePr>
        <p:xfrm>
          <a:off x="1524000" y="265419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36464147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4810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b="1" dirty="0"/>
                        <a:t>Instruction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b="1" dirty="0"/>
                        <a:t>Condition(s)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9480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jmp</a:t>
                      </a:r>
                      <a:r>
                        <a:rPr lang="en-US" dirty="0"/>
                        <a:t> </a:t>
                      </a:r>
                      <a:r>
                        <a:rPr lang="en-PK" dirty="0"/>
                        <a:t>tag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--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581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5762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40619-F96D-51B2-E59B-D500E2B4B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K" dirty="0"/>
              <a:t>Conditional Jumps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9805FE8-940A-43D2-5F7C-A7CDFCE93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518601"/>
              </p:ext>
            </p:extLst>
          </p:nvPr>
        </p:nvGraphicFramePr>
        <p:xfrm>
          <a:off x="1524000" y="2654190"/>
          <a:ext cx="60960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36464147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4810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b="1" dirty="0"/>
                        <a:t>Instruction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b="1" dirty="0"/>
                        <a:t>Condition(s)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9480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je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K" dirty="0"/>
                        <a:t>ZF = 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1923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K" dirty="0"/>
                        <a:t>jne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K" dirty="0"/>
                        <a:t>ZF = 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546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K" dirty="0"/>
                        <a:t>jz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K" dirty="0"/>
                        <a:t>ZF = 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5673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K" dirty="0"/>
                        <a:t>jnz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K" dirty="0"/>
                        <a:t>ZF = 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078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K" dirty="0"/>
                        <a:t>jc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K" dirty="0"/>
                        <a:t>CF = 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6180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K" dirty="0"/>
                        <a:t>jnc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K" dirty="0"/>
                        <a:t>CF = 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826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K" dirty="0"/>
                        <a:t>js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K" dirty="0"/>
                        <a:t>SF = 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420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K" dirty="0"/>
                        <a:t>jns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K" dirty="0"/>
                        <a:t>SF = 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590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K" dirty="0"/>
                        <a:t>jo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K" dirty="0"/>
                        <a:t>OF = 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7263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jno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OF = 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581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138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9805FE8-940A-43D2-5F7C-A7CDFCE93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695145"/>
              </p:ext>
            </p:extLst>
          </p:nvPr>
        </p:nvGraphicFramePr>
        <p:xfrm>
          <a:off x="1524000" y="1635760"/>
          <a:ext cx="60960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36464147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4810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b="1" dirty="0"/>
                        <a:t>Instruction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b="1" dirty="0"/>
                        <a:t>Condition(s)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9480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jp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K" dirty="0"/>
                        <a:t>PF = 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1923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K" dirty="0"/>
                        <a:t>jnp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K" dirty="0"/>
                        <a:t>PF = 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546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K" dirty="0"/>
                        <a:t>jg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K" dirty="0"/>
                        <a:t>ZF = 0 &amp; SF = OF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5673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K" dirty="0"/>
                        <a:t>jng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K" dirty="0"/>
                        <a:t>ZF = 1 &amp; SF != OF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078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K" dirty="0"/>
                        <a:t>jl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K" dirty="0"/>
                        <a:t>SF != OF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6180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K" dirty="0"/>
                        <a:t>jnl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K" dirty="0"/>
                        <a:t>SF = OF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826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K" dirty="0"/>
                        <a:t>ja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K" dirty="0"/>
                        <a:t>CF = 0 &amp; ZF = 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420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K" dirty="0"/>
                        <a:t>jna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K" dirty="0"/>
                        <a:t>CF = 1 &amp; ZF = 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7641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jb</a:t>
                      </a:r>
                      <a:r>
                        <a:rPr lang="en-PK" dirty="0"/>
                        <a:t>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K" dirty="0"/>
                        <a:t>CF = 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2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jnb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CF = 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581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1827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816352"/>
            <a:ext cx="8229600" cy="1069848"/>
          </a:xfrm>
        </p:spPr>
        <p:txBody>
          <a:bodyPr/>
          <a:lstStyle/>
          <a:p>
            <a:pPr algn="ctr"/>
            <a:r>
              <a:rPr lang="en-US" dirty="0"/>
              <a:t>Jump vs. Loop Instructions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Comparison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B6B0AB-6F6C-4F4A-03D0-91CE3CFD5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8080" y="2244970"/>
            <a:ext cx="8382000" cy="457200"/>
          </a:xfrm>
          <a:noFill/>
          <a:ln>
            <a:noFill/>
          </a:ln>
        </p:spPr>
        <p:txBody>
          <a:bodyPr/>
          <a:lstStyle/>
          <a:p>
            <a:r>
              <a:rPr lang="en-PK" dirty="0"/>
              <a:t>Consider the following piece of codes: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70000" lnSpcReduction="20000"/>
          </a:bodyPr>
          <a:lstStyle/>
          <a:p>
            <a:pPr marL="411480" lvl="1" indent="0" algn="just">
              <a:buNone/>
            </a:pPr>
            <a:r>
              <a:rPr lang="en-US" sz="3300" dirty="0"/>
              <a:t>[org 0x0100]</a:t>
            </a:r>
          </a:p>
          <a:p>
            <a:pPr marL="411480" lvl="1" indent="0" algn="just">
              <a:buNone/>
            </a:pPr>
            <a:r>
              <a:rPr lang="en-US" sz="3300" dirty="0"/>
              <a:t>mov ax,0</a:t>
            </a:r>
          </a:p>
          <a:p>
            <a:pPr marL="411480" lvl="1" indent="0" algn="just">
              <a:buNone/>
            </a:pPr>
            <a:r>
              <a:rPr lang="en-US" sz="3300" dirty="0"/>
              <a:t>mov bx,1</a:t>
            </a:r>
          </a:p>
          <a:p>
            <a:pPr marL="411480" lvl="1" indent="0" algn="just">
              <a:buNone/>
            </a:pPr>
            <a:r>
              <a:rPr lang="en-US" sz="3300" dirty="0"/>
              <a:t>mov cx,5</a:t>
            </a:r>
          </a:p>
          <a:p>
            <a:pPr marL="411480" lvl="1" indent="0" algn="just">
              <a:buNone/>
            </a:pPr>
            <a:endParaRPr lang="en-US" sz="3300" dirty="0"/>
          </a:p>
          <a:p>
            <a:pPr marL="411480" lvl="1" indent="0" algn="just">
              <a:buNone/>
            </a:pPr>
            <a:r>
              <a:rPr lang="en-US" sz="3300" dirty="0"/>
              <a:t>tag1:</a:t>
            </a:r>
          </a:p>
          <a:p>
            <a:pPr marL="411480" lvl="1" indent="0" algn="just">
              <a:buNone/>
            </a:pPr>
            <a:r>
              <a:rPr lang="en-US" sz="3300" dirty="0"/>
              <a:t>add </a:t>
            </a:r>
            <a:r>
              <a:rPr lang="en-US" sz="3300" dirty="0" err="1"/>
              <a:t>ax,bx</a:t>
            </a:r>
            <a:endParaRPr lang="en-US" sz="3300" dirty="0"/>
          </a:p>
          <a:p>
            <a:pPr marL="411480" lvl="1" indent="0" algn="just">
              <a:buNone/>
            </a:pPr>
            <a:r>
              <a:rPr lang="en-US" sz="3300" dirty="0"/>
              <a:t>loop tag1</a:t>
            </a:r>
          </a:p>
          <a:p>
            <a:pPr marL="411480" lvl="1" indent="0" algn="just">
              <a:buNone/>
            </a:pPr>
            <a:endParaRPr lang="en-US" sz="3300" dirty="0"/>
          </a:p>
          <a:p>
            <a:pPr marL="411480" lvl="1" indent="0" algn="just">
              <a:buNone/>
            </a:pPr>
            <a:r>
              <a:rPr lang="en-US" sz="3300" dirty="0"/>
              <a:t>mov ax,0x4c00</a:t>
            </a:r>
          </a:p>
          <a:p>
            <a:pPr marL="411480" lvl="1" indent="0" algn="just">
              <a:buNone/>
            </a:pPr>
            <a:r>
              <a:rPr lang="en-US" sz="3300" dirty="0" err="1"/>
              <a:t>int</a:t>
            </a:r>
            <a:r>
              <a:rPr lang="en-US" sz="3300" dirty="0"/>
              <a:t> 0x21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6CEE3AF-6F62-5773-7BF4-3976DFE39537}"/>
              </a:ext>
            </a:extLst>
          </p:cNvPr>
          <p:cNvSpPr txBox="1">
            <a:spLocks/>
          </p:cNvSpPr>
          <p:nvPr/>
        </p:nvSpPr>
        <p:spPr>
          <a:xfrm>
            <a:off x="4645152" y="2743200"/>
            <a:ext cx="4041648" cy="38862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1480" lvl="1" indent="0" algn="just">
              <a:buFont typeface="Georgia"/>
              <a:buNone/>
            </a:pPr>
            <a:r>
              <a:rPr lang="en-US" sz="3300" dirty="0"/>
              <a:t>[org 0x0100]</a:t>
            </a:r>
          </a:p>
          <a:p>
            <a:pPr marL="411480" lvl="1" indent="0" algn="just">
              <a:buFont typeface="Georgia"/>
              <a:buNone/>
            </a:pPr>
            <a:r>
              <a:rPr lang="en-US" sz="3300" dirty="0"/>
              <a:t>mov ax,0</a:t>
            </a:r>
          </a:p>
          <a:p>
            <a:pPr marL="411480" lvl="1" indent="0" algn="just">
              <a:buFont typeface="Georgia"/>
              <a:buNone/>
            </a:pPr>
            <a:r>
              <a:rPr lang="en-US" sz="3300" dirty="0"/>
              <a:t>mov bx,1</a:t>
            </a:r>
          </a:p>
          <a:p>
            <a:pPr marL="411480" lvl="1" indent="0" algn="just">
              <a:buFont typeface="Georgia"/>
              <a:buNone/>
            </a:pPr>
            <a:r>
              <a:rPr lang="en-US" sz="3300" dirty="0"/>
              <a:t>mov cx,5</a:t>
            </a:r>
          </a:p>
          <a:p>
            <a:pPr marL="411480" lvl="1" indent="0" algn="just">
              <a:buFont typeface="Georgia"/>
              <a:buNone/>
            </a:pPr>
            <a:endParaRPr lang="en-US" sz="3300" dirty="0"/>
          </a:p>
          <a:p>
            <a:pPr marL="411480" lvl="1" indent="0" algn="just">
              <a:buFont typeface="Georgia"/>
              <a:buNone/>
            </a:pPr>
            <a:r>
              <a:rPr lang="en-US" sz="3300" dirty="0"/>
              <a:t>tag1:</a:t>
            </a:r>
          </a:p>
          <a:p>
            <a:pPr marL="411480" lvl="1" indent="0" algn="just">
              <a:buFont typeface="Georgia"/>
              <a:buNone/>
            </a:pPr>
            <a:r>
              <a:rPr lang="en-US" sz="3300" dirty="0"/>
              <a:t>add </a:t>
            </a:r>
            <a:r>
              <a:rPr lang="en-US" sz="3300" dirty="0" err="1"/>
              <a:t>ax,bx</a:t>
            </a:r>
            <a:endParaRPr lang="en-US" sz="3300" dirty="0"/>
          </a:p>
          <a:p>
            <a:pPr marL="411480" lvl="1" indent="0" algn="just">
              <a:buFont typeface="Georgia"/>
              <a:buNone/>
            </a:pPr>
            <a:r>
              <a:rPr lang="en-US" sz="3300" dirty="0"/>
              <a:t>sub cx,1</a:t>
            </a:r>
          </a:p>
          <a:p>
            <a:pPr marL="411480" lvl="1" indent="0" algn="just">
              <a:buFont typeface="Georgia"/>
              <a:buNone/>
            </a:pPr>
            <a:r>
              <a:rPr lang="en-US" sz="3300" dirty="0" err="1"/>
              <a:t>jne</a:t>
            </a:r>
            <a:r>
              <a:rPr lang="en-US" sz="3300" dirty="0"/>
              <a:t> tag1</a:t>
            </a:r>
          </a:p>
          <a:p>
            <a:pPr marL="411480" lvl="1" indent="0" algn="just">
              <a:buFont typeface="Georgia"/>
              <a:buNone/>
            </a:pPr>
            <a:endParaRPr lang="en-US" sz="3300" dirty="0"/>
          </a:p>
          <a:p>
            <a:pPr marL="411480" lvl="1" indent="0" algn="just">
              <a:buFont typeface="Georgia"/>
              <a:buNone/>
            </a:pPr>
            <a:r>
              <a:rPr lang="en-US" sz="3300" dirty="0"/>
              <a:t>mov ax,0x4c00</a:t>
            </a:r>
          </a:p>
          <a:p>
            <a:pPr marL="411480" lvl="1" indent="0" algn="just">
              <a:buFont typeface="Georgia"/>
              <a:buNone/>
            </a:pPr>
            <a:r>
              <a:rPr lang="en-US" sz="3300" dirty="0"/>
              <a:t>int 0x21</a:t>
            </a:r>
          </a:p>
        </p:txBody>
      </p:sp>
    </p:spTree>
    <p:extLst>
      <p:ext uri="{BB962C8B-B14F-4D97-AF65-F5344CB8AC3E}">
        <p14:creationId xmlns:p14="http://schemas.microsoft.com/office/powerpoint/2010/main" val="2321713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Task 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200" dirty="0"/>
              <a:t>Modify the given piece of code using conditional loop(s) along with conditional jump(s) such that the output remains same.</a:t>
            </a:r>
          </a:p>
          <a:p>
            <a:pPr algn="just"/>
            <a:endParaRPr lang="en-US" sz="1200" dirty="0"/>
          </a:p>
          <a:p>
            <a:pPr marL="411480" lvl="1" indent="0" algn="just">
              <a:buFont typeface="Georgia"/>
              <a:buNone/>
            </a:pPr>
            <a:r>
              <a:rPr lang="en-US" sz="1600" dirty="0"/>
              <a:t>[org 0x0100]</a:t>
            </a:r>
          </a:p>
          <a:p>
            <a:pPr marL="411480" lvl="1" indent="0" algn="just">
              <a:buFont typeface="Georgia"/>
              <a:buNone/>
            </a:pPr>
            <a:r>
              <a:rPr lang="en-US" sz="1600" dirty="0"/>
              <a:t>mov ax,2</a:t>
            </a:r>
          </a:p>
          <a:p>
            <a:pPr marL="411480" lvl="1" indent="0" algn="just">
              <a:buFont typeface="Georgia"/>
              <a:buNone/>
            </a:pPr>
            <a:r>
              <a:rPr lang="en-US" sz="1600" dirty="0"/>
              <a:t>mov bx,2</a:t>
            </a:r>
          </a:p>
          <a:p>
            <a:pPr marL="411480" lvl="1" indent="0" algn="just">
              <a:buFont typeface="Georgia"/>
              <a:buNone/>
            </a:pPr>
            <a:r>
              <a:rPr lang="en-US" sz="1600" dirty="0"/>
              <a:t>mov cx,10</a:t>
            </a:r>
          </a:p>
          <a:p>
            <a:pPr marL="411480" lvl="1" indent="0" algn="just">
              <a:buFont typeface="Georgia"/>
              <a:buNone/>
            </a:pPr>
            <a:endParaRPr lang="en-US" sz="1600" dirty="0"/>
          </a:p>
          <a:p>
            <a:pPr marL="411480" lvl="1" indent="0" algn="just">
              <a:buFont typeface="Georgia"/>
              <a:buNone/>
            </a:pPr>
            <a:r>
              <a:rPr lang="en-US" sz="1600" dirty="0"/>
              <a:t>tag1:</a:t>
            </a:r>
          </a:p>
          <a:p>
            <a:pPr marL="411480" lvl="1" indent="0" algn="just">
              <a:buFont typeface="Georgia"/>
              <a:buNone/>
            </a:pPr>
            <a:r>
              <a:rPr lang="en-US" sz="1600" dirty="0" err="1"/>
              <a:t>mul</a:t>
            </a:r>
            <a:r>
              <a:rPr lang="en-US" sz="1600" dirty="0"/>
              <a:t> bx</a:t>
            </a:r>
          </a:p>
          <a:p>
            <a:pPr marL="411480" lvl="1" indent="0" algn="just">
              <a:buFont typeface="Georgia"/>
              <a:buNone/>
            </a:pPr>
            <a:r>
              <a:rPr lang="en-US" sz="1600" dirty="0"/>
              <a:t>sub cx,1</a:t>
            </a:r>
          </a:p>
          <a:p>
            <a:pPr marL="411480" lvl="1" indent="0" algn="just">
              <a:buFont typeface="Georgia"/>
              <a:buNone/>
            </a:pPr>
            <a:r>
              <a:rPr lang="en-US" sz="1600" dirty="0" err="1"/>
              <a:t>cmp</a:t>
            </a:r>
            <a:r>
              <a:rPr lang="en-US" sz="1600" dirty="0"/>
              <a:t> </a:t>
            </a:r>
            <a:r>
              <a:rPr lang="en-US" sz="1600" dirty="0" err="1"/>
              <a:t>ax,cx</a:t>
            </a:r>
            <a:endParaRPr lang="en-US" sz="1600" dirty="0"/>
          </a:p>
          <a:p>
            <a:pPr marL="411480" lvl="1" indent="0" algn="just">
              <a:buFont typeface="Georgia"/>
              <a:buNone/>
            </a:pPr>
            <a:r>
              <a:rPr lang="en-US" sz="1600" dirty="0" err="1"/>
              <a:t>jne</a:t>
            </a:r>
            <a:r>
              <a:rPr lang="en-US" sz="1600" dirty="0"/>
              <a:t> tag1</a:t>
            </a:r>
          </a:p>
          <a:p>
            <a:pPr marL="411480" lvl="1" indent="0" algn="just">
              <a:buFont typeface="Georgia"/>
              <a:buNone/>
            </a:pPr>
            <a:endParaRPr lang="en-US" sz="1600" dirty="0"/>
          </a:p>
          <a:p>
            <a:pPr marL="411480" lvl="1" indent="0" algn="just">
              <a:buFont typeface="Georgia"/>
              <a:buNone/>
            </a:pPr>
            <a:r>
              <a:rPr lang="en-US" sz="1600" dirty="0"/>
              <a:t>mov ax,0x4c00</a:t>
            </a:r>
          </a:p>
          <a:p>
            <a:pPr marL="411480" lvl="1" indent="0" algn="just">
              <a:buFont typeface="Georgia"/>
              <a:buNone/>
            </a:pPr>
            <a:r>
              <a:rPr lang="en-US" sz="1600" dirty="0"/>
              <a:t>int 0x21</a:t>
            </a:r>
          </a:p>
        </p:txBody>
      </p:sp>
    </p:spTree>
    <p:extLst>
      <p:ext uri="{BB962C8B-B14F-4D97-AF65-F5344CB8AC3E}">
        <p14:creationId xmlns:p14="http://schemas.microsoft.com/office/powerpoint/2010/main" val="19374115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3892</TotalTime>
  <Words>447</Words>
  <Application>Microsoft Macintosh PowerPoint</Application>
  <PresentationFormat>On-screen Show (4:3)</PresentationFormat>
  <Paragraphs>134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Georgia</vt:lpstr>
      <vt:lpstr>Trebuchet MS</vt:lpstr>
      <vt:lpstr>Wingdings 2</vt:lpstr>
      <vt:lpstr>Urban</vt:lpstr>
      <vt:lpstr>Computer Organization &amp; Assembly Language                                                                                          (Lecture 09) </vt:lpstr>
      <vt:lpstr>Unconditional Loops</vt:lpstr>
      <vt:lpstr>Conditional Loops</vt:lpstr>
      <vt:lpstr>Unconditional Jumps</vt:lpstr>
      <vt:lpstr>Conditional Jumps</vt:lpstr>
      <vt:lpstr>PowerPoint Presentation</vt:lpstr>
      <vt:lpstr>Jump vs. Loop Instructions</vt:lpstr>
      <vt:lpstr>Comparison</vt:lpstr>
      <vt:lpstr>Task 01</vt:lpstr>
      <vt:lpstr>Task 02</vt:lpstr>
      <vt:lpstr>Task 03</vt:lpstr>
    </vt:vector>
  </TitlesOfParts>
  <Company>OMaR-LapOo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</dc:title>
  <dc:creator>OMaR</dc:creator>
  <cp:lastModifiedBy>Omar bin Samin</cp:lastModifiedBy>
  <cp:revision>387</cp:revision>
  <dcterms:created xsi:type="dcterms:W3CDTF">2013-11-09T11:20:07Z</dcterms:created>
  <dcterms:modified xsi:type="dcterms:W3CDTF">2022-10-09T11:34:54Z</dcterms:modified>
</cp:coreProperties>
</file>