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8"/>
  </p:notesMasterIdLst>
  <p:sldIdLst>
    <p:sldId id="276" r:id="rId2"/>
    <p:sldId id="278" r:id="rId3"/>
    <p:sldId id="293" r:id="rId4"/>
    <p:sldId id="279" r:id="rId5"/>
    <p:sldId id="284" r:id="rId6"/>
    <p:sldId id="281" r:id="rId7"/>
    <p:sldId id="287" r:id="rId8"/>
    <p:sldId id="288" r:id="rId9"/>
    <p:sldId id="289" r:id="rId10"/>
    <p:sldId id="290" r:id="rId11"/>
    <p:sldId id="291" r:id="rId12"/>
    <p:sldId id="285" r:id="rId13"/>
    <p:sldId id="286" r:id="rId14"/>
    <p:sldId id="282" r:id="rId15"/>
    <p:sldId id="283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868" autoAdjust="0"/>
    <p:restoredTop sz="92995" autoAdjust="0"/>
  </p:normalViewPr>
  <p:slideViewPr>
    <p:cSldViewPr>
      <p:cViewPr varScale="1">
        <p:scale>
          <a:sx n="64" d="100"/>
          <a:sy n="64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48780-AA19-4E67-B450-7BEC01AAA2FE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D03FD-FEED-4067-A5DE-E9F7269354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794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557430-982C-4826-BC26-AA0DD1C7A608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C557430-982C-4826-BC26-AA0DD1C7A608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sz="3300" b="1" dirty="0"/>
              <a:t>Computer Organization &amp; Assembly Language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2200" b="1" dirty="0"/>
              <a:t>                                                                                         (Lecture </a:t>
            </a:r>
            <a:r>
              <a:rPr lang="en-US" sz="2200" b="1" dirty="0" smtClean="0"/>
              <a:t>16)</a:t>
            </a:r>
            <a:r>
              <a:rPr lang="en-US" dirty="0"/>
              <a:t/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Omar Bin </a:t>
            </a:r>
            <a:r>
              <a:rPr lang="en-US" dirty="0" err="1"/>
              <a:t>Samin</a:t>
            </a:r>
            <a:endParaRPr lang="en-US" dirty="0"/>
          </a:p>
          <a:p>
            <a:r>
              <a:rPr lang="en-US" sz="1400" dirty="0"/>
              <a:t>Lecturer</a:t>
            </a:r>
          </a:p>
          <a:p>
            <a:r>
              <a:rPr lang="en-US" sz="1400" dirty="0"/>
              <a:t>Institute of Management Sciences, Peshawar.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60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SCAS stands for “Scan String”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SCAS compares a source byte or word in register AL or AX with the destination string element addressed by </a:t>
            </a:r>
            <a:r>
              <a:rPr lang="en-US" dirty="0" smtClean="0"/>
              <a:t>ES:DI</a:t>
            </a:r>
            <a:r>
              <a:rPr lang="en-US" dirty="0" smtClean="0"/>
              <a:t> and updates the </a:t>
            </a:r>
            <a:r>
              <a:rPr lang="en-US" dirty="0" smtClean="0"/>
              <a:t>flags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SCAS </a:t>
            </a:r>
            <a:r>
              <a:rPr lang="en-US" dirty="0" smtClean="0"/>
              <a:t>is used to check equality</a:t>
            </a:r>
            <a:r>
              <a:rPr lang="en-US" dirty="0" smtClean="0"/>
              <a:t>/ inequality </a:t>
            </a:r>
            <a:r>
              <a:rPr lang="en-US" dirty="0" smtClean="0"/>
              <a:t>in a string using REPE or </a:t>
            </a:r>
            <a:r>
              <a:rPr lang="en-US" dirty="0" smtClean="0"/>
              <a:t>REPNE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MOVS stands for “Move String”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MOVS transfers a byte or word from DS: SI to ES: DI and updates SI and DI </a:t>
            </a:r>
            <a:r>
              <a:rPr lang="en-US" dirty="0" smtClean="0"/>
              <a:t>accordingly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 smtClean="0"/>
              <a:t>is used to move a block of </a:t>
            </a:r>
            <a:r>
              <a:rPr lang="en-US" dirty="0" smtClean="0"/>
              <a:t>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Whenever an instruction needs a memory source, </a:t>
            </a:r>
            <a:r>
              <a:rPr lang="en-US" b="1" dirty="0"/>
              <a:t>DS:SI</a:t>
            </a:r>
            <a:r>
              <a:rPr lang="en-US" dirty="0"/>
              <a:t> holds a pointer to </a:t>
            </a:r>
            <a:r>
              <a:rPr lang="en-US" dirty="0" smtClean="0"/>
              <a:t>it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the memory destination, the pointer is placed in </a:t>
            </a:r>
            <a:r>
              <a:rPr lang="en-US" b="1" dirty="0" smtClean="0"/>
              <a:t>ES:DI</a:t>
            </a:r>
          </a:p>
          <a:p>
            <a:pPr algn="just"/>
            <a:endParaRPr lang="en-US" dirty="0"/>
          </a:p>
          <a:p>
            <a:pPr lvl="1" algn="just"/>
            <a:r>
              <a:rPr lang="en-US" b="1" dirty="0" smtClean="0"/>
              <a:t>DS: </a:t>
            </a:r>
            <a:r>
              <a:rPr lang="en-US" dirty="0" smtClean="0"/>
              <a:t>Data Segment</a:t>
            </a:r>
          </a:p>
          <a:p>
            <a:pPr lvl="1" algn="just"/>
            <a:r>
              <a:rPr lang="en-US" b="1" dirty="0" smtClean="0"/>
              <a:t>ES: </a:t>
            </a:r>
            <a:r>
              <a:rPr lang="en-US" dirty="0" smtClean="0"/>
              <a:t>Extended Segment</a:t>
            </a:r>
          </a:p>
          <a:p>
            <a:pPr lvl="1" algn="just"/>
            <a:endParaRPr lang="en-US" dirty="0"/>
          </a:p>
          <a:p>
            <a:pPr lvl="1" algn="just"/>
            <a:r>
              <a:rPr lang="en-US" b="1" dirty="0" smtClean="0"/>
              <a:t>SI: </a:t>
            </a:r>
            <a:r>
              <a:rPr lang="en-US" dirty="0" smtClean="0"/>
              <a:t>Source Index</a:t>
            </a:r>
          </a:p>
          <a:p>
            <a:pPr lvl="1" algn="just"/>
            <a:r>
              <a:rPr lang="en-US" b="1" dirty="0" smtClean="0"/>
              <a:t>DI: </a:t>
            </a:r>
            <a:r>
              <a:rPr lang="en-US" dirty="0" smtClean="0"/>
              <a:t>Destination index</a:t>
            </a:r>
          </a:p>
        </p:txBody>
      </p:sp>
    </p:spTree>
    <p:extLst>
      <p:ext uri="{BB962C8B-B14F-4D97-AF65-F5344CB8AC3E}">
        <p14:creationId xmlns:p14="http://schemas.microsoft.com/office/powerpoint/2010/main" xmlns="" val="20555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REP (Repeat)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REPNE </a:t>
            </a:r>
            <a:r>
              <a:rPr lang="en-US" dirty="0"/>
              <a:t>(</a:t>
            </a:r>
            <a:r>
              <a:rPr lang="en-US" dirty="0" smtClean="0"/>
              <a:t>Repeat Not Equal</a:t>
            </a:r>
            <a:r>
              <a:rPr lang="en-US" dirty="0" smtClean="0"/>
              <a:t>)</a:t>
            </a:r>
            <a:endParaRPr lang="en-US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2702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Direction </a:t>
            </a:r>
            <a:r>
              <a:rPr lang="en-US" dirty="0"/>
              <a:t>flag </a:t>
            </a:r>
            <a:r>
              <a:rPr lang="en-US" dirty="0" smtClean="0"/>
              <a:t>(DF) is </a:t>
            </a:r>
            <a:r>
              <a:rPr lang="en-US" dirty="0"/>
              <a:t>specifically used in string instructions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directional flag is set (1), then access the string data from higher memory location towards lower memory location (Reverse Direction)</a:t>
            </a:r>
          </a:p>
          <a:p>
            <a:pPr lvl="1" algn="just"/>
            <a:r>
              <a:rPr lang="en-US" b="1" dirty="0"/>
              <a:t>Syntax: </a:t>
            </a:r>
            <a:r>
              <a:rPr lang="en-US" dirty="0"/>
              <a:t>STD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directional flag is reset (0), then access the string data from lower memory location towards higher memory location (Forward Direction)</a:t>
            </a:r>
          </a:p>
          <a:p>
            <a:pPr lvl="1" algn="just"/>
            <a:r>
              <a:rPr lang="en-US" b="1" dirty="0"/>
              <a:t>Syntax: </a:t>
            </a:r>
            <a:r>
              <a:rPr lang="en-US" dirty="0"/>
              <a:t>CLD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64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STD (Set Direction Flag)</a:t>
            </a:r>
          </a:p>
          <a:p>
            <a:pPr lvl="1" algn="just"/>
            <a:r>
              <a:rPr lang="en-US" dirty="0" smtClean="0"/>
              <a:t>Auto decrement</a:t>
            </a:r>
          </a:p>
          <a:p>
            <a:pPr lvl="1" algn="just"/>
            <a:r>
              <a:rPr lang="en-US" dirty="0" smtClean="0"/>
              <a:t>Initially DI = 2000</a:t>
            </a:r>
          </a:p>
          <a:p>
            <a:pPr lvl="1" algn="just"/>
            <a:r>
              <a:rPr lang="en-US" dirty="0" smtClean="0"/>
              <a:t>DI--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CLD (Clear Direction flag)</a:t>
            </a:r>
          </a:p>
          <a:p>
            <a:pPr lvl="1" algn="just"/>
            <a:r>
              <a:rPr lang="en-US" dirty="0" smtClean="0"/>
              <a:t>Auto increment</a:t>
            </a:r>
          </a:p>
          <a:p>
            <a:pPr lvl="1" algn="just"/>
            <a:r>
              <a:rPr lang="en-US" dirty="0" smtClean="0"/>
              <a:t>Initially DI = 0</a:t>
            </a:r>
          </a:p>
          <a:p>
            <a:pPr lvl="1" algn="just"/>
            <a:r>
              <a:rPr lang="en-US" dirty="0" smtClean="0"/>
              <a:t>DI++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85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en-US" sz="1400" dirty="0" smtClean="0"/>
              <a:t>Consider the following program for printing </a:t>
            </a:r>
            <a:r>
              <a:rPr lang="en-US" sz="1400" dirty="0" smtClean="0"/>
              <a:t>“e” using String Instruction. </a:t>
            </a:r>
          </a:p>
          <a:p>
            <a:pPr algn="just"/>
            <a:endParaRPr lang="en-US" sz="1400" dirty="0" smtClean="0"/>
          </a:p>
          <a:p>
            <a:pPr lvl="1" algn="just">
              <a:buNone/>
            </a:pPr>
            <a:r>
              <a:rPr lang="en-US" sz="1400" dirty="0" smtClean="0"/>
              <a:t>[org 0x0100</a:t>
            </a:r>
            <a:r>
              <a:rPr lang="en-US" sz="1400" dirty="0" smtClean="0"/>
              <a:t>]</a:t>
            </a:r>
          </a:p>
          <a:p>
            <a:pPr lvl="1" algn="just">
              <a:buNone/>
            </a:pPr>
            <a:r>
              <a:rPr lang="en-US" sz="1400" dirty="0" err="1" smtClean="0"/>
              <a:t>mov</a:t>
            </a:r>
            <a:r>
              <a:rPr lang="en-US" sz="1400" dirty="0" smtClean="0"/>
              <a:t>  </a:t>
            </a:r>
            <a:r>
              <a:rPr lang="en-US" sz="1400" dirty="0" smtClean="0"/>
              <a:t>ax, </a:t>
            </a:r>
            <a:r>
              <a:rPr lang="en-US" sz="1400" dirty="0" smtClean="0"/>
              <a:t>0xb800</a:t>
            </a:r>
            <a:endParaRPr lang="en-US" sz="1400" dirty="0" smtClean="0"/>
          </a:p>
          <a:p>
            <a:pPr lvl="1" algn="just">
              <a:buNone/>
            </a:pPr>
            <a:r>
              <a:rPr lang="en-US" sz="1400" dirty="0" err="1" smtClean="0"/>
              <a:t>mov</a:t>
            </a:r>
            <a:r>
              <a:rPr lang="en-US" sz="1400" dirty="0" smtClean="0"/>
              <a:t>  </a:t>
            </a:r>
            <a:r>
              <a:rPr lang="en-US" sz="1400" dirty="0" err="1" smtClean="0"/>
              <a:t>es</a:t>
            </a:r>
            <a:r>
              <a:rPr lang="en-US" sz="1400" dirty="0" smtClean="0"/>
              <a:t>, ax</a:t>
            </a:r>
          </a:p>
          <a:p>
            <a:pPr lvl="1" algn="just">
              <a:buNone/>
            </a:pPr>
            <a:r>
              <a:rPr lang="en-US" sz="1400" dirty="0" err="1" smtClean="0"/>
              <a:t>mov</a:t>
            </a:r>
            <a:r>
              <a:rPr lang="en-US" sz="1400" dirty="0" smtClean="0"/>
              <a:t>  </a:t>
            </a:r>
            <a:r>
              <a:rPr lang="en-US" sz="1400" dirty="0" err="1" smtClean="0"/>
              <a:t>di</a:t>
            </a:r>
            <a:r>
              <a:rPr lang="en-US" sz="1400" dirty="0" smtClean="0"/>
              <a:t>, 0 ;First Location </a:t>
            </a:r>
          </a:p>
          <a:p>
            <a:pPr lvl="1" algn="just">
              <a:buNone/>
            </a:pPr>
            <a:endParaRPr lang="en-US" sz="1400" dirty="0" smtClean="0"/>
          </a:p>
          <a:p>
            <a:pPr lvl="1" algn="just">
              <a:buNone/>
            </a:pPr>
            <a:r>
              <a:rPr lang="en-US" sz="1400" dirty="0" err="1" smtClean="0"/>
              <a:t>m</a:t>
            </a:r>
            <a:r>
              <a:rPr lang="en-US" sz="1400" dirty="0" err="1" smtClean="0"/>
              <a:t>ov</a:t>
            </a:r>
            <a:r>
              <a:rPr lang="en-US" sz="1400" dirty="0" smtClean="0"/>
              <a:t>  ax, 0x0765</a:t>
            </a:r>
          </a:p>
          <a:p>
            <a:pPr lvl="1" algn="just">
              <a:buNone/>
            </a:pPr>
            <a:r>
              <a:rPr lang="en-US" sz="1400" dirty="0" err="1" smtClean="0"/>
              <a:t>mov</a:t>
            </a:r>
            <a:r>
              <a:rPr lang="en-US" sz="1400" dirty="0" smtClean="0"/>
              <a:t> cx,2000</a:t>
            </a:r>
          </a:p>
          <a:p>
            <a:pPr lvl="1" algn="just">
              <a:buNone/>
            </a:pPr>
            <a:endParaRPr lang="en-US" sz="1400" dirty="0" smtClean="0"/>
          </a:p>
          <a:p>
            <a:pPr lvl="1" algn="just">
              <a:buNone/>
            </a:pPr>
            <a:r>
              <a:rPr lang="en-US" sz="1400" dirty="0" err="1" smtClean="0"/>
              <a:t>c</a:t>
            </a:r>
            <a:r>
              <a:rPr lang="en-US" sz="1400" dirty="0" err="1" smtClean="0"/>
              <a:t>ld</a:t>
            </a:r>
            <a:endParaRPr lang="en-US" sz="1400" dirty="0" smtClean="0"/>
          </a:p>
          <a:p>
            <a:pPr lvl="1" algn="just">
              <a:buNone/>
            </a:pPr>
            <a:r>
              <a:rPr lang="en-US" sz="1400" dirty="0" smtClean="0"/>
              <a:t>r</a:t>
            </a:r>
            <a:r>
              <a:rPr lang="en-US" sz="1400" dirty="0" smtClean="0"/>
              <a:t>ep </a:t>
            </a:r>
            <a:r>
              <a:rPr lang="en-US" sz="1400" dirty="0" err="1" smtClean="0"/>
              <a:t>stosw</a:t>
            </a:r>
            <a:r>
              <a:rPr lang="en-US" sz="1400" dirty="0" smtClean="0"/>
              <a:t>	</a:t>
            </a:r>
            <a:r>
              <a:rPr lang="en-US" sz="1400" dirty="0" smtClean="0"/>
              <a:t>; rep </a:t>
            </a:r>
            <a:r>
              <a:rPr lang="en-US" sz="1400" dirty="0" err="1" smtClean="0"/>
              <a:t>cx</a:t>
            </a:r>
            <a:r>
              <a:rPr lang="en-US" sz="1400" dirty="0" smtClean="0"/>
              <a:t> times, store words </a:t>
            </a:r>
            <a:endParaRPr lang="en-US" sz="1400" dirty="0" smtClean="0"/>
          </a:p>
          <a:p>
            <a:pPr lvl="1" algn="just"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		; </a:t>
            </a:r>
            <a:r>
              <a:rPr lang="en-US" sz="1400" dirty="0" smtClean="0"/>
              <a:t>source is ax for word, al </a:t>
            </a:r>
            <a:r>
              <a:rPr lang="en-US" sz="1400" smtClean="0"/>
              <a:t>for </a:t>
            </a:r>
            <a:r>
              <a:rPr lang="en-US" sz="1400" smtClean="0"/>
              <a:t>bytes</a:t>
            </a:r>
            <a:endParaRPr lang="en-US" sz="1400" dirty="0" smtClean="0"/>
          </a:p>
          <a:p>
            <a:pPr lvl="1" algn="just"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		; </a:t>
            </a:r>
            <a:r>
              <a:rPr lang="en-US" sz="1400" dirty="0" smtClean="0"/>
              <a:t>destination is </a:t>
            </a:r>
            <a:r>
              <a:rPr lang="en-US" sz="1400" dirty="0" err="1" smtClean="0"/>
              <a:t>es:di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lvl="1"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		; inc/</a:t>
            </a:r>
            <a:r>
              <a:rPr lang="en-US" sz="1400" dirty="0" err="1" smtClean="0"/>
              <a:t>dec</a:t>
            </a:r>
            <a:r>
              <a:rPr lang="en-US" sz="1400" dirty="0" smtClean="0"/>
              <a:t> </a:t>
            </a:r>
            <a:r>
              <a:rPr lang="en-US" sz="1400" dirty="0" err="1" smtClean="0"/>
              <a:t>di</a:t>
            </a:r>
            <a:r>
              <a:rPr lang="en-US" sz="1400" dirty="0" smtClean="0"/>
              <a:t> as well by 2 bytes </a:t>
            </a:r>
            <a:br>
              <a:rPr lang="en-US" sz="1400" dirty="0" smtClean="0"/>
            </a:br>
            <a:endParaRPr lang="en-US" sz="1400" dirty="0" smtClean="0"/>
          </a:p>
          <a:p>
            <a:pPr lvl="1" algn="just">
              <a:buNone/>
            </a:pPr>
            <a:r>
              <a:rPr lang="en-US" sz="1400" dirty="0" err="1" smtClean="0"/>
              <a:t>mov</a:t>
            </a:r>
            <a:r>
              <a:rPr lang="en-US" sz="1400" dirty="0" smtClean="0"/>
              <a:t>  </a:t>
            </a:r>
            <a:r>
              <a:rPr lang="en-US" sz="1400" dirty="0" smtClean="0"/>
              <a:t>ax, </a:t>
            </a:r>
            <a:r>
              <a:rPr lang="en-US" sz="1400" dirty="0" smtClean="0"/>
              <a:t>0x4C00</a:t>
            </a:r>
            <a:endParaRPr lang="en-US" sz="1400" dirty="0" smtClean="0"/>
          </a:p>
          <a:p>
            <a:pPr lvl="1" algn="just"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 </a:t>
            </a:r>
            <a:r>
              <a:rPr lang="en-US" sz="1400" dirty="0" smtClean="0"/>
              <a:t>0x21</a:t>
            </a:r>
          </a:p>
          <a:p>
            <a:pPr lvl="1" algn="just"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string is a sequence of characters (including spaces) enclosed in single or double quotes:</a:t>
            </a:r>
          </a:p>
          <a:p>
            <a:pPr lvl="1"/>
            <a:r>
              <a:rPr lang="en-US" dirty="0"/>
              <a:t>'ABC'</a:t>
            </a:r>
          </a:p>
          <a:p>
            <a:pPr lvl="1"/>
            <a:r>
              <a:rPr lang="en-US" dirty="0"/>
              <a:t>"Hello"</a:t>
            </a:r>
          </a:p>
          <a:p>
            <a:pPr lvl="1"/>
            <a:r>
              <a:rPr lang="en-US" dirty="0"/>
              <a:t>'4096'</a:t>
            </a:r>
          </a:p>
          <a:p>
            <a:endParaRPr lang="en-US" dirty="0"/>
          </a:p>
          <a:p>
            <a:r>
              <a:rPr lang="en-US" dirty="0"/>
              <a:t>Embedded quotes are permitted when used in the manner shown as follows:</a:t>
            </a:r>
          </a:p>
          <a:p>
            <a:pPr lvl="1"/>
            <a:r>
              <a:rPr lang="en-US" dirty="0"/>
              <a:t>"This isn't a test"</a:t>
            </a:r>
          </a:p>
          <a:p>
            <a:pPr lvl="1"/>
            <a:r>
              <a:rPr lang="en-US" dirty="0" smtClean="0"/>
              <a:t>' "</a:t>
            </a:r>
            <a:r>
              <a:rPr lang="en-US" dirty="0"/>
              <a:t>Pakistan" is a free country'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673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Consider the following program for printing </a:t>
            </a:r>
            <a:r>
              <a:rPr lang="en-US" dirty="0" smtClean="0"/>
              <a:t>“e”. 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[org 0x0100</a:t>
            </a:r>
            <a:r>
              <a:rPr lang="en-US" dirty="0" smtClean="0"/>
              <a:t>]</a:t>
            </a:r>
          </a:p>
          <a:p>
            <a:pPr lvl="1">
              <a:buNone/>
            </a:pPr>
            <a:r>
              <a:rPr lang="en-US" dirty="0" err="1" smtClean="0"/>
              <a:t>m</a:t>
            </a:r>
            <a:r>
              <a:rPr lang="en-US" dirty="0" err="1" smtClean="0"/>
              <a:t>ov</a:t>
            </a:r>
            <a:r>
              <a:rPr lang="en-US" dirty="0" smtClean="0"/>
              <a:t> cx,2000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 ax, </a:t>
            </a:r>
            <a:r>
              <a:rPr lang="en-US" dirty="0" smtClean="0"/>
              <a:t>0xb800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 </a:t>
            </a:r>
            <a:r>
              <a:rPr lang="en-US" dirty="0" err="1" smtClean="0"/>
              <a:t>es</a:t>
            </a:r>
            <a:r>
              <a:rPr lang="en-US" dirty="0" smtClean="0"/>
              <a:t>, ax</a:t>
            </a:r>
          </a:p>
          <a:p>
            <a:pPr lvl="1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 </a:t>
            </a:r>
            <a:r>
              <a:rPr lang="en-US" dirty="0" err="1" smtClean="0"/>
              <a:t>di</a:t>
            </a:r>
            <a:r>
              <a:rPr lang="en-US" dirty="0" smtClean="0"/>
              <a:t>, 0 ;First Location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Position: </a:t>
            </a:r>
          </a:p>
          <a:p>
            <a:pPr lvl="1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 </a:t>
            </a:r>
            <a:r>
              <a:rPr lang="en-US" dirty="0" smtClean="0"/>
              <a:t>word [</a:t>
            </a:r>
            <a:r>
              <a:rPr lang="en-US" dirty="0" err="1" smtClean="0"/>
              <a:t>es:di</a:t>
            </a:r>
            <a:r>
              <a:rPr lang="en-US" dirty="0" smtClean="0"/>
              <a:t>], </a:t>
            </a:r>
            <a:r>
              <a:rPr lang="en-US" dirty="0" smtClean="0"/>
              <a:t>0x0765</a:t>
            </a:r>
          </a:p>
          <a:p>
            <a:pPr lvl="1">
              <a:buNone/>
            </a:pPr>
            <a:r>
              <a:rPr lang="en-US" dirty="0" smtClean="0"/>
              <a:t>add  </a:t>
            </a:r>
            <a:r>
              <a:rPr lang="en-US" dirty="0" err="1" smtClean="0"/>
              <a:t>di</a:t>
            </a:r>
            <a:r>
              <a:rPr lang="en-US" dirty="0" smtClean="0"/>
              <a:t>, 2</a:t>
            </a:r>
          </a:p>
          <a:p>
            <a:pPr lvl="1">
              <a:buNone/>
            </a:pPr>
            <a:r>
              <a:rPr lang="en-US" dirty="0" smtClean="0"/>
              <a:t>loop  </a:t>
            </a:r>
            <a:r>
              <a:rPr lang="en-US" dirty="0" smtClean="0"/>
              <a:t>Position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 </a:t>
            </a:r>
            <a:r>
              <a:rPr lang="en-US" dirty="0" smtClean="0"/>
              <a:t>ax, </a:t>
            </a:r>
            <a:r>
              <a:rPr lang="en-US" dirty="0" smtClean="0"/>
              <a:t>0x4C00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smtClean="0"/>
              <a:t>0x21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/>
          <a:lstStyle/>
          <a:p>
            <a:pPr algn="just"/>
            <a:r>
              <a:rPr lang="en-US" dirty="0" smtClean="0"/>
              <a:t>The use of loops in Example 01 may result in:</a:t>
            </a:r>
          </a:p>
          <a:p>
            <a:pPr lvl="1" algn="just"/>
            <a:r>
              <a:rPr lang="en-US" dirty="0" smtClean="0"/>
              <a:t>Bugs</a:t>
            </a:r>
          </a:p>
          <a:p>
            <a:pPr lvl="1" algn="just"/>
            <a:r>
              <a:rPr lang="en-US" dirty="0" smtClean="0"/>
              <a:t>Slow processing</a:t>
            </a:r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This issue is typically faced when using Strings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These issues can be addressed and resolved using “String Instructions”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97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String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Commonly used string instructions are as follows:</a:t>
            </a:r>
            <a:endParaRPr lang="en-US" dirty="0"/>
          </a:p>
          <a:p>
            <a:pPr lvl="1" algn="just"/>
            <a:r>
              <a:rPr lang="en-US" b="1" dirty="0"/>
              <a:t>STOS:</a:t>
            </a:r>
            <a:r>
              <a:rPr lang="en-US" dirty="0"/>
              <a:t> Store string</a:t>
            </a:r>
          </a:p>
          <a:p>
            <a:pPr lvl="1" algn="just"/>
            <a:r>
              <a:rPr lang="en-US" b="1" dirty="0"/>
              <a:t>LODS:</a:t>
            </a:r>
            <a:r>
              <a:rPr lang="en-US" dirty="0"/>
              <a:t> Load string</a:t>
            </a:r>
          </a:p>
          <a:p>
            <a:pPr lvl="1" algn="just"/>
            <a:r>
              <a:rPr lang="en-US" b="1" dirty="0"/>
              <a:t>CMPS:</a:t>
            </a:r>
            <a:r>
              <a:rPr lang="en-US" dirty="0"/>
              <a:t> Compare string</a:t>
            </a:r>
          </a:p>
          <a:p>
            <a:pPr lvl="1" algn="just"/>
            <a:r>
              <a:rPr lang="en-US" b="1" dirty="0"/>
              <a:t>SCAS:</a:t>
            </a:r>
            <a:r>
              <a:rPr lang="en-US" dirty="0"/>
              <a:t> Scan string</a:t>
            </a:r>
          </a:p>
          <a:p>
            <a:pPr lvl="1" algn="just"/>
            <a:r>
              <a:rPr lang="en-US" b="1" dirty="0"/>
              <a:t>MOVS:</a:t>
            </a:r>
            <a:r>
              <a:rPr lang="en-US" dirty="0"/>
              <a:t> Move </a:t>
            </a:r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35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Each of these instructions has two </a:t>
            </a:r>
            <a:r>
              <a:rPr lang="en-US" dirty="0" smtClean="0"/>
              <a:t>variants: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byte </a:t>
            </a:r>
            <a:r>
              <a:rPr lang="en-US" dirty="0" smtClean="0"/>
              <a:t>variant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word </a:t>
            </a:r>
            <a:r>
              <a:rPr lang="en-US" dirty="0" smtClean="0"/>
              <a:t>variant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variant can be obtained by appending a </a:t>
            </a:r>
            <a:r>
              <a:rPr lang="en-US" b="1" dirty="0"/>
              <a:t>B</a:t>
            </a:r>
            <a:r>
              <a:rPr lang="en-US" dirty="0"/>
              <a:t> or </a:t>
            </a:r>
            <a:r>
              <a:rPr lang="en-US" b="1" dirty="0"/>
              <a:t>W</a:t>
            </a:r>
            <a:r>
              <a:rPr lang="en-US" dirty="0"/>
              <a:t> at the end of the </a:t>
            </a:r>
            <a:r>
              <a:rPr lang="en-US" dirty="0" smtClean="0"/>
              <a:t>instruction</a:t>
            </a:r>
          </a:p>
          <a:p>
            <a:pPr lvl="1" algn="just"/>
            <a:r>
              <a:rPr lang="en-US" dirty="0" smtClean="0"/>
              <a:t>STOSB</a:t>
            </a:r>
          </a:p>
          <a:p>
            <a:pPr lvl="1" algn="just"/>
            <a:r>
              <a:rPr lang="en-US" dirty="0" smtClean="0"/>
              <a:t>STOSW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variant </a:t>
            </a:r>
            <a:r>
              <a:rPr lang="en-US" dirty="0" smtClean="0"/>
              <a:t>determines, </a:t>
            </a:r>
            <a:r>
              <a:rPr lang="en-US" dirty="0"/>
              <a:t>how the offsets (DI and SI) will be </a:t>
            </a:r>
            <a:r>
              <a:rPr lang="en-US" dirty="0" smtClean="0"/>
              <a:t>incremented/decremented</a:t>
            </a:r>
          </a:p>
        </p:txBody>
      </p:sp>
    </p:spTree>
    <p:extLst>
      <p:ext uri="{BB962C8B-B14F-4D97-AF65-F5344CB8AC3E}">
        <p14:creationId xmlns:p14="http://schemas.microsoft.com/office/powerpoint/2010/main" xmlns="" val="3588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STOS stands for “Store String”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STOS transfers a byte or word from the register AL or AX to the memory element addressed by </a:t>
            </a:r>
            <a:r>
              <a:rPr lang="en-US" dirty="0" smtClean="0"/>
              <a:t>(ES:DI)</a:t>
            </a:r>
            <a:r>
              <a:rPr lang="en-US" dirty="0" smtClean="0"/>
              <a:t> and updates DI to the next </a:t>
            </a:r>
            <a:r>
              <a:rPr lang="en-US" dirty="0" smtClean="0"/>
              <a:t>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LODS stands for “Load String”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LODS transfers a byte or word from the source location </a:t>
            </a:r>
            <a:r>
              <a:rPr lang="en-US" dirty="0" smtClean="0"/>
              <a:t>(DS</a:t>
            </a:r>
            <a:r>
              <a:rPr lang="en-US" dirty="0" smtClean="0"/>
              <a:t>: </a:t>
            </a:r>
            <a:r>
              <a:rPr lang="en-US" dirty="0" smtClean="0"/>
              <a:t>SI)</a:t>
            </a:r>
            <a:r>
              <a:rPr lang="en-US" dirty="0" smtClean="0"/>
              <a:t> to AL or </a:t>
            </a:r>
            <a:r>
              <a:rPr lang="en-US" dirty="0" smtClean="0"/>
              <a:t>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smtClean="0"/>
              <a:t>CMPS stands for “Compare String”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CMPS subtracts the source location DS: SI from the destination location ES: DI without affecting the source and destination themselves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SI and DI are updated accordingly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8486</TotalTime>
  <Words>479</Words>
  <Application>Microsoft Office PowerPoint</Application>
  <PresentationFormat>On-screen Show (4:3)</PresentationFormat>
  <Paragraphs>126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Computer Organization &amp; Assembly Language                                                                                          (Lecture 16) </vt:lpstr>
      <vt:lpstr>String</vt:lpstr>
      <vt:lpstr>Example 01</vt:lpstr>
      <vt:lpstr>Slide 4</vt:lpstr>
      <vt:lpstr>String Instructions</vt:lpstr>
      <vt:lpstr>Slide 6</vt:lpstr>
      <vt:lpstr>STOS</vt:lpstr>
      <vt:lpstr>LODS</vt:lpstr>
      <vt:lpstr>CMPS</vt:lpstr>
      <vt:lpstr>SCAS</vt:lpstr>
      <vt:lpstr>MOVS</vt:lpstr>
      <vt:lpstr>Slide 12</vt:lpstr>
      <vt:lpstr>Slide 13</vt:lpstr>
      <vt:lpstr>Recap</vt:lpstr>
      <vt:lpstr>Slide 15</vt:lpstr>
      <vt:lpstr>Example 02</vt:lpstr>
    </vt:vector>
  </TitlesOfParts>
  <Company>OMaR-LapOo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OMaR</dc:creator>
  <cp:lastModifiedBy>DELL</cp:lastModifiedBy>
  <cp:revision>857</cp:revision>
  <dcterms:created xsi:type="dcterms:W3CDTF">2013-11-09T11:20:07Z</dcterms:created>
  <dcterms:modified xsi:type="dcterms:W3CDTF">2022-12-07T13:37:58Z</dcterms:modified>
</cp:coreProperties>
</file>