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73" r:id="rId3"/>
    <p:sldId id="297" r:id="rId4"/>
    <p:sldId id="267" r:id="rId5"/>
    <p:sldId id="264" r:id="rId6"/>
    <p:sldId id="263" r:id="rId7"/>
    <p:sldId id="262" r:id="rId8"/>
    <p:sldId id="261" r:id="rId9"/>
    <p:sldId id="260" r:id="rId10"/>
    <p:sldId id="259" r:id="rId11"/>
    <p:sldId id="258" r:id="rId12"/>
    <p:sldId id="257" r:id="rId13"/>
    <p:sldId id="292" r:id="rId14"/>
    <p:sldId id="270" r:id="rId15"/>
    <p:sldId id="268" r:id="rId16"/>
    <p:sldId id="272" r:id="rId17"/>
    <p:sldId id="296" r:id="rId18"/>
    <p:sldId id="287" r:id="rId19"/>
    <p:sldId id="286" r:id="rId20"/>
    <p:sldId id="275" r:id="rId21"/>
    <p:sldId id="288" r:id="rId22"/>
    <p:sldId id="276" r:id="rId23"/>
    <p:sldId id="289" r:id="rId24"/>
    <p:sldId id="277" r:id="rId25"/>
    <p:sldId id="290" r:id="rId26"/>
    <p:sldId id="278" r:id="rId27"/>
    <p:sldId id="291" r:id="rId28"/>
    <p:sldId id="279" r:id="rId29"/>
    <p:sldId id="293" r:id="rId30"/>
    <p:sldId id="280" r:id="rId31"/>
    <p:sldId id="294" r:id="rId32"/>
    <p:sldId id="281" r:id="rId33"/>
    <p:sldId id="295" r:id="rId34"/>
    <p:sldId id="282" r:id="rId35"/>
    <p:sldId id="274" r:id="rId36"/>
    <p:sldId id="283" r:id="rId37"/>
    <p:sldId id="284" r:id="rId38"/>
    <p:sldId id="271" r:id="rId39"/>
    <p:sldId id="285" r:id="rId40"/>
    <p:sldId id="26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1F69"/>
    <a:srgbClr val="6F0A06"/>
    <a:srgbClr val="77360B"/>
    <a:srgbClr val="F9E9D6"/>
    <a:srgbClr val="EBE3F9"/>
    <a:srgbClr val="CFB8F9"/>
    <a:srgbClr val="F9CD9A"/>
    <a:srgbClr val="B99C7C"/>
    <a:srgbClr val="FFD579"/>
    <a:srgbClr val="CA9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7"/>
  </p:normalViewPr>
  <p:slideViewPr>
    <p:cSldViewPr snapToGrid="0" snapToObjects="1">
      <p:cViewPr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9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6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8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8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5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3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0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ssg/direccion_trabajo_inspections/blob/master/experiments/test.ya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F0B47-5715-754E-B79E-DE8D378464B4}"/>
              </a:ext>
            </a:extLst>
          </p:cNvPr>
          <p:cNvSpPr txBox="1"/>
          <p:nvPr/>
        </p:nvSpPr>
        <p:spPr>
          <a:xfrm>
            <a:off x="0" y="167467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ML Pipeline </a:t>
            </a:r>
          </a:p>
          <a:p>
            <a:pPr algn="ctr"/>
            <a:r>
              <a:rPr lang="en-US" sz="5400" dirty="0">
                <a:solidFill>
                  <a:schemeClr val="accent1"/>
                </a:solidFill>
              </a:rPr>
              <a:t>Tech Session</a:t>
            </a:r>
          </a:p>
        </p:txBody>
      </p:sp>
    </p:spTree>
    <p:extLst>
      <p:ext uri="{BB962C8B-B14F-4D97-AF65-F5344CB8AC3E}">
        <p14:creationId xmlns:p14="http://schemas.microsoft.com/office/powerpoint/2010/main" val="137361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Predictor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2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8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config.yaml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config.yaml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0530A7-19F2-3A41-910B-FC4DA66E42F1}"/>
              </a:ext>
            </a:extLst>
          </p:cNvPr>
          <p:cNvSpPr txBox="1"/>
          <p:nvPr/>
        </p:nvSpPr>
        <p:spPr>
          <a:xfrm>
            <a:off x="9099884" y="1926120"/>
            <a:ext cx="184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Python + SQL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CA49FE-5B17-1141-8E81-B4B5D6D3422A}"/>
              </a:ext>
            </a:extLst>
          </p:cNvPr>
          <p:cNvSpPr txBox="1"/>
          <p:nvPr/>
        </p:nvSpPr>
        <p:spPr>
          <a:xfrm>
            <a:off x="9545556" y="4126618"/>
            <a:ext cx="107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Python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5590A0-3038-0241-9EAA-FDFE341FC892}"/>
              </a:ext>
            </a:extLst>
          </p:cNvPr>
          <p:cNvSpPr/>
          <p:nvPr/>
        </p:nvSpPr>
        <p:spPr>
          <a:xfrm>
            <a:off x="216568" y="1721981"/>
            <a:ext cx="8783053" cy="87332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1E8C868-8652-7244-A464-FAFEBA0FC7D1}"/>
              </a:ext>
            </a:extLst>
          </p:cNvPr>
          <p:cNvSpPr/>
          <p:nvPr/>
        </p:nvSpPr>
        <p:spPr>
          <a:xfrm>
            <a:off x="6470983" y="3101158"/>
            <a:ext cx="3009899" cy="3143232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config.yaml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73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69D004-ACBC-9B43-8958-497B0947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3" y="885972"/>
            <a:ext cx="6344651" cy="5972028"/>
          </a:xfrm>
          <a:prstGeom prst="rect">
            <a:avLst/>
          </a:prstGeom>
        </p:spPr>
      </p:pic>
      <p:sp>
        <p:nvSpPr>
          <p:cNvPr id="33" name="Alternate Process 32">
            <a:extLst>
              <a:ext uri="{FF2B5EF4-FFF2-40B4-BE49-F238E27FC236}">
                <a16:creationId xmlns:a16="http://schemas.microsoft.com/office/drawing/2014/main" id="{D6887C04-CE7C-D549-B159-7ABE78D8E746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 Runner</a:t>
            </a:r>
          </a:p>
        </p:txBody>
      </p:sp>
    </p:spTree>
    <p:extLst>
      <p:ext uri="{BB962C8B-B14F-4D97-AF65-F5344CB8AC3E}">
        <p14:creationId xmlns:p14="http://schemas.microsoft.com/office/powerpoint/2010/main" val="363644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config.yaml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74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04651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70728-CA1A-2C4F-A7EF-850964BB670F}"/>
              </a:ext>
            </a:extLst>
          </p:cNvPr>
          <p:cNvSpPr/>
          <p:nvPr/>
        </p:nvSpPr>
        <p:spPr>
          <a:xfrm>
            <a:off x="3453063" y="2582784"/>
            <a:ext cx="2791326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Examples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155DB5-7BE6-FD4E-8E27-2D547035AC27}"/>
              </a:ext>
            </a:extLst>
          </p:cNvPr>
          <p:cNvSpPr/>
          <p:nvPr/>
        </p:nvSpPr>
        <p:spPr>
          <a:xfrm>
            <a:off x="6244389" y="258278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5A9C2-5BE2-2941-96FC-99A33C4FB065}"/>
              </a:ext>
            </a:extLst>
          </p:cNvPr>
          <p:cNvSpPr/>
          <p:nvPr/>
        </p:nvSpPr>
        <p:spPr>
          <a:xfrm>
            <a:off x="7158788" y="258278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Examples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08043E-B46A-F84A-9B6B-69513C1DE762}"/>
              </a:ext>
            </a:extLst>
          </p:cNvPr>
          <p:cNvSpPr/>
          <p:nvPr/>
        </p:nvSpPr>
        <p:spPr>
          <a:xfrm>
            <a:off x="1112921" y="258278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Data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46A7B776-9A20-6446-A369-65242C6CFB11}"/>
              </a:ext>
            </a:extLst>
          </p:cNvPr>
          <p:cNvSpPr/>
          <p:nvPr/>
        </p:nvSpPr>
        <p:spPr>
          <a:xfrm rot="16200000">
            <a:off x="409074" y="267903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7DA4F8-AB53-A14D-9340-D1E0EA1B209C}"/>
              </a:ext>
            </a:extLst>
          </p:cNvPr>
          <p:cNvSpPr/>
          <p:nvPr/>
        </p:nvSpPr>
        <p:spPr>
          <a:xfrm>
            <a:off x="9047746" y="258278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782DA-5B67-844C-BB58-593AA6522C54}"/>
              </a:ext>
            </a:extLst>
          </p:cNvPr>
          <p:cNvSpPr/>
          <p:nvPr/>
        </p:nvSpPr>
        <p:spPr>
          <a:xfrm>
            <a:off x="3453063" y="3769914"/>
            <a:ext cx="3248526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Examples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BEFD7F-D6B4-FD42-B424-D3863F762BE6}"/>
              </a:ext>
            </a:extLst>
          </p:cNvPr>
          <p:cNvSpPr/>
          <p:nvPr/>
        </p:nvSpPr>
        <p:spPr>
          <a:xfrm>
            <a:off x="6701589" y="376991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F837B-23F6-1F4B-892D-46BFC2F00F9F}"/>
              </a:ext>
            </a:extLst>
          </p:cNvPr>
          <p:cNvSpPr/>
          <p:nvPr/>
        </p:nvSpPr>
        <p:spPr>
          <a:xfrm>
            <a:off x="7615988" y="376991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Examples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5241D4-8D48-0F4A-BEDA-C404DA19E004}"/>
              </a:ext>
            </a:extLst>
          </p:cNvPr>
          <p:cNvSpPr/>
          <p:nvPr/>
        </p:nvSpPr>
        <p:spPr>
          <a:xfrm>
            <a:off x="1112921" y="376991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Data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73394863-ED40-7841-9AF8-2701EB8249C1}"/>
              </a:ext>
            </a:extLst>
          </p:cNvPr>
          <p:cNvSpPr/>
          <p:nvPr/>
        </p:nvSpPr>
        <p:spPr>
          <a:xfrm rot="16200000">
            <a:off x="409074" y="386616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E4201F-78DD-4040-BD19-5F7E9E56FD8E}"/>
              </a:ext>
            </a:extLst>
          </p:cNvPr>
          <p:cNvSpPr/>
          <p:nvPr/>
        </p:nvSpPr>
        <p:spPr>
          <a:xfrm>
            <a:off x="9504946" y="376991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0516AA-51BF-3E42-971B-C007B22ABE8F}"/>
              </a:ext>
            </a:extLst>
          </p:cNvPr>
          <p:cNvSpPr/>
          <p:nvPr/>
        </p:nvSpPr>
        <p:spPr>
          <a:xfrm>
            <a:off x="3453062" y="4957044"/>
            <a:ext cx="3705725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Examples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707438-9D64-D244-9F59-7F8C278AF844}"/>
              </a:ext>
            </a:extLst>
          </p:cNvPr>
          <p:cNvSpPr/>
          <p:nvPr/>
        </p:nvSpPr>
        <p:spPr>
          <a:xfrm>
            <a:off x="7158788" y="495704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D10DFF-18CD-FD47-B769-E8BE01280384}"/>
              </a:ext>
            </a:extLst>
          </p:cNvPr>
          <p:cNvSpPr/>
          <p:nvPr/>
        </p:nvSpPr>
        <p:spPr>
          <a:xfrm>
            <a:off x="8073187" y="495704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Examples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B033EE-7C86-E845-8D10-6D122D871364}"/>
              </a:ext>
            </a:extLst>
          </p:cNvPr>
          <p:cNvSpPr/>
          <p:nvPr/>
        </p:nvSpPr>
        <p:spPr>
          <a:xfrm>
            <a:off x="1112921" y="495704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Data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CA4E2AFD-0B65-5148-9626-853A08DC385B}"/>
              </a:ext>
            </a:extLst>
          </p:cNvPr>
          <p:cNvSpPr/>
          <p:nvPr/>
        </p:nvSpPr>
        <p:spPr>
          <a:xfrm rot="16200000">
            <a:off x="409074" y="505329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EBFD69-91CB-CF4F-BA78-BB2DC48CD98F}"/>
              </a:ext>
            </a:extLst>
          </p:cNvPr>
          <p:cNvSpPr/>
          <p:nvPr/>
        </p:nvSpPr>
        <p:spPr>
          <a:xfrm>
            <a:off x="9962145" y="495704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0F937-EA6E-1D47-893B-5E4D5C9706BD}"/>
              </a:ext>
            </a:extLst>
          </p:cNvPr>
          <p:cNvSpPr txBox="1"/>
          <p:nvPr/>
        </p:nvSpPr>
        <p:spPr>
          <a:xfrm>
            <a:off x="5919509" y="5682509"/>
            <a:ext cx="352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 </a:t>
            </a:r>
          </a:p>
          <a:p>
            <a:r>
              <a:rPr lang="en-US" dirty="0"/>
              <a:t>• </a:t>
            </a:r>
          </a:p>
          <a:p>
            <a:r>
              <a:rPr lang="en-US" dirty="0"/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180900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6F0A06"/>
                </a:solidFill>
              </a:rPr>
              <a:t>INPUTS</a:t>
            </a:r>
            <a:endParaRPr lang="en-US" dirty="0">
              <a:solidFill>
                <a:srgbClr val="6F0A06"/>
              </a:solidFill>
            </a:endParaRPr>
          </a:p>
          <a:p>
            <a:endParaRPr lang="en-US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Temporal Parameters:</a:t>
            </a:r>
          </a:p>
          <a:p>
            <a:endParaRPr lang="en-US" sz="2000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	Beginning of time</a:t>
            </a:r>
          </a:p>
          <a:p>
            <a:r>
              <a:rPr lang="en-US" sz="2000" dirty="0">
                <a:solidFill>
                  <a:srgbClr val="6F0A06"/>
                </a:solidFill>
              </a:rPr>
              <a:t>	End of time</a:t>
            </a:r>
          </a:p>
          <a:p>
            <a:r>
              <a:rPr lang="en-US" sz="2000" dirty="0">
                <a:solidFill>
                  <a:srgbClr val="6F0A06"/>
                </a:solidFill>
              </a:rPr>
              <a:t>	Label Window</a:t>
            </a:r>
          </a:p>
          <a:p>
            <a:r>
              <a:rPr lang="en-US" sz="2000" dirty="0">
                <a:solidFill>
                  <a:srgbClr val="6F0A06"/>
                </a:solidFill>
              </a:rPr>
              <a:t>	Example History</a:t>
            </a:r>
          </a:p>
          <a:p>
            <a:r>
              <a:rPr lang="en-US" sz="2000" dirty="0">
                <a:solidFill>
                  <a:srgbClr val="6F0A06"/>
                </a:solidFill>
              </a:rPr>
              <a:t>	Update Frequency</a:t>
            </a:r>
          </a:p>
          <a:p>
            <a:r>
              <a:rPr lang="en-US" dirty="0">
                <a:solidFill>
                  <a:srgbClr val="6F0A06"/>
                </a:solidFill>
              </a:rPr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491F69"/>
                </a:solidFill>
              </a:rPr>
              <a:t>OUTPUTS</a:t>
            </a:r>
          </a:p>
          <a:p>
            <a:endParaRPr lang="en-US" sz="2400" dirty="0">
              <a:solidFill>
                <a:srgbClr val="491F69"/>
              </a:solidFill>
            </a:endParaRPr>
          </a:p>
          <a:p>
            <a:r>
              <a:rPr lang="en-US" sz="2000" dirty="0">
                <a:solidFill>
                  <a:srgbClr val="491F69"/>
                </a:solidFill>
              </a:rPr>
              <a:t>Paired train/validate </a:t>
            </a:r>
            <a:r>
              <a:rPr lang="en-US" sz="2000" i="1" u="sng" dirty="0">
                <a:solidFill>
                  <a:srgbClr val="491F69"/>
                </a:solidFill>
              </a:rPr>
              <a:t>sets of dates</a:t>
            </a:r>
            <a:r>
              <a:rPr lang="en-US" sz="2000" dirty="0">
                <a:solidFill>
                  <a:srgbClr val="491F69"/>
                </a:solidFill>
              </a:rPr>
              <a:t>:</a:t>
            </a:r>
          </a:p>
          <a:p>
            <a:r>
              <a:rPr lang="en-US" sz="2000" dirty="0">
                <a:solidFill>
                  <a:srgbClr val="491F69"/>
                </a:solidFill>
              </a:rPr>
              <a:t>  [</a:t>
            </a:r>
          </a:p>
          <a:p>
            <a:r>
              <a:rPr lang="en-US" sz="2000" dirty="0">
                <a:solidFill>
                  <a:srgbClr val="491F69"/>
                </a:solidFill>
              </a:rPr>
              <a:t>     (train_start_1, train_end_1),</a:t>
            </a:r>
          </a:p>
          <a:p>
            <a:r>
              <a:rPr lang="en-US" sz="2000" dirty="0">
                <a:solidFill>
                  <a:srgbClr val="491F69"/>
                </a:solidFill>
              </a:rPr>
              <a:t>     (test_start_1, test_end_1)</a:t>
            </a:r>
          </a:p>
          <a:p>
            <a:r>
              <a:rPr lang="en-US" sz="2000" dirty="0">
                <a:solidFill>
                  <a:srgbClr val="491F69"/>
                </a:solidFill>
              </a:rPr>
              <a:t>  ],</a:t>
            </a:r>
          </a:p>
          <a:p>
            <a:r>
              <a:rPr lang="en-US" sz="2000" dirty="0">
                <a:solidFill>
                  <a:srgbClr val="491F69"/>
                </a:solidFill>
              </a:rPr>
              <a:t> [</a:t>
            </a:r>
          </a:p>
          <a:p>
            <a:r>
              <a:rPr lang="en-US" sz="2000" dirty="0">
                <a:solidFill>
                  <a:srgbClr val="491F69"/>
                </a:solidFill>
              </a:rPr>
              <a:t>     (train_start_2, train_end_2),</a:t>
            </a:r>
          </a:p>
          <a:p>
            <a:r>
              <a:rPr lang="en-US" sz="2000" dirty="0">
                <a:solidFill>
                  <a:srgbClr val="491F69"/>
                </a:solidFill>
              </a:rPr>
              <a:t>     (test_start_2, test_end_2)</a:t>
            </a:r>
          </a:p>
          <a:p>
            <a:r>
              <a:rPr lang="en-US" sz="2000" dirty="0">
                <a:solidFill>
                  <a:srgbClr val="491F69"/>
                </a:solidFill>
              </a:rPr>
              <a:t>  ], …</a:t>
            </a: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r>
              <a:rPr lang="en-US" sz="2000" dirty="0">
                <a:solidFill>
                  <a:srgbClr val="491F69"/>
                </a:solidFill>
              </a:rPr>
              <a:t>Note: </a:t>
            </a:r>
            <a:r>
              <a:rPr lang="en-US" sz="2000" b="1" u="sng" dirty="0">
                <a:solidFill>
                  <a:srgbClr val="491F69"/>
                </a:solidFill>
              </a:rPr>
              <a:t>Not</a:t>
            </a:r>
            <a:r>
              <a:rPr lang="en-US" sz="2000" dirty="0">
                <a:solidFill>
                  <a:srgbClr val="491F69"/>
                </a:solidFill>
              </a:rPr>
              <a:t> splits of the </a:t>
            </a:r>
            <a:r>
              <a:rPr lang="en-US" sz="2000" b="1" dirty="0">
                <a:solidFill>
                  <a:srgbClr val="491F69"/>
                </a:solidFill>
              </a:rPr>
              <a:t>data</a:t>
            </a:r>
            <a:r>
              <a:rPr lang="en-US" sz="2000" dirty="0">
                <a:solidFill>
                  <a:srgbClr val="491F69"/>
                </a:solidFill>
              </a:rPr>
              <a:t>!</a:t>
            </a:r>
          </a:p>
          <a:p>
            <a:r>
              <a:rPr lang="en-US" sz="2000" dirty="0">
                <a:solidFill>
                  <a:srgbClr val="491F69"/>
                </a:solidFill>
              </a:rPr>
              <a:t>(you still need the full history for features)</a:t>
            </a:r>
            <a:endParaRPr lang="en-US" sz="2000" b="1" dirty="0">
              <a:solidFill>
                <a:srgbClr val="491F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69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Examples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902030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config.yaml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53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6F0A06"/>
                </a:solidFill>
              </a:rPr>
              <a:t>INPUTS</a:t>
            </a:r>
            <a:endParaRPr lang="en-US" dirty="0">
              <a:solidFill>
                <a:srgbClr val="6F0A06"/>
              </a:solidFill>
            </a:endParaRPr>
          </a:p>
          <a:p>
            <a:endParaRPr lang="en-US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Train/validate split dates</a:t>
            </a:r>
          </a:p>
          <a:p>
            <a:endParaRPr lang="en-US" sz="2000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Cohort logic </a:t>
            </a:r>
          </a:p>
          <a:p>
            <a:r>
              <a:rPr lang="en-US" sz="2000" i="1" dirty="0">
                <a:solidFill>
                  <a:srgbClr val="6F0A06"/>
                </a:solidFill>
              </a:rPr>
              <a:t>(e.g., SQL snippet in config)</a:t>
            </a:r>
          </a:p>
          <a:p>
            <a:endParaRPr lang="en-US" sz="2000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Cleaned data </a:t>
            </a:r>
            <a:endParaRPr lang="en-US" dirty="0">
              <a:solidFill>
                <a:srgbClr val="6F0A0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491F69"/>
                </a:solidFill>
              </a:rPr>
              <a:t>OUTPUTS</a:t>
            </a:r>
          </a:p>
          <a:p>
            <a:endParaRPr lang="en-US" sz="2400" dirty="0">
              <a:solidFill>
                <a:srgbClr val="491F69"/>
              </a:solidFill>
            </a:endParaRPr>
          </a:p>
          <a:p>
            <a:r>
              <a:rPr lang="en-US" sz="2000" dirty="0">
                <a:solidFill>
                  <a:srgbClr val="491F69"/>
                </a:solidFill>
              </a:rPr>
              <a:t>Sets of entities </a:t>
            </a:r>
            <a:r>
              <a:rPr lang="en-US" sz="2000" i="1" dirty="0">
                <a:solidFill>
                  <a:srgbClr val="491F69"/>
                </a:solidFill>
              </a:rPr>
              <a:t>at a given time</a:t>
            </a:r>
            <a:r>
              <a:rPr lang="en-US" sz="2000" dirty="0">
                <a:solidFill>
                  <a:srgbClr val="491F69"/>
                </a:solidFill>
              </a:rPr>
              <a:t> that will define rows in training/validation matrices:</a:t>
            </a:r>
          </a:p>
          <a:p>
            <a:endParaRPr lang="en-US" sz="2000" dirty="0">
              <a:solidFill>
                <a:srgbClr val="491F69"/>
              </a:solidFill>
            </a:endParaRPr>
          </a:p>
          <a:p>
            <a:r>
              <a:rPr lang="en-US" sz="2000" b="1" dirty="0">
                <a:solidFill>
                  <a:srgbClr val="491F69"/>
                </a:solidFill>
              </a:rPr>
              <a:t>	</a:t>
            </a:r>
            <a:r>
              <a:rPr lang="en-US" sz="2000" dirty="0" err="1">
                <a:solidFill>
                  <a:srgbClr val="491F69"/>
                </a:solidFill>
              </a:rPr>
              <a:t>entity_id</a:t>
            </a:r>
            <a:r>
              <a:rPr lang="en-US" sz="2000" dirty="0">
                <a:solidFill>
                  <a:srgbClr val="491F69"/>
                </a:solidFill>
              </a:rPr>
              <a:t>, time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0D9A8960-C09E-6448-BD5E-AC6EA02C79CF}"/>
              </a:ext>
            </a:extLst>
          </p:cNvPr>
          <p:cNvSpPr/>
          <p:nvPr/>
        </p:nvSpPr>
        <p:spPr>
          <a:xfrm>
            <a:off x="156410" y="156410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Creator</a:t>
            </a:r>
          </a:p>
        </p:txBody>
      </p:sp>
    </p:spTree>
    <p:extLst>
      <p:ext uri="{BB962C8B-B14F-4D97-AF65-F5344CB8AC3E}">
        <p14:creationId xmlns:p14="http://schemas.microsoft.com/office/powerpoint/2010/main" val="3772642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config.yaml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69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6F0A06"/>
                </a:solidFill>
              </a:rPr>
              <a:t>INPUTS</a:t>
            </a:r>
            <a:endParaRPr lang="en-US" dirty="0">
              <a:solidFill>
                <a:srgbClr val="6F0A06"/>
              </a:solidFill>
            </a:endParaRPr>
          </a:p>
          <a:p>
            <a:endParaRPr lang="en-US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Train/validate split dates</a:t>
            </a:r>
          </a:p>
          <a:p>
            <a:endParaRPr lang="en-US" sz="2000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Cohort </a:t>
            </a:r>
            <a:r>
              <a:rPr lang="en-US" sz="2000" dirty="0" err="1">
                <a:solidFill>
                  <a:srgbClr val="6F0A06"/>
                </a:solidFill>
              </a:rPr>
              <a:t>ids+dates</a:t>
            </a:r>
            <a:endParaRPr lang="en-US" sz="2000" dirty="0">
              <a:solidFill>
                <a:srgbClr val="6F0A06"/>
              </a:solidFill>
            </a:endParaRPr>
          </a:p>
          <a:p>
            <a:endParaRPr lang="en-US" sz="2000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Label definition logic + window</a:t>
            </a:r>
          </a:p>
          <a:p>
            <a:r>
              <a:rPr lang="en-US" sz="2000" i="1" dirty="0">
                <a:solidFill>
                  <a:srgbClr val="6F0A06"/>
                </a:solidFill>
              </a:rPr>
              <a:t>(e.g., via SQL snippet in config)</a:t>
            </a:r>
            <a:endParaRPr lang="en-US" sz="2000" dirty="0">
              <a:solidFill>
                <a:srgbClr val="6F0A06"/>
              </a:solidFill>
            </a:endParaRPr>
          </a:p>
          <a:p>
            <a:endParaRPr lang="en-US" sz="2000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Cleaned data </a:t>
            </a:r>
            <a:endParaRPr lang="en-US" dirty="0">
              <a:solidFill>
                <a:srgbClr val="6F0A0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491F69"/>
                </a:solidFill>
              </a:rPr>
              <a:t>OUTPUTS</a:t>
            </a:r>
          </a:p>
          <a:p>
            <a:endParaRPr lang="en-US" sz="2400" dirty="0">
              <a:solidFill>
                <a:srgbClr val="491F69"/>
              </a:solidFill>
            </a:endParaRPr>
          </a:p>
          <a:p>
            <a:r>
              <a:rPr lang="en-US" sz="2000" dirty="0">
                <a:solidFill>
                  <a:srgbClr val="491F69"/>
                </a:solidFill>
              </a:rPr>
              <a:t>Label values for each entity/date pair in the cohort:</a:t>
            </a:r>
          </a:p>
          <a:p>
            <a:endParaRPr lang="en-US" sz="2000" dirty="0">
              <a:solidFill>
                <a:srgbClr val="491F69"/>
              </a:solidFill>
            </a:endParaRPr>
          </a:p>
          <a:p>
            <a:r>
              <a:rPr lang="en-US" sz="2000" b="1" dirty="0">
                <a:solidFill>
                  <a:srgbClr val="491F69"/>
                </a:solidFill>
              </a:rPr>
              <a:t>	</a:t>
            </a:r>
            <a:r>
              <a:rPr lang="en-US" sz="2000" dirty="0" err="1">
                <a:solidFill>
                  <a:srgbClr val="491F69"/>
                </a:solidFill>
              </a:rPr>
              <a:t>entity_id</a:t>
            </a:r>
            <a:r>
              <a:rPr lang="en-US" sz="2000" dirty="0">
                <a:solidFill>
                  <a:srgbClr val="491F69"/>
                </a:solidFill>
              </a:rPr>
              <a:t>, date, label(s)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EFE9071-5ED4-5F47-A282-ACD58DE7FC46}"/>
              </a:ext>
            </a:extLst>
          </p:cNvPr>
          <p:cNvSpPr/>
          <p:nvPr/>
        </p:nvSpPr>
        <p:spPr>
          <a:xfrm>
            <a:off x="156410" y="156410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Creator</a:t>
            </a:r>
          </a:p>
        </p:txBody>
      </p:sp>
    </p:spTree>
    <p:extLst>
      <p:ext uri="{BB962C8B-B14F-4D97-AF65-F5344CB8AC3E}">
        <p14:creationId xmlns:p14="http://schemas.microsoft.com/office/powerpoint/2010/main" val="3987615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config.yaml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26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6F0A06"/>
                </a:solidFill>
              </a:rPr>
              <a:t>INPUTS</a:t>
            </a:r>
            <a:endParaRPr lang="en-US" dirty="0">
              <a:solidFill>
                <a:srgbClr val="6F0A06"/>
              </a:solidFill>
            </a:endParaRPr>
          </a:p>
          <a:p>
            <a:endParaRPr lang="en-US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Train/validate split dates</a:t>
            </a:r>
          </a:p>
          <a:p>
            <a:endParaRPr lang="en-US" sz="2000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Cohort </a:t>
            </a:r>
            <a:r>
              <a:rPr lang="en-US" sz="2000" dirty="0" err="1">
                <a:solidFill>
                  <a:srgbClr val="6F0A06"/>
                </a:solidFill>
              </a:rPr>
              <a:t>ids+dates</a:t>
            </a:r>
            <a:endParaRPr lang="en-US" sz="2000" dirty="0">
              <a:solidFill>
                <a:srgbClr val="6F0A06"/>
              </a:solidFill>
            </a:endParaRPr>
          </a:p>
          <a:p>
            <a:endParaRPr lang="en-US" sz="2000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Feature definition logic + windows</a:t>
            </a:r>
          </a:p>
          <a:p>
            <a:r>
              <a:rPr lang="en-US" sz="2000" i="1" dirty="0">
                <a:solidFill>
                  <a:srgbClr val="6F0A06"/>
                </a:solidFill>
              </a:rPr>
              <a:t>(e.g., via SQL snippets in config)</a:t>
            </a:r>
            <a:endParaRPr lang="en-US" sz="2000" dirty="0">
              <a:solidFill>
                <a:srgbClr val="6F0A06"/>
              </a:solidFill>
            </a:endParaRPr>
          </a:p>
          <a:p>
            <a:endParaRPr lang="en-US" sz="2000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Cleaned data </a:t>
            </a:r>
            <a:endParaRPr lang="en-US" dirty="0">
              <a:solidFill>
                <a:srgbClr val="6F0A0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491F69"/>
                </a:solidFill>
              </a:rPr>
              <a:t>OUTPUTS</a:t>
            </a:r>
          </a:p>
          <a:p>
            <a:endParaRPr lang="en-US" sz="2400" dirty="0">
              <a:solidFill>
                <a:srgbClr val="491F69"/>
              </a:solidFill>
            </a:endParaRPr>
          </a:p>
          <a:p>
            <a:r>
              <a:rPr lang="en-US" sz="2000" dirty="0">
                <a:solidFill>
                  <a:srgbClr val="491F69"/>
                </a:solidFill>
              </a:rPr>
              <a:t>Feature values for each entity/date pair in the cohort:</a:t>
            </a:r>
          </a:p>
          <a:p>
            <a:endParaRPr lang="en-US" sz="2000" dirty="0">
              <a:solidFill>
                <a:srgbClr val="491F69"/>
              </a:solidFill>
            </a:endParaRPr>
          </a:p>
          <a:p>
            <a:r>
              <a:rPr lang="en-US" sz="2000" b="1" dirty="0">
                <a:solidFill>
                  <a:srgbClr val="491F69"/>
                </a:solidFill>
              </a:rPr>
              <a:t>	</a:t>
            </a:r>
            <a:r>
              <a:rPr lang="en-US" sz="2000" dirty="0" err="1">
                <a:solidFill>
                  <a:srgbClr val="491F69"/>
                </a:solidFill>
              </a:rPr>
              <a:t>entity_id</a:t>
            </a:r>
            <a:r>
              <a:rPr lang="en-US" sz="2000" dirty="0">
                <a:solidFill>
                  <a:srgbClr val="491F69"/>
                </a:solidFill>
              </a:rPr>
              <a:t>, date, feature cols</a:t>
            </a: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r>
              <a:rPr lang="en-US" sz="2000" dirty="0">
                <a:solidFill>
                  <a:srgbClr val="491F69"/>
                </a:solidFill>
              </a:rPr>
              <a:t>Note: often useful to group related features together for testing, etc.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FAAFA8EA-F852-8B43-8A1D-54CA28DDCA94}"/>
              </a:ext>
            </a:extLst>
          </p:cNvPr>
          <p:cNvSpPr/>
          <p:nvPr/>
        </p:nvSpPr>
        <p:spPr>
          <a:xfrm>
            <a:off x="132346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Creator</a:t>
            </a:r>
          </a:p>
        </p:txBody>
      </p:sp>
    </p:spTree>
    <p:extLst>
      <p:ext uri="{BB962C8B-B14F-4D97-AF65-F5344CB8AC3E}">
        <p14:creationId xmlns:p14="http://schemas.microsoft.com/office/powerpoint/2010/main" val="3100221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config.yaml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93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6F0A06"/>
                </a:solidFill>
              </a:rPr>
              <a:t>INPUTS</a:t>
            </a:r>
            <a:endParaRPr lang="en-US" dirty="0">
              <a:solidFill>
                <a:srgbClr val="6F0A06"/>
              </a:solidFill>
            </a:endParaRPr>
          </a:p>
          <a:p>
            <a:endParaRPr lang="en-US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Train/validate split dates</a:t>
            </a:r>
          </a:p>
          <a:p>
            <a:endParaRPr lang="en-US" sz="2000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Cohort </a:t>
            </a:r>
            <a:r>
              <a:rPr lang="en-US" sz="2000" dirty="0" err="1">
                <a:solidFill>
                  <a:srgbClr val="6F0A06"/>
                </a:solidFill>
              </a:rPr>
              <a:t>ids+dates</a:t>
            </a:r>
            <a:endParaRPr lang="en-US" sz="2000" dirty="0">
              <a:solidFill>
                <a:srgbClr val="6F0A06"/>
              </a:solidFill>
            </a:endParaRPr>
          </a:p>
          <a:p>
            <a:endParaRPr lang="en-US" sz="2000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Label values</a:t>
            </a:r>
          </a:p>
          <a:p>
            <a:endParaRPr lang="en-US" sz="2000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Feature values</a:t>
            </a:r>
            <a:endParaRPr lang="en-US" dirty="0">
              <a:solidFill>
                <a:srgbClr val="6F0A0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491F69"/>
                </a:solidFill>
              </a:rPr>
              <a:t>OUTPUTS</a:t>
            </a:r>
          </a:p>
          <a:p>
            <a:endParaRPr lang="en-US" sz="2400" dirty="0">
              <a:solidFill>
                <a:srgbClr val="491F69"/>
              </a:solidFill>
            </a:endParaRPr>
          </a:p>
          <a:p>
            <a:r>
              <a:rPr lang="en-US" sz="2000" dirty="0">
                <a:solidFill>
                  <a:srgbClr val="491F69"/>
                </a:solidFill>
              </a:rPr>
              <a:t>Pairs of train + validation matrices</a:t>
            </a:r>
          </a:p>
          <a:p>
            <a:r>
              <a:rPr lang="en-US" sz="1600" dirty="0">
                <a:solidFill>
                  <a:srgbClr val="491F69"/>
                </a:solidFill>
              </a:rPr>
              <a:t>(</a:t>
            </a:r>
            <a:r>
              <a:rPr lang="en-US" sz="1600" dirty="0" err="1">
                <a:solidFill>
                  <a:srgbClr val="491F69"/>
                </a:solidFill>
              </a:rPr>
              <a:t>np.array</a:t>
            </a:r>
            <a:r>
              <a:rPr lang="en-US" sz="1600" dirty="0">
                <a:solidFill>
                  <a:srgbClr val="491F69"/>
                </a:solidFill>
              </a:rPr>
              <a:t>, </a:t>
            </a:r>
            <a:r>
              <a:rPr lang="en-US" sz="1600" dirty="0" err="1">
                <a:solidFill>
                  <a:srgbClr val="491F69"/>
                </a:solidFill>
              </a:rPr>
              <a:t>pd.DataFrame</a:t>
            </a:r>
            <a:r>
              <a:rPr lang="en-US" sz="1600" dirty="0">
                <a:solidFill>
                  <a:srgbClr val="491F69"/>
                </a:solidFill>
              </a:rPr>
              <a:t>, </a:t>
            </a:r>
            <a:r>
              <a:rPr lang="en-US" sz="1600" dirty="0" err="1">
                <a:solidFill>
                  <a:srgbClr val="491F69"/>
                </a:solidFill>
              </a:rPr>
              <a:t>scipy.csr_matrix</a:t>
            </a:r>
            <a:r>
              <a:rPr lang="en-US" sz="1600" dirty="0">
                <a:solidFill>
                  <a:srgbClr val="491F69"/>
                </a:solidFill>
              </a:rPr>
              <a:t>, etc.)</a:t>
            </a:r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r>
              <a:rPr lang="en-US" sz="2000" dirty="0">
                <a:solidFill>
                  <a:srgbClr val="491F69"/>
                </a:solidFill>
              </a:rPr>
              <a:t>Note: all this needs to do at this point is join the cohorts, labels, and features together for each set of dates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4AF0894-1976-B842-B000-1C4E2FB404C6}"/>
              </a:ext>
            </a:extLst>
          </p:cNvPr>
          <p:cNvSpPr/>
          <p:nvPr/>
        </p:nvSpPr>
        <p:spPr>
          <a:xfrm>
            <a:off x="132346" y="132346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Creator</a:t>
            </a:r>
          </a:p>
        </p:txBody>
      </p:sp>
    </p:spTree>
    <p:extLst>
      <p:ext uri="{BB962C8B-B14F-4D97-AF65-F5344CB8AC3E}">
        <p14:creationId xmlns:p14="http://schemas.microsoft.com/office/powerpoint/2010/main" val="4069966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config.yaml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06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6F0A06"/>
                </a:solidFill>
              </a:rPr>
              <a:t>INPUTS</a:t>
            </a:r>
            <a:endParaRPr lang="en-US" dirty="0">
              <a:solidFill>
                <a:srgbClr val="6F0A06"/>
              </a:solidFill>
            </a:endParaRPr>
          </a:p>
          <a:p>
            <a:endParaRPr lang="en-US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Train Matrix</a:t>
            </a:r>
          </a:p>
          <a:p>
            <a:r>
              <a:rPr lang="en-US" sz="2000" dirty="0">
                <a:solidFill>
                  <a:srgbClr val="6F0A06"/>
                </a:solidFill>
              </a:rPr>
              <a:t>(and associated temporal metadata)</a:t>
            </a:r>
          </a:p>
          <a:p>
            <a:endParaRPr lang="en-US" sz="2000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Model type + parameters</a:t>
            </a:r>
          </a:p>
          <a:p>
            <a:r>
              <a:rPr lang="en-US" sz="2000" dirty="0">
                <a:solidFill>
                  <a:srgbClr val="6F0A06"/>
                </a:solidFill>
              </a:rPr>
              <a:t>(from config)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491F69"/>
                </a:solidFill>
              </a:rPr>
              <a:t>OUTPUTS</a:t>
            </a:r>
          </a:p>
          <a:p>
            <a:endParaRPr lang="en-US" sz="2400" dirty="0">
              <a:solidFill>
                <a:srgbClr val="491F69"/>
              </a:solidFill>
            </a:endParaRPr>
          </a:p>
          <a:p>
            <a:r>
              <a:rPr lang="en-US" sz="2000" dirty="0">
                <a:solidFill>
                  <a:srgbClr val="491F69"/>
                </a:solidFill>
              </a:rPr>
              <a:t>Trained model object</a:t>
            </a:r>
          </a:p>
          <a:p>
            <a:r>
              <a:rPr lang="en-US" sz="2000" dirty="0">
                <a:solidFill>
                  <a:srgbClr val="491F69"/>
                </a:solidFill>
              </a:rPr>
              <a:t>    (downstream + to disk)</a:t>
            </a:r>
          </a:p>
          <a:p>
            <a:endParaRPr lang="en-US" sz="2000" dirty="0">
              <a:solidFill>
                <a:srgbClr val="491F69"/>
              </a:solidFill>
            </a:endParaRPr>
          </a:p>
          <a:p>
            <a:r>
              <a:rPr lang="en-US" sz="2000" dirty="0">
                <a:solidFill>
                  <a:srgbClr val="491F69"/>
                </a:solidFill>
              </a:rPr>
              <a:t>Model metadata to database</a:t>
            </a:r>
          </a:p>
          <a:p>
            <a:r>
              <a:rPr lang="en-US" sz="2000" dirty="0">
                <a:solidFill>
                  <a:srgbClr val="491F69"/>
                </a:solidFill>
              </a:rPr>
              <a:t>    model type, hyperparameters,    </a:t>
            </a:r>
          </a:p>
          <a:p>
            <a:r>
              <a:rPr lang="en-US" sz="2000" dirty="0">
                <a:solidFill>
                  <a:srgbClr val="491F69"/>
                </a:solidFill>
              </a:rPr>
              <a:t>    training dates, </a:t>
            </a:r>
            <a:r>
              <a:rPr lang="en-US" sz="2000" dirty="0" err="1">
                <a:solidFill>
                  <a:srgbClr val="491F69"/>
                </a:solidFill>
              </a:rPr>
              <a:t>model_id</a:t>
            </a:r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r>
              <a:rPr lang="en-US" sz="2000" dirty="0">
                <a:solidFill>
                  <a:srgbClr val="491F69"/>
                </a:solidFill>
              </a:rPr>
              <a:t>Note: Helpful to keep track of sets of models with the same parameters (type, features, hyperparameters, label definition, </a:t>
            </a:r>
            <a:r>
              <a:rPr lang="en-US" sz="2000" dirty="0" err="1">
                <a:solidFill>
                  <a:srgbClr val="491F69"/>
                </a:solidFill>
              </a:rPr>
              <a:t>etc</a:t>
            </a:r>
            <a:r>
              <a:rPr lang="en-US" sz="2000" dirty="0">
                <a:solidFill>
                  <a:srgbClr val="491F69"/>
                </a:solidFill>
              </a:rPr>
              <a:t>) trained on different time splits</a:t>
            </a:r>
          </a:p>
          <a:p>
            <a:endParaRPr lang="en-US" sz="2000" dirty="0">
              <a:solidFill>
                <a:srgbClr val="491F69"/>
              </a:solidFill>
            </a:endParaRP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9E47D761-E303-DA4F-9D69-1AB97FEE7CFB}"/>
              </a:ext>
            </a:extLst>
          </p:cNvPr>
          <p:cNvSpPr/>
          <p:nvPr/>
        </p:nvSpPr>
        <p:spPr>
          <a:xfrm>
            <a:off x="132346" y="103279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Trainer</a:t>
            </a:r>
          </a:p>
        </p:txBody>
      </p:sp>
    </p:spTree>
    <p:extLst>
      <p:ext uri="{BB962C8B-B14F-4D97-AF65-F5344CB8AC3E}">
        <p14:creationId xmlns:p14="http://schemas.microsoft.com/office/powerpoint/2010/main" val="3781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816647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config.yaml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26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6F0A06"/>
                </a:solidFill>
              </a:rPr>
              <a:t>INPUTS</a:t>
            </a:r>
            <a:endParaRPr lang="en-US" dirty="0">
              <a:solidFill>
                <a:srgbClr val="6F0A06"/>
              </a:solidFill>
            </a:endParaRPr>
          </a:p>
          <a:p>
            <a:endParaRPr lang="en-US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Validation Matrix</a:t>
            </a:r>
          </a:p>
          <a:p>
            <a:r>
              <a:rPr lang="en-US" sz="2000" dirty="0">
                <a:solidFill>
                  <a:srgbClr val="6F0A06"/>
                </a:solidFill>
              </a:rPr>
              <a:t>(and associated temporal metadata)</a:t>
            </a:r>
          </a:p>
          <a:p>
            <a:endParaRPr lang="en-US" sz="2000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Trained model object</a:t>
            </a:r>
          </a:p>
          <a:p>
            <a:r>
              <a:rPr lang="en-US" sz="2000" dirty="0">
                <a:solidFill>
                  <a:srgbClr val="6F0A06"/>
                </a:solidFill>
              </a:rPr>
              <a:t>(and associated </a:t>
            </a:r>
            <a:r>
              <a:rPr lang="en-US" sz="2000" dirty="0" err="1">
                <a:solidFill>
                  <a:srgbClr val="6F0A06"/>
                </a:solidFill>
              </a:rPr>
              <a:t>model_id</a:t>
            </a:r>
            <a:r>
              <a:rPr lang="en-US" sz="2000" dirty="0">
                <a:solidFill>
                  <a:srgbClr val="6F0A06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491F69"/>
                </a:solidFill>
              </a:rPr>
              <a:t>OUTPUTS</a:t>
            </a:r>
          </a:p>
          <a:p>
            <a:endParaRPr lang="en-US" sz="2400" dirty="0">
              <a:solidFill>
                <a:srgbClr val="491F69"/>
              </a:solidFill>
            </a:endParaRPr>
          </a:p>
          <a:p>
            <a:r>
              <a:rPr lang="en-US" sz="2000" dirty="0">
                <a:solidFill>
                  <a:srgbClr val="491F69"/>
                </a:solidFill>
              </a:rPr>
              <a:t>Predicted scores</a:t>
            </a: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r>
              <a:rPr lang="en-US" sz="2000" dirty="0">
                <a:solidFill>
                  <a:srgbClr val="491F69"/>
                </a:solidFill>
              </a:rPr>
              <a:t>Note: Helpful to persist to the database for downstream analyses, but can get large, so be sure to index (and may want to make storage optional, especially during initial debugging)</a:t>
            </a:r>
          </a:p>
          <a:p>
            <a:endParaRPr lang="en-US" sz="2000" dirty="0">
              <a:solidFill>
                <a:srgbClr val="491F69"/>
              </a:solidFill>
            </a:endParaRP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4BA0D888-934F-074C-9C25-0DD30021857F}"/>
              </a:ext>
            </a:extLst>
          </p:cNvPr>
          <p:cNvSpPr/>
          <p:nvPr/>
        </p:nvSpPr>
        <p:spPr>
          <a:xfrm>
            <a:off x="156410" y="134366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Predictor</a:t>
            </a:r>
          </a:p>
        </p:txBody>
      </p:sp>
    </p:spTree>
    <p:extLst>
      <p:ext uri="{BB962C8B-B14F-4D97-AF65-F5344CB8AC3E}">
        <p14:creationId xmlns:p14="http://schemas.microsoft.com/office/powerpoint/2010/main" val="1296382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config.yaml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86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6F0A06"/>
                </a:solidFill>
              </a:rPr>
              <a:t>INPUTS</a:t>
            </a:r>
            <a:endParaRPr lang="en-US" dirty="0">
              <a:solidFill>
                <a:srgbClr val="6F0A06"/>
              </a:solidFill>
            </a:endParaRPr>
          </a:p>
          <a:p>
            <a:endParaRPr lang="en-US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Validation Matrix (Actual Labels)</a:t>
            </a:r>
          </a:p>
          <a:p>
            <a:r>
              <a:rPr lang="en-US" sz="2000" dirty="0">
                <a:solidFill>
                  <a:srgbClr val="6F0A06"/>
                </a:solidFill>
              </a:rPr>
              <a:t>(and associated temporal metadata)</a:t>
            </a:r>
          </a:p>
          <a:p>
            <a:endParaRPr lang="en-US" sz="2000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Predicted Scores</a:t>
            </a:r>
          </a:p>
          <a:p>
            <a:endParaRPr lang="en-US" sz="2000" dirty="0">
              <a:solidFill>
                <a:srgbClr val="6F0A06"/>
              </a:solidFill>
            </a:endParaRPr>
          </a:p>
          <a:p>
            <a:r>
              <a:rPr lang="en-US" sz="2000" dirty="0">
                <a:solidFill>
                  <a:srgbClr val="6F0A06"/>
                </a:solidFill>
              </a:rPr>
              <a:t>Metric definition(s)</a:t>
            </a:r>
          </a:p>
          <a:p>
            <a:r>
              <a:rPr lang="en-US" sz="2000" dirty="0">
                <a:solidFill>
                  <a:srgbClr val="6F0A06"/>
                </a:solidFill>
              </a:rPr>
              <a:t>(from config)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491F69"/>
                </a:solidFill>
              </a:rPr>
              <a:t>OUTPUTS</a:t>
            </a:r>
          </a:p>
          <a:p>
            <a:endParaRPr lang="en-US" sz="2400" dirty="0">
              <a:solidFill>
                <a:srgbClr val="491F69"/>
              </a:solidFill>
            </a:endParaRPr>
          </a:p>
          <a:p>
            <a:r>
              <a:rPr lang="en-US" sz="2000" dirty="0">
                <a:solidFill>
                  <a:srgbClr val="491F69"/>
                </a:solidFill>
              </a:rPr>
              <a:t>Model performance on metrics:</a:t>
            </a:r>
          </a:p>
          <a:p>
            <a:r>
              <a:rPr lang="en-US" sz="2000" dirty="0">
                <a:solidFill>
                  <a:srgbClr val="491F69"/>
                </a:solidFill>
              </a:rPr>
              <a:t>     </a:t>
            </a:r>
            <a:r>
              <a:rPr lang="en-US" sz="2000" dirty="0" err="1">
                <a:solidFill>
                  <a:srgbClr val="491F69"/>
                </a:solidFill>
              </a:rPr>
              <a:t>model_id</a:t>
            </a:r>
            <a:r>
              <a:rPr lang="en-US" sz="2000" dirty="0">
                <a:solidFill>
                  <a:srgbClr val="491F69"/>
                </a:solidFill>
              </a:rPr>
              <a:t>, </a:t>
            </a:r>
            <a:r>
              <a:rPr lang="en-US" sz="2000" dirty="0" err="1">
                <a:solidFill>
                  <a:srgbClr val="491F69"/>
                </a:solidFill>
              </a:rPr>
              <a:t>validation_date</a:t>
            </a:r>
            <a:r>
              <a:rPr lang="en-US" sz="2000" dirty="0">
                <a:solidFill>
                  <a:srgbClr val="491F69"/>
                </a:solidFill>
              </a:rPr>
              <a:t>, metric,</a:t>
            </a:r>
          </a:p>
          <a:p>
            <a:r>
              <a:rPr lang="en-US" sz="2000" dirty="0">
                <a:solidFill>
                  <a:srgbClr val="491F69"/>
                </a:solidFill>
              </a:rPr>
              <a:t>     parameter, value</a:t>
            </a:r>
          </a:p>
          <a:p>
            <a:endParaRPr lang="en-US" sz="2000" dirty="0">
              <a:solidFill>
                <a:srgbClr val="491F69"/>
              </a:solidFill>
            </a:endParaRPr>
          </a:p>
          <a:p>
            <a:r>
              <a:rPr lang="en-US" sz="1600" dirty="0">
                <a:solidFill>
                  <a:srgbClr val="491F69"/>
                </a:solidFill>
              </a:rPr>
              <a:t>examples:</a:t>
            </a:r>
            <a:endParaRPr lang="en-US" sz="2000" dirty="0">
              <a:solidFill>
                <a:srgbClr val="491F69"/>
              </a:solidFill>
            </a:endParaRPr>
          </a:p>
          <a:p>
            <a:r>
              <a:rPr lang="en-US" sz="2000" dirty="0">
                <a:solidFill>
                  <a:srgbClr val="491F69"/>
                </a:solidFill>
              </a:rPr>
              <a:t>    </a:t>
            </a:r>
            <a:r>
              <a:rPr lang="en-US" sz="1600" dirty="0">
                <a:solidFill>
                  <a:srgbClr val="491F69"/>
                </a:solidFill>
              </a:rPr>
              <a:t>108, 2015-03-14, precision, 500_abs,      0.62</a:t>
            </a:r>
          </a:p>
          <a:p>
            <a:r>
              <a:rPr lang="en-US" sz="2000" dirty="0">
                <a:solidFill>
                  <a:srgbClr val="491F69"/>
                </a:solidFill>
              </a:rPr>
              <a:t>    </a:t>
            </a:r>
            <a:r>
              <a:rPr lang="en-US" sz="1600" dirty="0">
                <a:solidFill>
                  <a:srgbClr val="491F69"/>
                </a:solidFill>
              </a:rPr>
              <a:t>108, 2015-03-14, recall,       15_pct,         0.25</a:t>
            </a:r>
          </a:p>
          <a:p>
            <a:r>
              <a:rPr lang="en-US" sz="2000" dirty="0">
                <a:solidFill>
                  <a:srgbClr val="491F69"/>
                </a:solidFill>
              </a:rPr>
              <a:t>    </a:t>
            </a:r>
            <a:r>
              <a:rPr lang="en-US" sz="1600" dirty="0">
                <a:solidFill>
                  <a:srgbClr val="491F69"/>
                </a:solidFill>
              </a:rPr>
              <a:t>108, 2015-03-14, recall,        0.8_thresh, 0.42</a:t>
            </a: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endParaRPr lang="en-US" sz="2000" dirty="0">
              <a:solidFill>
                <a:srgbClr val="491F69"/>
              </a:solidFill>
            </a:endParaRPr>
          </a:p>
          <a:p>
            <a:r>
              <a:rPr lang="en-US" sz="2000" dirty="0">
                <a:solidFill>
                  <a:srgbClr val="491F69"/>
                </a:solidFill>
              </a:rPr>
              <a:t>Note: Helpful to persist to the database for downstream analyses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E4F050B-45D2-B541-8DCF-788DA7D99D96}"/>
              </a:ext>
            </a:extLst>
          </p:cNvPr>
          <p:cNvSpPr/>
          <p:nvPr/>
        </p:nvSpPr>
        <p:spPr>
          <a:xfrm>
            <a:off x="156410" y="153425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Evaluator</a:t>
            </a:r>
          </a:p>
        </p:txBody>
      </p:sp>
    </p:spTree>
    <p:extLst>
      <p:ext uri="{BB962C8B-B14F-4D97-AF65-F5344CB8AC3E}">
        <p14:creationId xmlns:p14="http://schemas.microsoft.com/office/powerpoint/2010/main" val="1106885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config.yaml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323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cleaned data</a:t>
            </a:r>
          </a:p>
        </p:txBody>
      </p:sp>
    </p:spTree>
    <p:extLst>
      <p:ext uri="{BB962C8B-B14F-4D97-AF65-F5344CB8AC3E}">
        <p14:creationId xmlns:p14="http://schemas.microsoft.com/office/powerpoint/2010/main" val="1408664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62A923E-B738-9E4A-A89B-39C5B19D5511}"/>
              </a:ext>
            </a:extLst>
          </p:cNvPr>
          <p:cNvSpPr/>
          <p:nvPr/>
        </p:nvSpPr>
        <p:spPr>
          <a:xfrm>
            <a:off x="1467853" y="1636289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2" name="Document 1">
            <a:extLst>
              <a:ext uri="{FF2B5EF4-FFF2-40B4-BE49-F238E27FC236}">
                <a16:creationId xmlns:a16="http://schemas.microsoft.com/office/drawing/2014/main" id="{29CF39FC-AFFE-504D-AEE8-6FAA176A3D9D}"/>
              </a:ext>
            </a:extLst>
          </p:cNvPr>
          <p:cNvSpPr/>
          <p:nvPr/>
        </p:nvSpPr>
        <p:spPr>
          <a:xfrm>
            <a:off x="1913025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cohort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cleaned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6474C-CB4C-9B43-B882-F3161225D474}"/>
              </a:ext>
            </a:extLst>
          </p:cNvPr>
          <p:cNvSpPr txBox="1"/>
          <p:nvPr/>
        </p:nvSpPr>
        <p:spPr>
          <a:xfrm>
            <a:off x="2112928" y="32202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id, time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7A8AF69A-2536-B04D-A415-859B769E4D09}"/>
              </a:ext>
            </a:extLst>
          </p:cNvPr>
          <p:cNvSpPr/>
          <p:nvPr/>
        </p:nvSpPr>
        <p:spPr>
          <a:xfrm>
            <a:off x="3918288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37B65-BFA7-164E-8804-A00FB05B00A3}"/>
              </a:ext>
            </a:extLst>
          </p:cNvPr>
          <p:cNvSpPr txBox="1"/>
          <p:nvPr/>
        </p:nvSpPr>
        <p:spPr>
          <a:xfrm>
            <a:off x="3720647" y="32202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id, time, label(s)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381A3C80-C0B2-1D40-9209-D4709F1861B2}"/>
              </a:ext>
            </a:extLst>
          </p:cNvPr>
          <p:cNvSpPr/>
          <p:nvPr/>
        </p:nvSpPr>
        <p:spPr>
          <a:xfrm>
            <a:off x="592355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features_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47310-8869-3546-8FCD-B4AB5A6FB0A0}"/>
              </a:ext>
            </a:extLst>
          </p:cNvPr>
          <p:cNvSpPr txBox="1"/>
          <p:nvPr/>
        </p:nvSpPr>
        <p:spPr>
          <a:xfrm>
            <a:off x="571142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id, time, feat1,…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EAE22E9C-C4C5-EF49-9F4E-B035A4340A53}"/>
              </a:ext>
            </a:extLst>
          </p:cNvPr>
          <p:cNvSpPr/>
          <p:nvPr/>
        </p:nvSpPr>
        <p:spPr>
          <a:xfrm>
            <a:off x="794330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features_</a:t>
            </a:r>
            <a:br>
              <a:rPr lang="en-US" dirty="0"/>
            </a:br>
            <a:r>
              <a:rPr lang="en-US" dirty="0"/>
              <a:t>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B8C9-90F0-7E46-A59A-3F41366C0D26}"/>
              </a:ext>
            </a:extLst>
          </p:cNvPr>
          <p:cNvSpPr txBox="1"/>
          <p:nvPr/>
        </p:nvSpPr>
        <p:spPr>
          <a:xfrm>
            <a:off x="773117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id, time, feat1,…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C1F6F-6064-6D4D-B7EF-3CFDEE183987}"/>
              </a:ext>
            </a:extLst>
          </p:cNvPr>
          <p:cNvSpPr txBox="1"/>
          <p:nvPr/>
        </p:nvSpPr>
        <p:spPr>
          <a:xfrm>
            <a:off x="9446563" y="24303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6345-7957-444B-A632-D90CAB91BB86}"/>
              </a:ext>
            </a:extLst>
          </p:cNvPr>
          <p:cNvSpPr txBox="1"/>
          <p:nvPr/>
        </p:nvSpPr>
        <p:spPr>
          <a:xfrm>
            <a:off x="1679924" y="1673936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model_prep</a:t>
            </a:r>
            <a:r>
              <a:rPr lang="en-US" dirty="0"/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3564216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62A923E-B738-9E4A-A89B-39C5B19D5511}"/>
              </a:ext>
            </a:extLst>
          </p:cNvPr>
          <p:cNvSpPr/>
          <p:nvPr/>
        </p:nvSpPr>
        <p:spPr>
          <a:xfrm>
            <a:off x="1467853" y="1636289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2" name="Document 1">
            <a:extLst>
              <a:ext uri="{FF2B5EF4-FFF2-40B4-BE49-F238E27FC236}">
                <a16:creationId xmlns:a16="http://schemas.microsoft.com/office/drawing/2014/main" id="{29CF39FC-AFFE-504D-AEE8-6FAA176A3D9D}"/>
              </a:ext>
            </a:extLst>
          </p:cNvPr>
          <p:cNvSpPr/>
          <p:nvPr/>
        </p:nvSpPr>
        <p:spPr>
          <a:xfrm>
            <a:off x="1913025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cohort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cleaned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6474C-CB4C-9B43-B882-F3161225D474}"/>
              </a:ext>
            </a:extLst>
          </p:cNvPr>
          <p:cNvSpPr txBox="1"/>
          <p:nvPr/>
        </p:nvSpPr>
        <p:spPr>
          <a:xfrm>
            <a:off x="2112928" y="32202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id, time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7A8AF69A-2536-B04D-A415-859B769E4D09}"/>
              </a:ext>
            </a:extLst>
          </p:cNvPr>
          <p:cNvSpPr/>
          <p:nvPr/>
        </p:nvSpPr>
        <p:spPr>
          <a:xfrm>
            <a:off x="3918288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37B65-BFA7-164E-8804-A00FB05B00A3}"/>
              </a:ext>
            </a:extLst>
          </p:cNvPr>
          <p:cNvSpPr txBox="1"/>
          <p:nvPr/>
        </p:nvSpPr>
        <p:spPr>
          <a:xfrm>
            <a:off x="3720647" y="32202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id, time, label(s)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381A3C80-C0B2-1D40-9209-D4709F1861B2}"/>
              </a:ext>
            </a:extLst>
          </p:cNvPr>
          <p:cNvSpPr/>
          <p:nvPr/>
        </p:nvSpPr>
        <p:spPr>
          <a:xfrm>
            <a:off x="592355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features_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47310-8869-3546-8FCD-B4AB5A6FB0A0}"/>
              </a:ext>
            </a:extLst>
          </p:cNvPr>
          <p:cNvSpPr txBox="1"/>
          <p:nvPr/>
        </p:nvSpPr>
        <p:spPr>
          <a:xfrm>
            <a:off x="571142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id, time, feat1,…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EAE22E9C-C4C5-EF49-9F4E-B035A4340A53}"/>
              </a:ext>
            </a:extLst>
          </p:cNvPr>
          <p:cNvSpPr/>
          <p:nvPr/>
        </p:nvSpPr>
        <p:spPr>
          <a:xfrm>
            <a:off x="794330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features_</a:t>
            </a:r>
            <a:br>
              <a:rPr lang="en-US" dirty="0"/>
            </a:br>
            <a:r>
              <a:rPr lang="en-US" dirty="0"/>
              <a:t>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B8C9-90F0-7E46-A59A-3F41366C0D26}"/>
              </a:ext>
            </a:extLst>
          </p:cNvPr>
          <p:cNvSpPr txBox="1"/>
          <p:nvPr/>
        </p:nvSpPr>
        <p:spPr>
          <a:xfrm>
            <a:off x="773117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id, time, feat1,…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C1F6F-6064-6D4D-B7EF-3CFDEE183987}"/>
              </a:ext>
            </a:extLst>
          </p:cNvPr>
          <p:cNvSpPr txBox="1"/>
          <p:nvPr/>
        </p:nvSpPr>
        <p:spPr>
          <a:xfrm>
            <a:off x="9446563" y="24303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6345-7957-444B-A632-D90CAB91BB86}"/>
              </a:ext>
            </a:extLst>
          </p:cNvPr>
          <p:cNvSpPr txBox="1"/>
          <p:nvPr/>
        </p:nvSpPr>
        <p:spPr>
          <a:xfrm>
            <a:off x="1679924" y="1673936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model_prep</a:t>
            </a:r>
            <a:r>
              <a:rPr lang="en-US" dirty="0"/>
              <a:t> schema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B64060D-F121-7847-BC35-7A38C365C8E9}"/>
              </a:ext>
            </a:extLst>
          </p:cNvPr>
          <p:cNvSpPr/>
          <p:nvPr/>
        </p:nvSpPr>
        <p:spPr>
          <a:xfrm>
            <a:off x="1467853" y="4199016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B770606F-F1C1-474D-8E96-D357AABE7B31}"/>
              </a:ext>
            </a:extLst>
          </p:cNvPr>
          <p:cNvSpPr/>
          <p:nvPr/>
        </p:nvSpPr>
        <p:spPr>
          <a:xfrm>
            <a:off x="1913025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model_sets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F8D4C-CD93-1141-9215-921D60220869}"/>
              </a:ext>
            </a:extLst>
          </p:cNvPr>
          <p:cNvSpPr txBox="1"/>
          <p:nvPr/>
        </p:nvSpPr>
        <p:spPr>
          <a:xfrm>
            <a:off x="1800154" y="5782992"/>
            <a:ext cx="152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model_set_id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type, params</a:t>
            </a:r>
          </a:p>
        </p:txBody>
      </p:sp>
      <p:sp>
        <p:nvSpPr>
          <p:cNvPr id="20" name="Document 19">
            <a:extLst>
              <a:ext uri="{FF2B5EF4-FFF2-40B4-BE49-F238E27FC236}">
                <a16:creationId xmlns:a16="http://schemas.microsoft.com/office/drawing/2014/main" id="{955F8CA0-A0C5-0444-92E6-178608850928}"/>
              </a:ext>
            </a:extLst>
          </p:cNvPr>
          <p:cNvSpPr/>
          <p:nvPr/>
        </p:nvSpPr>
        <p:spPr>
          <a:xfrm>
            <a:off x="3918288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DAF0D9-9090-8746-B1AC-8C984A687AB1}"/>
              </a:ext>
            </a:extLst>
          </p:cNvPr>
          <p:cNvSpPr txBox="1"/>
          <p:nvPr/>
        </p:nvSpPr>
        <p:spPr>
          <a:xfrm>
            <a:off x="3762328" y="5782992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model_set_id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model_id</a:t>
            </a:r>
            <a:r>
              <a:rPr lang="en-US" dirty="0"/>
              <a:t>, time</a:t>
            </a:r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B558840A-9F35-014A-991A-11252227EF55}"/>
              </a:ext>
            </a:extLst>
          </p:cNvPr>
          <p:cNvSpPr/>
          <p:nvPr/>
        </p:nvSpPr>
        <p:spPr>
          <a:xfrm>
            <a:off x="5923551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158CB0-20B3-8843-B300-F3A31A2C021A}"/>
              </a:ext>
            </a:extLst>
          </p:cNvPr>
          <p:cNvSpPr txBox="1"/>
          <p:nvPr/>
        </p:nvSpPr>
        <p:spPr>
          <a:xfrm>
            <a:off x="5678691" y="5782992"/>
            <a:ext cx="178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model_id</a:t>
            </a:r>
            <a:r>
              <a:rPr lang="en-US" dirty="0"/>
              <a:t>, id,</a:t>
            </a:r>
          </a:p>
          <a:p>
            <a:pPr algn="ctr"/>
            <a:r>
              <a:rPr lang="en-US" dirty="0"/>
              <a:t>time, score, label</a:t>
            </a:r>
          </a:p>
        </p:txBody>
      </p:sp>
      <p:sp>
        <p:nvSpPr>
          <p:cNvPr id="24" name="Document 23">
            <a:extLst>
              <a:ext uri="{FF2B5EF4-FFF2-40B4-BE49-F238E27FC236}">
                <a16:creationId xmlns:a16="http://schemas.microsoft.com/office/drawing/2014/main" id="{B27E32CD-6F16-D946-A82B-A600DBBC4E06}"/>
              </a:ext>
            </a:extLst>
          </p:cNvPr>
          <p:cNvSpPr/>
          <p:nvPr/>
        </p:nvSpPr>
        <p:spPr>
          <a:xfrm>
            <a:off x="7943301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evaluations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4546E6-2D4B-824C-97D2-CE75B6344F3C}"/>
              </a:ext>
            </a:extLst>
          </p:cNvPr>
          <p:cNvSpPr txBox="1"/>
          <p:nvPr/>
        </p:nvSpPr>
        <p:spPr>
          <a:xfrm>
            <a:off x="7758487" y="5782992"/>
            <a:ext cx="16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model_id</a:t>
            </a:r>
            <a:r>
              <a:rPr lang="en-US" dirty="0"/>
              <a:t>, time,</a:t>
            </a:r>
          </a:p>
          <a:p>
            <a:pPr algn="ctr"/>
            <a:r>
              <a:rPr lang="en-US" dirty="0"/>
              <a:t>metric,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5407FE-F1DE-1145-A20E-C79B7FB67620}"/>
              </a:ext>
            </a:extLst>
          </p:cNvPr>
          <p:cNvSpPr txBox="1"/>
          <p:nvPr/>
        </p:nvSpPr>
        <p:spPr>
          <a:xfrm>
            <a:off x="1679924" y="4236663"/>
            <a:ext cx="15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schema</a:t>
            </a:r>
          </a:p>
        </p:txBody>
      </p:sp>
    </p:spTree>
    <p:extLst>
      <p:ext uri="{BB962C8B-B14F-4D97-AF65-F5344CB8AC3E}">
        <p14:creationId xmlns:p14="http://schemas.microsoft.com/office/powerpoint/2010/main" val="1403205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config.yaml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113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config.yaml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6A657A-340B-0042-9DB5-E1A291CD8E8B}"/>
              </a:ext>
            </a:extLst>
          </p:cNvPr>
          <p:cNvSpPr txBox="1"/>
          <p:nvPr/>
        </p:nvSpPr>
        <p:spPr>
          <a:xfrm>
            <a:off x="9475871" y="1949116"/>
            <a:ext cx="2152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F0A06"/>
                </a:solidFill>
              </a:rPr>
              <a:t>All the project-</a:t>
            </a:r>
          </a:p>
          <a:p>
            <a:r>
              <a:rPr lang="en-US" sz="2400" b="1" dirty="0">
                <a:solidFill>
                  <a:srgbClr val="6F0A06"/>
                </a:solidFill>
              </a:rPr>
              <a:t>specific details!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5554AD-939C-604A-A55B-3BBB7962B036}"/>
              </a:ext>
            </a:extLst>
          </p:cNvPr>
          <p:cNvCxnSpPr>
            <a:cxnSpLocks/>
          </p:cNvCxnSpPr>
          <p:nvPr/>
        </p:nvCxnSpPr>
        <p:spPr>
          <a:xfrm flipV="1">
            <a:off x="10519611" y="1179096"/>
            <a:ext cx="350921" cy="818148"/>
          </a:xfrm>
          <a:prstGeom prst="straightConnector1">
            <a:avLst/>
          </a:prstGeom>
          <a:ln w="76200">
            <a:solidFill>
              <a:srgbClr val="6F0A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4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</p:spTree>
    <p:extLst>
      <p:ext uri="{BB962C8B-B14F-4D97-AF65-F5344CB8AC3E}">
        <p14:creationId xmlns:p14="http://schemas.microsoft.com/office/powerpoint/2010/main" val="4288867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>
            <a:extLst>
              <a:ext uri="{FF2B5EF4-FFF2-40B4-BE49-F238E27FC236}">
                <a16:creationId xmlns:a16="http://schemas.microsoft.com/office/drawing/2014/main" id="{7A338037-2E06-6244-8C31-2E414DA551EF}"/>
              </a:ext>
            </a:extLst>
          </p:cNvPr>
          <p:cNvSpPr/>
          <p:nvPr/>
        </p:nvSpPr>
        <p:spPr>
          <a:xfrm>
            <a:off x="180475" y="132346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config.yaml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2D42F3-83DA-EF44-85F3-44ED71AD08C7}"/>
              </a:ext>
            </a:extLst>
          </p:cNvPr>
          <p:cNvSpPr/>
          <p:nvPr/>
        </p:nvSpPr>
        <p:spPr>
          <a:xfrm>
            <a:off x="128337" y="5999293"/>
            <a:ext cx="11935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https://github.com/dssg/direccion_trabajo_inspections/blob/master/experiments/test.yaml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C8D62-EB53-CD44-9CC4-8977D6A9F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565" y="132346"/>
            <a:ext cx="4816870" cy="57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53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3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4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0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Trainer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4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1270</Words>
  <Application>Microsoft Macintosh PowerPoint</Application>
  <PresentationFormat>Widescreen</PresentationFormat>
  <Paragraphs>471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 Rodolfa</dc:creator>
  <cp:lastModifiedBy>Kit Rodolfa</cp:lastModifiedBy>
  <cp:revision>15</cp:revision>
  <dcterms:created xsi:type="dcterms:W3CDTF">2020-10-24T03:04:17Z</dcterms:created>
  <dcterms:modified xsi:type="dcterms:W3CDTF">2020-10-24T05:31:35Z</dcterms:modified>
</cp:coreProperties>
</file>