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4"/>
  </p:notesMasterIdLst>
  <p:sldIdLst>
    <p:sldId id="300" r:id="rId2"/>
    <p:sldId id="301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6DCB39C-D4AE-4EED-A1A4-CE9E328B2FED}">
          <p14:sldIdLst>
            <p14:sldId id="300"/>
            <p14:sldId id="301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4"/>
          </p14:sldIdLst>
        </p14:section>
        <p14:section name="Раздел без заголовка" id="{63B85CC1-27E0-4CDD-A586-3FC0CDD51E5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00"/>
    <a:srgbClr val="FF0066"/>
    <a:srgbClr val="FF9900"/>
    <a:srgbClr val="FFFF00"/>
    <a:srgbClr val="99FF66"/>
    <a:srgbClr val="00FFFF"/>
    <a:srgbClr val="FF3300"/>
    <a:srgbClr val="CCFF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C1351-CA9D-B3E6-AF73-7335FE1DE804}" v="404" dt="2020-06-08T11:35:47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6" autoAdjust="0"/>
    <p:restoredTop sz="94660"/>
  </p:normalViewPr>
  <p:slideViewPr>
    <p:cSldViewPr>
      <p:cViewPr varScale="1">
        <p:scale>
          <a:sx n="70" d="100"/>
          <a:sy n="70" d="100"/>
        </p:scale>
        <p:origin x="1986" y="6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0C800-F8FF-4CCB-A7D7-DC1CE5CCDB3A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9AD11-C65B-47AF-ADD4-ED26C8AC2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2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your company slogan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98A1-A790-43B2-850A-F9CCA72A8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4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B709-8B75-4907-BDFB-1B947D7C9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5210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B709-8B75-4907-BDFB-1B947D7C9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1590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B709-8B75-4907-BDFB-1B947D7C9B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2911307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B709-8B75-4907-BDFB-1B947D7C9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062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B709-8B75-4907-BDFB-1B947D7C9B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79495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B709-8B75-4907-BDFB-1B947D7C9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0344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6063-83C4-4AEC-9D69-88649B292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76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9D57-3EF9-49FB-815C-A76921EE0D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8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9543-A0AA-4EF7-9B07-6F41C4D96F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6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56F3-FC41-4377-9C90-3EACF7C4B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5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34A0-C2AA-4904-98A3-AD0DFC62FE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A079-3D84-4EEF-A6DA-BC783C5C9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CF5A-A0D1-4FFC-86A7-88EE12B9D5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8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264F-76F2-4EA8-B6AB-BEF9B4E4BB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F492-2C5E-4206-BA05-AE784200F9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1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FECA-9366-48A5-99DE-82BC9A5DB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B6B709-8B75-4907-BDFB-1B947D7C9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66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ru.wikipedia.org/wiki/%D0%90%D0%BD%D0%B3%D0%BB%D0%B8%D0%B9%D1%81%D0%BA%D0%B8%D0%B9_%D1%8F%D0%B7%D1%8B%D0%BA" TargetMode="External"/><Relationship Id="rId7" Type="http://schemas.openxmlformats.org/officeDocument/2006/relationships/hyperlink" Target="https://ru.wikipedia.org/wiki/%D0%A1%D0%B5%D0%BD%D1%81%D0%BE%D1%80%D0%BD%D0%B0%D1%8F_%D0%BF%D0%B0%D0%BD%D0%B5%D0%BB%D1%8C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u.wikipedia.org/wiki/%D0%A1%D0%B5%D0%BD%D1%81%D0%BE%D1%80%D0%BD%D1%8B%D0%B9_%D1%8D%D0%BA%D1%80%D0%B0%D0%BD" TargetMode="External"/><Relationship Id="rId5" Type="http://schemas.openxmlformats.org/officeDocument/2006/relationships/hyperlink" Target="https://ru.wikipedia.org/wiki/%D0%A3%D1%81%D1%82%D1%80%D0%BE%D0%B9%D1%81%D1%82%D0%B2%D0%B0_%D0%B2%D0%B2%D0%BE%D0%B4%D0%B0" TargetMode="External"/><Relationship Id="rId10" Type="http://schemas.openxmlformats.org/officeDocument/2006/relationships/image" Target="../media/image8.jpeg"/><Relationship Id="rId4" Type="http://schemas.openxmlformats.org/officeDocument/2006/relationships/hyperlink" Target="https://ru.wikipedia.org/wiki/%D0%A1%D0%B5%D0%BD%D1%81%D0%BE%D1%80%D0%BD%D0%B0%D1%8F_%D1%81%D0%B8%D1%81%D1%82%D0%B5%D0%BC%D0%B0" TargetMode="External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7544" y="5588982"/>
            <a:ext cx="5584825" cy="381000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Военная кафедра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Astana IT University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7437264" y="5969982"/>
            <a:ext cx="1706736" cy="888018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C70665-3519-4855-AC23-E9868FA1DF89}"/>
              </a:ext>
            </a:extLst>
          </p:cNvPr>
          <p:cNvSpPr txBox="1"/>
          <p:nvPr/>
        </p:nvSpPr>
        <p:spPr>
          <a:xfrm>
            <a:off x="1348979" y="1824158"/>
            <a:ext cx="72008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Информационное обеспечение функционирования автоматизированных систем управления</a:t>
            </a:r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70665-3519-4855-AC23-E9868FA1DF89}"/>
              </a:ext>
            </a:extLst>
          </p:cNvPr>
          <p:cNvSpPr txBox="1"/>
          <p:nvPr/>
        </p:nvSpPr>
        <p:spPr>
          <a:xfrm>
            <a:off x="566418" y="646671"/>
            <a:ext cx="82089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Bahnschrift SemiBold SemiConden" panose="020B0502040204020203" pitchFamily="34" charset="0"/>
                <a:cs typeface="Calibri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АВТОМАТИЗИРОВАННЫЕ СИСТЕМЫ УПРАВЛЕНИЯ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ВОЕННОГО НАЗНАЧЕНИЯ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5776" y="2877571"/>
            <a:ext cx="83067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90C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Тема 6: </a:t>
            </a:r>
            <a:r>
              <a:rPr lang="ru-RU" sz="2400" b="1" dirty="0">
                <a:solidFill>
                  <a:schemeClr val="bg1"/>
                </a:solidFill>
              </a:rPr>
              <a:t>«ПРОГРАММНОЕ ОБЕСПЕЧЕНИЕ АСУВ»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  <a:p>
            <a:endParaRPr lang="en-US" sz="2600" b="1" dirty="0">
              <a:solidFill>
                <a:srgbClr val="00090C"/>
              </a:solidFill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5776" y="3967692"/>
            <a:ext cx="8161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090C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Занятие </a:t>
            </a:r>
            <a:r>
              <a:rPr lang="en-US" sz="2000" b="1" dirty="0">
                <a:solidFill>
                  <a:srgbClr val="00090C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3</a:t>
            </a:r>
            <a:r>
              <a:rPr lang="ru-RU" sz="2000" b="1" dirty="0">
                <a:solidFill>
                  <a:srgbClr val="00090C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.</a:t>
            </a:r>
            <a:r>
              <a:rPr lang="ru-RU" sz="2400" b="1" dirty="0">
                <a:solidFill>
                  <a:srgbClr val="00090C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</a:t>
            </a:r>
            <a:r>
              <a:rPr lang="ru-RU" sz="2000" b="1" dirty="0">
                <a:solidFill>
                  <a:srgbClr val="00090C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Операционные системы ЭВМ</a:t>
            </a:r>
            <a:endParaRPr lang="en-US" sz="2600" b="1" dirty="0">
              <a:solidFill>
                <a:srgbClr val="00090C"/>
              </a:solidFill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35D3CA-1F34-4AF6-A522-879FAFB8BFD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-4690" y="1256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405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1" name="AutoShape 9"/>
          <p:cNvSpPr>
            <a:spLocks noChangeAspect="1" noChangeArrowheads="1" noTextEdit="1"/>
          </p:cNvSpPr>
          <p:nvPr/>
        </p:nvSpPr>
        <p:spPr bwMode="auto">
          <a:xfrm flipH="1">
            <a:off x="4792663" y="2767013"/>
            <a:ext cx="8937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601672" y="57682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631132" y="123049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83129" y="623115"/>
            <a:ext cx="8377741" cy="61772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0"/>
              </a:spcAft>
            </a:pP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39A9D9-9B21-4035-9BCD-5C665ABD9886}"/>
              </a:ext>
            </a:extLst>
          </p:cNvPr>
          <p:cNvSpPr txBox="1"/>
          <p:nvPr/>
        </p:nvSpPr>
        <p:spPr>
          <a:xfrm>
            <a:off x="507158" y="645824"/>
            <a:ext cx="8089709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базовой технологии: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UNIX-подобные.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Windows-подобные.</a:t>
            </a:r>
          </a:p>
          <a:p>
            <a:pPr indent="355600" algn="just">
              <a:spcBef>
                <a:spcPts val="0"/>
              </a:spcBef>
              <a:spcAft>
                <a:spcPts val="0"/>
              </a:spcAft>
            </a:pPr>
            <a:endParaRPr lang="ru-RU" sz="3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55600" algn="just">
              <a:spcBef>
                <a:spcPts val="0"/>
              </a:spcBef>
              <a:spcAft>
                <a:spcPts val="0"/>
              </a:spcAft>
            </a:pP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типу лицензии: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Проприетарная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(proprietary).</a:t>
            </a:r>
            <a:endParaRPr lang="ru-RU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spcBef>
                <a:spcPts val="0"/>
              </a:spcBef>
              <a:spcAft>
                <a:spcPts val="0"/>
              </a:spcAft>
            </a:pPr>
            <a:r>
              <a:rPr lang="ru-RU" sz="1800" i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Проприетарное</a:t>
            </a:r>
            <a:r>
              <a:rPr lang="ru-RU" sz="1800" b="1" i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i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(англ. от </a:t>
            </a:r>
            <a:r>
              <a:rPr lang="ru-RU" sz="1800" i="1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proprietary</a:t>
            </a:r>
            <a:r>
              <a:rPr lang="ru-RU" sz="1800" i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частное, патентованное, в составе собственности) - программное обеспечение, являющееся частной собственностью авторов или правообладателей и не удовлетворяющее критериям свободного ПО (наличия открытого программного кода недостаточно). Правообладатель проприетарного ПО сохраняет за собой монополию на его использование, копирование и модификацию, полностью или в существенных моментах. Обычно проприетарным называют любое несвободное ПО, включая полусвободное.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Открытая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(opened).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Открытое программное обеспечение (англ. </a:t>
            </a:r>
            <a:r>
              <a:rPr lang="ru-RU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— это программное обеспечение с открытым исходным кодом. Исходный код создаваемых программ открыт, то есть доступен для просмотра и изменения. Это позволяет использовать уже созданный код для создания новых версий программ, для исправления ошибок и, возможно, помочь в доработке открытой программы.</a:t>
            </a:r>
            <a:endParaRPr lang="ru-RU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1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1" name="AutoShape 9"/>
          <p:cNvSpPr>
            <a:spLocks noChangeAspect="1" noChangeArrowheads="1" noTextEdit="1"/>
          </p:cNvSpPr>
          <p:nvPr/>
        </p:nvSpPr>
        <p:spPr bwMode="auto">
          <a:xfrm flipH="1">
            <a:off x="4792663" y="2767013"/>
            <a:ext cx="8937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601672" y="57682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639692" y="123049"/>
            <a:ext cx="424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11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sp>
        <p:nvSpPr>
          <p:cNvPr id="2" name="AutoShape 2" descr="Информационная система — что это такое">
            <a:extLst>
              <a:ext uri="{FF2B5EF4-FFF2-40B4-BE49-F238E27FC236}">
                <a16:creationId xmlns:a16="http://schemas.microsoft.com/office/drawing/2014/main" id="{662BFBC3-E0C9-4CAA-9A08-B6E2D139A3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Text Box 97">
            <a:extLst>
              <a:ext uri="{FF2B5EF4-FFF2-40B4-BE49-F238E27FC236}">
                <a16:creationId xmlns:a16="http://schemas.microsoft.com/office/drawing/2014/main" id="{19C7B32C-A83E-4A3F-B556-42C759648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8" y="187136"/>
            <a:ext cx="6754350" cy="8161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defPPr>
              <a:defRPr lang="en-US"/>
            </a:defPPr>
            <a:lvl1pPr algn="just"/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Назначение, состав операционной системы и ее компоненты»</a:t>
            </a:r>
            <a:endParaRPr lang="ru-RU" sz="1800" b="1" dirty="0">
              <a:effectLst/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F342456-EE9A-4432-8ECA-58832583A7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8955" y="595196"/>
            <a:ext cx="6754351" cy="38419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6649BC-0C5E-4951-9DD1-9CED8D5B0ABC}"/>
              </a:ext>
            </a:extLst>
          </p:cNvPr>
          <p:cNvSpPr txBox="1"/>
          <p:nvPr/>
        </p:nvSpPr>
        <p:spPr>
          <a:xfrm>
            <a:off x="215516" y="4573878"/>
            <a:ext cx="8712968" cy="1976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46710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Операционные системы (ОС) – набор программ, которые обеспечивают взаимодействие всех программ пользователя с аппаратными устройствами, распределяет оперативную память между программами, реагирует на различные события при обработке информации.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Операционная система управляет памятью, процессами, и всем программным и аппаратным обеспечением.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51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1" name="AutoShape 9"/>
          <p:cNvSpPr>
            <a:spLocks noChangeAspect="1" noChangeArrowheads="1" noTextEdit="1"/>
          </p:cNvSpPr>
          <p:nvPr/>
        </p:nvSpPr>
        <p:spPr bwMode="auto">
          <a:xfrm flipH="1">
            <a:off x="4792663" y="2767013"/>
            <a:ext cx="8937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601672" y="57682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631132" y="123049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12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sp>
        <p:nvSpPr>
          <p:cNvPr id="2" name="AutoShape 2" descr="Информационная система — что это такое">
            <a:extLst>
              <a:ext uri="{FF2B5EF4-FFF2-40B4-BE49-F238E27FC236}">
                <a16:creationId xmlns:a16="http://schemas.microsoft.com/office/drawing/2014/main" id="{662BFBC3-E0C9-4CAA-9A08-B6E2D139A3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Text Box 97">
            <a:extLst>
              <a:ext uri="{FF2B5EF4-FFF2-40B4-BE49-F238E27FC236}">
                <a16:creationId xmlns:a16="http://schemas.microsoft.com/office/drawing/2014/main" id="{19C7B32C-A83E-4A3F-B556-42C759648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935" y="168404"/>
            <a:ext cx="6612131" cy="3838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defPPr>
              <a:defRPr lang="en-US"/>
            </a:defPPr>
            <a:lvl1pPr algn="just"/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Назначение основных модулей операционной системы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7C56B04-DF55-4AC2-BB1B-005541604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96795"/>
              </p:ext>
            </p:extLst>
          </p:nvPr>
        </p:nvGraphicFramePr>
        <p:xfrm>
          <a:off x="323528" y="769332"/>
          <a:ext cx="8307604" cy="51334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2692">
                  <a:extLst>
                    <a:ext uri="{9D8B030D-6E8A-4147-A177-3AD203B41FA5}">
                      <a16:colId xmlns:a16="http://schemas.microsoft.com/office/drawing/2014/main" val="89535996"/>
                    </a:ext>
                  </a:extLst>
                </a:gridCol>
                <a:gridCol w="5414912">
                  <a:extLst>
                    <a:ext uri="{9D8B030D-6E8A-4147-A177-3AD203B41FA5}">
                      <a16:colId xmlns:a16="http://schemas.microsoft.com/office/drawing/2014/main" val="3794238879"/>
                    </a:ext>
                  </a:extLst>
                </a:gridCol>
              </a:tblGrid>
              <a:tr h="1765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Модуль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681" marR="526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Назначение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681" marR="52681" marT="0" marB="0"/>
                </a:tc>
                <a:extLst>
                  <a:ext uri="{0D108BD9-81ED-4DB2-BD59-A6C34878D82A}">
                    <a16:rowId xmlns:a16="http://schemas.microsoft.com/office/drawing/2014/main" val="2599605493"/>
                  </a:ext>
                </a:extLst>
              </a:tr>
              <a:tr h="4744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Базовый модуль (ядро ОС)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681" marR="5268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Управляет работой программ и файловой системой, обеспечивает доступ к ней и обмен файлами между периферийными устройствами 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681" marR="52681" marT="0" marB="0"/>
                </a:tc>
                <a:extLst>
                  <a:ext uri="{0D108BD9-81ED-4DB2-BD59-A6C34878D82A}">
                    <a16:rowId xmlns:a16="http://schemas.microsoft.com/office/drawing/2014/main" val="1002333379"/>
                  </a:ext>
                </a:extLst>
              </a:tr>
              <a:tr h="3129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Командный процессор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681" marR="5268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Расшифровывает и исполняет команды пользователя, поступающие прежде всего через клавиатуру 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681" marR="52681" marT="0" marB="0"/>
                </a:tc>
                <a:extLst>
                  <a:ext uri="{0D108BD9-81ED-4DB2-BD59-A6C34878D82A}">
                    <a16:rowId xmlns:a16="http://schemas.microsoft.com/office/drawing/2014/main" val="2131376760"/>
                  </a:ext>
                </a:extLst>
              </a:tr>
              <a:tr h="6360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Драйверы периферийных устройств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681" marR="5268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Программно</a:t>
                      </a: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обеспечивают согласованность работы устройств с процессором (каждое периферийное устройство обрабатывает информацию по-разному и в различном темпе) 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681" marR="52681" marT="0" marB="0"/>
                </a:tc>
                <a:extLst>
                  <a:ext uri="{0D108BD9-81ED-4DB2-BD59-A6C34878D82A}">
                    <a16:rowId xmlns:a16="http://schemas.microsoft.com/office/drawing/2014/main" val="582131672"/>
                  </a:ext>
                </a:extLst>
              </a:tr>
              <a:tr h="10566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Программные модули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681" marR="5268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Обеспечивают графический пользовательский интерфейс.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Графический интерфейс позволяет осуществлять взаимодействие человека с компьютером в форме диалога с использованием окон, меню, кнопок. Работа с мышью, рабочий стол, панель задач, окна, меню.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681" marR="52681" marT="0" marB="0"/>
                </a:tc>
                <a:extLst>
                  <a:ext uri="{0D108BD9-81ED-4DB2-BD59-A6C34878D82A}">
                    <a16:rowId xmlns:a16="http://schemas.microsoft.com/office/drawing/2014/main" val="1358597906"/>
                  </a:ext>
                </a:extLst>
              </a:tr>
              <a:tr h="6360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Дополнительные сервисные программы (утилиты)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681" marR="5268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Делают удобным и многосторонним процесс общения пользователя с компьютером. Программы-утилиты, позволяют обслуживать диски, выполнять операции с файлами, работать в сетях.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681" marR="52681" marT="0" marB="0"/>
                </a:tc>
                <a:extLst>
                  <a:ext uri="{0D108BD9-81ED-4DB2-BD59-A6C34878D82A}">
                    <a16:rowId xmlns:a16="http://schemas.microsoft.com/office/drawing/2014/main" val="1672179981"/>
                  </a:ext>
                </a:extLst>
              </a:tr>
              <a:tr h="4744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Справочная система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681" marR="5268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Позволяет оперативно получать необходимую информацию о функционировании ОС в целом, так и о работе её отдельных модулей.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681" marR="52681" marT="0" marB="0"/>
                </a:tc>
                <a:extLst>
                  <a:ext uri="{0D108BD9-81ED-4DB2-BD59-A6C34878D82A}">
                    <a16:rowId xmlns:a16="http://schemas.microsoft.com/office/drawing/2014/main" val="80076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57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1068801"/>
            <a:ext cx="4104456" cy="63200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0090C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УЧЕБНЫЕ ВОПРОСЫ</a:t>
            </a:r>
            <a:endParaRPr lang="en-US" dirty="0">
              <a:solidFill>
                <a:srgbClr val="00090C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048" name="Group 88"/>
          <p:cNvGrpSpPr>
            <a:grpSpLocks/>
          </p:cNvGrpSpPr>
          <p:nvPr/>
        </p:nvGrpSpPr>
        <p:grpSpPr bwMode="auto">
          <a:xfrm>
            <a:off x="151144" y="2763838"/>
            <a:ext cx="762000" cy="665162"/>
            <a:chOff x="1110" y="2656"/>
            <a:chExt cx="1549" cy="1351"/>
          </a:xfrm>
          <a:solidFill>
            <a:srgbClr val="33CC33"/>
          </a:solidFill>
        </p:grpSpPr>
        <p:sp>
          <p:nvSpPr>
            <p:cNvPr id="41049" name="AutoShape 89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50" name="AutoShape 90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51" name="AutoShape 91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41052" name="Group 92"/>
          <p:cNvGrpSpPr>
            <a:grpSpLocks/>
          </p:cNvGrpSpPr>
          <p:nvPr/>
        </p:nvGrpSpPr>
        <p:grpSpPr bwMode="auto">
          <a:xfrm>
            <a:off x="121767" y="3912692"/>
            <a:ext cx="762000" cy="665162"/>
            <a:chOff x="3174" y="2656"/>
            <a:chExt cx="1549" cy="1351"/>
          </a:xfrm>
          <a:solidFill>
            <a:srgbClr val="0070C0"/>
          </a:solidFill>
        </p:grpSpPr>
        <p:sp>
          <p:nvSpPr>
            <p:cNvPr id="41053" name="AutoShape 93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54" name="AutoShape 94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55" name="AutoShape 95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1056" name="Line 96"/>
          <p:cNvSpPr>
            <a:spLocks noChangeShapeType="1"/>
          </p:cNvSpPr>
          <p:nvPr/>
        </p:nvSpPr>
        <p:spPr bwMode="auto">
          <a:xfrm>
            <a:off x="1320780" y="3459242"/>
            <a:ext cx="7055470" cy="16044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057" name="Text Box 97"/>
          <p:cNvSpPr txBox="1">
            <a:spLocks noChangeArrowheads="1"/>
          </p:cNvSpPr>
          <p:nvPr/>
        </p:nvSpPr>
        <p:spPr bwMode="auto">
          <a:xfrm>
            <a:off x="358334" y="2902554"/>
            <a:ext cx="8609801" cy="3838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>
            <a:defPPr>
              <a:defRPr lang="en-US"/>
            </a:defPPr>
            <a:lvl1pPr algn="just"/>
          </a:lstStyle>
          <a:p>
            <a:pPr indent="444500" algn="ctr"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</a:t>
            </a:r>
            <a:r>
              <a:rPr lang="ru-RU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Особенности современного этапа развития операционных систем»</a:t>
            </a:r>
            <a:endParaRPr lang="ru-RU" sz="1400" b="1" dirty="0">
              <a:effectLst/>
              <a:highlight>
                <a:srgbClr val="FFFF00"/>
              </a:highligh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058" name="Text Box 98"/>
          <p:cNvSpPr txBox="1">
            <a:spLocks noChangeArrowheads="1"/>
          </p:cNvSpPr>
          <p:nvPr/>
        </p:nvSpPr>
        <p:spPr bwMode="gray">
          <a:xfrm>
            <a:off x="358334" y="286215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/>
              <a:t>1</a:t>
            </a:r>
          </a:p>
        </p:txBody>
      </p:sp>
      <p:sp>
        <p:nvSpPr>
          <p:cNvPr id="41059" name="Line 99"/>
          <p:cNvSpPr>
            <a:spLocks noChangeShapeType="1"/>
          </p:cNvSpPr>
          <p:nvPr/>
        </p:nvSpPr>
        <p:spPr bwMode="auto">
          <a:xfrm>
            <a:off x="1346225" y="4794848"/>
            <a:ext cx="6551414" cy="12439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060" name="Text Box 100"/>
          <p:cNvSpPr txBox="1">
            <a:spLocks noChangeArrowheads="1"/>
          </p:cNvSpPr>
          <p:nvPr/>
        </p:nvSpPr>
        <p:spPr bwMode="auto">
          <a:xfrm>
            <a:off x="468580" y="4021589"/>
            <a:ext cx="7966027" cy="3838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defPPr>
              <a:defRPr lang="en-US"/>
            </a:defPPr>
            <a:lvl1pPr algn="just"/>
            <a:lvl2pPr lvl="1"/>
          </a:lstStyle>
          <a:p>
            <a:pPr indent="450215"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«</a:t>
            </a:r>
            <a:r>
              <a:rPr lang="ru-RU" sz="1800" b="1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Назначение, состав операционной системы и ее компоненты»</a:t>
            </a:r>
            <a:endParaRPr lang="ru-RU" sz="1400" b="1" dirty="0">
              <a:solidFill>
                <a:schemeClr val="bg1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061" name="Text Box 101"/>
          <p:cNvSpPr txBox="1">
            <a:spLocks noChangeArrowheads="1"/>
          </p:cNvSpPr>
          <p:nvPr/>
        </p:nvSpPr>
        <p:spPr bwMode="gray">
          <a:xfrm>
            <a:off x="330327" y="402233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/>
              <a:t>2</a:t>
            </a:r>
          </a:p>
        </p:txBody>
      </p:sp>
      <p:sp>
        <p:nvSpPr>
          <p:cNvPr id="25" name="Овал 24"/>
          <p:cNvSpPr/>
          <p:nvPr/>
        </p:nvSpPr>
        <p:spPr>
          <a:xfrm>
            <a:off x="8644871" y="0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8746466" y="65367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2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7437264" y="5969982"/>
            <a:ext cx="1706736" cy="888018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1F69113-D609-427A-AB00-F630D41AE1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544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Овал 16"/>
          <p:cNvSpPr/>
          <p:nvPr/>
        </p:nvSpPr>
        <p:spPr>
          <a:xfrm>
            <a:off x="8643934" y="-607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737514" y="5620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30243" y="790830"/>
            <a:ext cx="8356687" cy="13420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Операционная система 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является сердцевиной программного обеспечения, она создает среду для выполнения приложений и во многом определяет, какими полезными для пользователя свойствами эти приложения будут обладать.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sp>
        <p:nvSpPr>
          <p:cNvPr id="12" name="Text Box 97">
            <a:extLst>
              <a:ext uri="{FF2B5EF4-FFF2-40B4-BE49-F238E27FC236}">
                <a16:creationId xmlns:a16="http://schemas.microsoft.com/office/drawing/2014/main" id="{4CDEA438-C853-436C-955C-F7BFB9EF1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2631" y="129041"/>
            <a:ext cx="5811912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defPPr>
              <a:defRPr lang="en-US"/>
            </a:defPPr>
            <a:lvl1pPr algn="just"/>
          </a:lstStyle>
          <a:p>
            <a:pPr indent="449580" algn="ctr">
              <a:spcAft>
                <a:spcPts val="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«Особенности современного этапа развития</a:t>
            </a:r>
          </a:p>
          <a:p>
            <a:pPr indent="449580" algn="ctr">
              <a:spcAft>
                <a:spcPts val="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операционных систем»</a:t>
            </a:r>
            <a:endParaRPr lang="ru-RU" sz="1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ctr"/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C93BC28-575A-4350-A23B-6B38B0AA2E58}"/>
              </a:ext>
            </a:extLst>
          </p:cNvPr>
          <p:cNvSpPr/>
          <p:nvPr/>
        </p:nvSpPr>
        <p:spPr>
          <a:xfrm>
            <a:off x="539552" y="2240192"/>
            <a:ext cx="8356687" cy="1836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Главное требование,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предъявляемым к операционной системе является 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способность выполнения основных функций: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эффективного управления ресурсами;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обеспечения удобного интерфейса для пользователя и прикладных программ. 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Программное обеспечение — Википедия">
            <a:extLst>
              <a:ext uri="{FF2B5EF4-FFF2-40B4-BE49-F238E27FC236}">
                <a16:creationId xmlns:a16="http://schemas.microsoft.com/office/drawing/2014/main" id="{4B0D0DF9-C9B1-4388-801E-6EB1AE7B8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21" y="4144144"/>
            <a:ext cx="1746443" cy="258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Что такое операционная система компьютера">
            <a:extLst>
              <a:ext uri="{FF2B5EF4-FFF2-40B4-BE49-F238E27FC236}">
                <a16:creationId xmlns:a16="http://schemas.microsoft.com/office/drawing/2014/main" id="{44E139CC-0E17-49DA-9FE3-EE32E5C28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474" y="4178045"/>
            <a:ext cx="2514598" cy="251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Операционная система (понятие)">
            <a:extLst>
              <a:ext uri="{FF2B5EF4-FFF2-40B4-BE49-F238E27FC236}">
                <a16:creationId xmlns:a16="http://schemas.microsoft.com/office/drawing/2014/main" id="{56046704-A5E9-4373-A6EA-C3B0C720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08" y="4214210"/>
            <a:ext cx="2514598" cy="251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68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1" name="AutoShape 9"/>
          <p:cNvSpPr>
            <a:spLocks noChangeAspect="1" noChangeArrowheads="1" noTextEdit="1"/>
          </p:cNvSpPr>
          <p:nvPr/>
        </p:nvSpPr>
        <p:spPr bwMode="auto">
          <a:xfrm flipH="1">
            <a:off x="4792663" y="2767013"/>
            <a:ext cx="8937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643934" y="-607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737514" y="5620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4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07FD76-3F48-4687-81A7-DE0378188DBA}"/>
              </a:ext>
            </a:extLst>
          </p:cNvPr>
          <p:cNvSpPr txBox="1"/>
          <p:nvPr/>
        </p:nvSpPr>
        <p:spPr>
          <a:xfrm>
            <a:off x="1209196" y="105562"/>
            <a:ext cx="7035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Основные тенденции развития операционных систем:</a:t>
            </a:r>
            <a:endParaRPr lang="ru-RU" sz="1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4890AD-F6F4-4AAE-8E49-A6D5ACAAB771}"/>
              </a:ext>
            </a:extLst>
          </p:cNvPr>
          <p:cNvSpPr txBox="1"/>
          <p:nvPr/>
        </p:nvSpPr>
        <p:spPr>
          <a:xfrm>
            <a:off x="-20085" y="553757"/>
            <a:ext cx="9070505" cy="70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ct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Поддержка новых тенденций в развитии интерфейсов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графических оболочек)  –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multi-touch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Tablet PC.</a:t>
            </a:r>
            <a:endParaRPr lang="ru-RU" sz="1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EF24DB-7FBA-46F8-91A3-2FBD09FED294}"/>
              </a:ext>
            </a:extLst>
          </p:cNvPr>
          <p:cNvSpPr txBox="1"/>
          <p:nvPr/>
        </p:nvSpPr>
        <p:spPr>
          <a:xfrm>
            <a:off x="486629" y="1240419"/>
            <a:ext cx="64442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Мультитач</a:t>
            </a:r>
            <a:r>
              <a:rPr lang="ru-RU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(от </a:t>
            </a:r>
            <a:r>
              <a:rPr lang="ru-RU" sz="1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Английский язык"/>
              </a:rPr>
              <a:t>англ.</a:t>
            </a:r>
            <a:r>
              <a:rPr lang="ru-RU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14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multi-touch</a:t>
            </a:r>
            <a:r>
              <a:rPr lang="ru-RU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«множественное касание») — функция </a:t>
            </a:r>
            <a:r>
              <a:rPr lang="ru-RU" sz="1400" b="0" i="0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Сенсорная система"/>
              </a:rPr>
              <a:t>сенсорных</a:t>
            </a:r>
            <a:r>
              <a:rPr lang="ru-RU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1400" b="0" i="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/>
              </a:rPr>
              <a:t>систем ввода</a:t>
            </a:r>
            <a:r>
              <a:rPr lang="ru-RU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ru-RU" sz="1400" b="0" i="0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Сенсорный экран"/>
              </a:rPr>
              <a:t>сенсорный экран</a:t>
            </a:r>
            <a:r>
              <a:rPr lang="ru-RU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sz="1400" b="0" i="0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Сенсорная панель"/>
              </a:rPr>
              <a:t>сенсорная панель</a:t>
            </a:r>
            <a:r>
              <a:rPr lang="ru-RU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ru-RU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3458C8-4080-400D-A992-958DB0A26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17" y="1040645"/>
            <a:ext cx="1713017" cy="124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8FB2BC-1EAB-426B-A468-587766F0924B}"/>
              </a:ext>
            </a:extLst>
          </p:cNvPr>
          <p:cNvSpPr txBox="1"/>
          <p:nvPr/>
        </p:nvSpPr>
        <p:spPr>
          <a:xfrm>
            <a:off x="2279176" y="2001251"/>
            <a:ext cx="4585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5C2C07-C6A3-44A5-836C-9784C8F19760}"/>
              </a:ext>
            </a:extLst>
          </p:cNvPr>
          <p:cNvSpPr txBox="1"/>
          <p:nvPr/>
        </p:nvSpPr>
        <p:spPr>
          <a:xfrm>
            <a:off x="2065704" y="2273749"/>
            <a:ext cx="68326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Microsoft Tablet PC — </a:t>
            </a:r>
            <a:r>
              <a:rPr lang="ru-RU" sz="14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аппаратно</a:t>
            </a:r>
            <a:r>
              <a:rPr lang="ru-RU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/программная платформа, представляющая собой </a:t>
            </a:r>
            <a:r>
              <a:rPr lang="ru-RU" sz="14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бесклавиатурный</a:t>
            </a:r>
            <a:r>
              <a:rPr lang="ru-RU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или клавиатурный планшетный компьютер, который благодаря операционной системе Microsoft Windows Tablet PC Edition поддерживает такие нестандартные типы ввода данных, как голосовой и рукописный ввод.</a:t>
            </a:r>
            <a:endParaRPr lang="ru-RU" sz="1400" dirty="0"/>
          </a:p>
        </p:txBody>
      </p:sp>
      <p:pic>
        <p:nvPicPr>
          <p:cNvPr id="1028" name="Picture 4" descr="upload.wikimedia.org/wikipedia/commons/thumb/8/...">
            <a:extLst>
              <a:ext uri="{FF2B5EF4-FFF2-40B4-BE49-F238E27FC236}">
                <a16:creationId xmlns:a16="http://schemas.microsoft.com/office/drawing/2014/main" id="{BA30DDD9-960C-41E9-92DB-36AE35ADB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87" y="2011416"/>
            <a:ext cx="1713017" cy="179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8544A36-9B2E-4EB4-9B1A-417054A4E556}"/>
              </a:ext>
            </a:extLst>
          </p:cNvPr>
          <p:cNvSpPr txBox="1"/>
          <p:nvPr/>
        </p:nvSpPr>
        <p:spPr>
          <a:xfrm>
            <a:off x="857895" y="3957672"/>
            <a:ext cx="8228270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Поддержка новых сетевых технологий и Web-технологий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WiMAX | технология WiMAX, состояние и перспективы | THG.RU">
            <a:extLst>
              <a:ext uri="{FF2B5EF4-FFF2-40B4-BE49-F238E27FC236}">
                <a16:creationId xmlns:a16="http://schemas.microsoft.com/office/drawing/2014/main" id="{E2102C39-DE43-4E10-99EF-F0655C7AD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64" y="4583025"/>
            <a:ext cx="2533072" cy="199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4A6BB13-09D8-4C9A-9F3A-D4236A5F9AA8}"/>
              </a:ext>
            </a:extLst>
          </p:cNvPr>
          <p:cNvSpPr txBox="1"/>
          <p:nvPr/>
        </p:nvSpPr>
        <p:spPr>
          <a:xfrm>
            <a:off x="164520" y="4309161"/>
            <a:ext cx="6348382" cy="230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>
              <a:lnSpc>
                <a:spcPct val="115000"/>
              </a:lnSpc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WiMAX </a:t>
            </a:r>
            <a:r>
              <a:rPr lang="ru-RU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региональные беспроводные сети на основе технологии </a:t>
            </a:r>
            <a:r>
              <a:rPr lang="ru-RU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</a:t>
            </a:r>
            <a:r>
              <a:rPr lang="ru-RU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Fi производительностью до 1 Гбит/с.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5600" algn="just">
              <a:lnSpc>
                <a:spcPct val="115000"/>
              </a:lnSpc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3G </a:t>
            </a:r>
            <a:r>
              <a:rPr lang="ru-RU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мобильная связь третьего поколения (с быстродействием до 14 </a:t>
            </a:r>
            <a:r>
              <a:rPr lang="ru-RU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МБит</a:t>
            </a:r>
            <a:r>
              <a:rPr lang="ru-RU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/с);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5600" algn="just">
              <a:lnSpc>
                <a:spcPct val="115000"/>
              </a:lnSpc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4G </a:t>
            </a:r>
            <a:r>
              <a:rPr lang="ru-RU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новое поколение мобильных сетей связи со скоростью передачи до 1 </a:t>
            </a:r>
            <a:r>
              <a:rPr lang="ru-RU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ГБит</a:t>
            </a:r>
            <a:r>
              <a:rPr lang="ru-RU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/с, обеспечивающих также повышенное качество голосовой связи.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5600" algn="just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Использование цифровых телевизионных каналов для выхода в Интернет с помощью специальных устройств </a:t>
            </a:r>
            <a:r>
              <a:rPr lang="ru-RU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set-top</a:t>
            </a:r>
            <a:r>
              <a:rPr lang="ru-RU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boxes</a:t>
            </a:r>
            <a:r>
              <a:rPr lang="ru-RU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9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Операционные системы - презентация онлайн">
            <a:extLst>
              <a:ext uri="{FF2B5EF4-FFF2-40B4-BE49-F238E27FC236}">
                <a16:creationId xmlns:a16="http://schemas.microsoft.com/office/drawing/2014/main" id="{5E12D3FD-6A30-47EB-B973-590CECA81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34" y="1289532"/>
            <a:ext cx="2400266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61" name="AutoShape 9"/>
          <p:cNvSpPr>
            <a:spLocks noChangeAspect="1" noChangeArrowheads="1" noTextEdit="1"/>
          </p:cNvSpPr>
          <p:nvPr/>
        </p:nvSpPr>
        <p:spPr bwMode="auto">
          <a:xfrm flipH="1">
            <a:off x="4792663" y="2767013"/>
            <a:ext cx="8937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643934" y="-607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737514" y="5620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5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87CEFD-A5F0-4DC2-A627-C321B874477A}"/>
              </a:ext>
            </a:extLst>
          </p:cNvPr>
          <p:cNvSpPr txBox="1"/>
          <p:nvPr/>
        </p:nvSpPr>
        <p:spPr>
          <a:xfrm>
            <a:off x="72864" y="574060"/>
            <a:ext cx="6704007" cy="6194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Усиленное внимание к механизмам безопасности и защиты.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ru-RU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5600"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Все современные ОС уделяют повышенное внимание безопасности:</a:t>
            </a:r>
            <a:endParaRPr lang="ru-RU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5600"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при просмотре веб-страниц браузеры выполняют их проверку на отсутствие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phishing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(фишинг);</a:t>
            </a:r>
            <a:endParaRPr lang="ru-RU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5600"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загрузки и инсталляции программ из сети выполняются только с явного согласия пользователя и т.д.</a:t>
            </a:r>
          </a:p>
          <a:p>
            <a:pPr indent="355600" algn="just">
              <a:spcAft>
                <a:spcPts val="0"/>
              </a:spcAft>
            </a:pPr>
            <a:endParaRPr lang="ru-RU" sz="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5600" algn="just"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Поддержка многопоточности и многоядерных процессоров.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ru-RU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Ввиду широкого распространения многоядерных процессоров, все современные ОС имеют библиотеки программ, поддерживающие эту возможность аппаратуры.</a:t>
            </a:r>
            <a:endParaRPr lang="ru-RU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Именно благодаря многоядерной архитектуре, становится реально возможным параллельное выполнение потоков (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threads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algn="just">
              <a:spcAft>
                <a:spcPts val="0"/>
              </a:spcAft>
            </a:pPr>
            <a:endParaRPr lang="ru-RU" sz="105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5600" algn="just"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Поддержка распределенных и параллельных вычислений.</a:t>
            </a:r>
            <a:endParaRPr lang="ru-RU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5600"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Современные ОС имеют в своем составе высокоуровневые библиотеки, позволяющие разрабатывать параллельные алгоритмы решения задач.</a:t>
            </a:r>
            <a:endParaRPr lang="ru-RU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054" name="Picture 6" descr="НОУ ИНТУИТ | Лекция | Введение в операционные системы">
            <a:extLst>
              <a:ext uri="{FF2B5EF4-FFF2-40B4-BE49-F238E27FC236}">
                <a16:creationId xmlns:a16="http://schemas.microsoft.com/office/drawing/2014/main" id="{1C19FD3E-1237-469E-A3E1-6D4CACF1B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877" y="3651073"/>
            <a:ext cx="2400265" cy="194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79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1" name="AutoShape 9"/>
          <p:cNvSpPr>
            <a:spLocks noChangeAspect="1" noChangeArrowheads="1" noTextEdit="1"/>
          </p:cNvSpPr>
          <p:nvPr/>
        </p:nvSpPr>
        <p:spPr bwMode="auto">
          <a:xfrm flipH="1">
            <a:off x="4792663" y="2767013"/>
            <a:ext cx="8937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643934" y="-607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737514" y="5620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6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7FCD42-5D2D-4F48-9BE3-EA898E57B540}"/>
              </a:ext>
            </a:extLst>
          </p:cNvPr>
          <p:cNvSpPr txBox="1"/>
          <p:nvPr/>
        </p:nvSpPr>
        <p:spPr>
          <a:xfrm>
            <a:off x="2308247" y="2116158"/>
            <a:ext cx="4578824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При этом предусматриваются: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B2E23DB-F29C-4F4B-987B-8DDAD2F38218}"/>
              </a:ext>
            </a:extLst>
          </p:cNvPr>
          <p:cNvSpPr/>
          <p:nvPr/>
        </p:nvSpPr>
        <p:spPr>
          <a:xfrm>
            <a:off x="107504" y="260648"/>
            <a:ext cx="8942916" cy="64087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spcAft>
                <a:spcPts val="0"/>
              </a:spcAft>
            </a:pP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4B352D-5B57-44A1-9587-1C15B02C9AEA}"/>
              </a:ext>
            </a:extLst>
          </p:cNvPr>
          <p:cNvSpPr txBox="1"/>
          <p:nvPr/>
        </p:nvSpPr>
        <p:spPr>
          <a:xfrm>
            <a:off x="198209" y="375190"/>
            <a:ext cx="8747582" cy="5480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>
              <a:lnSpc>
                <a:spcPct val="115000"/>
              </a:lnSpc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Перспективы развития ОС.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5600" algn="just">
              <a:lnSpc>
                <a:spcPct val="115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Операционные системы остаются активно развивающимся направлением, одним из наиболее интересных в области системного программирования. Некоторые характерные тенденции их развития.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5600" algn="just">
              <a:lnSpc>
                <a:spcPct val="115000"/>
              </a:lnSpc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Тенденция к интеграции ОС 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(не только на уровне графических оболочек, но и на уровне общего ядра), развитие семейств ОС на основе модулей общего кода.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5600" algn="just">
              <a:lnSpc>
                <a:spcPct val="115000"/>
              </a:lnSpc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Значительное повышение надежности, безопасности и отказоустойчивости ОС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</a:p>
          <a:p>
            <a:pPr indent="355600" algn="just">
              <a:lnSpc>
                <a:spcPct val="115000"/>
              </a:lnSpc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Разработка ОС на управляемом коде или его аналогах.</a:t>
            </a:r>
            <a:endParaRPr lang="ru-RU" sz="1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5600" algn="just">
              <a:lnSpc>
                <a:spcPct val="115000"/>
              </a:lnSpc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Дальнейшая тенденция к проектам по ОС с открытым кодом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5600" algn="just">
              <a:lnSpc>
                <a:spcPct val="115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Фирмам-разработчикам необходимы новые идеи, что является отличной возможностью проявить себя для молодых программистов.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5600" algn="just">
              <a:lnSpc>
                <a:spcPct val="115000"/>
              </a:lnSpc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Развитие виртуализации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необходимо обеспечить возможность выполнить или эмулировать любое приложение в среде любой современной ОС.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5600" algn="just">
              <a:lnSpc>
                <a:spcPct val="115000"/>
              </a:lnSpc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Дальнейшее сближение по возможностям ОС для настольных компьютеров и ОС для мобильных устройств.</a:t>
            </a:r>
            <a:endParaRPr lang="ru-RU" sz="1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72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1" name="AutoShape 9"/>
          <p:cNvSpPr>
            <a:spLocks noChangeAspect="1" noChangeArrowheads="1" noTextEdit="1"/>
          </p:cNvSpPr>
          <p:nvPr/>
        </p:nvSpPr>
        <p:spPr bwMode="auto">
          <a:xfrm flipH="1">
            <a:off x="4792663" y="2767013"/>
            <a:ext cx="8937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601672" y="57682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695252" y="12304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48900" y="492380"/>
            <a:ext cx="8382346" cy="34970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 algn="just"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Семейства и хронология развития операционных систем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5600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Для аппаратных средств смена поколений связана с принципиальными изменениями в области электронных компонентов, т.е. существуют  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 поколения: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5600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поколение - электронные лампы;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5600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II поколение - транзисторы;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5600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III поколение - интегральные микросхемы;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5600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IV поколение - большие и сверхбольшие схемы.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pic>
        <p:nvPicPr>
          <p:cNvPr id="3074" name="Picture 2" descr="Как работает электронная лампа? История электронных ламп -">
            <a:extLst>
              <a:ext uri="{FF2B5EF4-FFF2-40B4-BE49-F238E27FC236}">
                <a16:creationId xmlns:a16="http://schemas.microsoft.com/office/drawing/2014/main" id="{CF6FA7CC-2A49-442B-BF28-4896737A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4" y="4222279"/>
            <a:ext cx="19716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ndefined">
            <a:extLst>
              <a:ext uri="{FF2B5EF4-FFF2-40B4-BE49-F238E27FC236}">
                <a16:creationId xmlns:a16="http://schemas.microsoft.com/office/drawing/2014/main" id="{05BD44DD-114B-4137-B7A0-35CCFE773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75" y="4222279"/>
            <a:ext cx="2115691" cy="233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Интегральные микросхемы">
            <a:extLst>
              <a:ext uri="{FF2B5EF4-FFF2-40B4-BE49-F238E27FC236}">
                <a16:creationId xmlns:a16="http://schemas.microsoft.com/office/drawing/2014/main" id="{3DEAC750-7A93-44F5-B477-59444F96A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728" y="4222280"/>
            <a:ext cx="2011585" cy="233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Поколения ЭВМ - Mind Map">
            <a:extLst>
              <a:ext uri="{FF2B5EF4-FFF2-40B4-BE49-F238E27FC236}">
                <a16:creationId xmlns:a16="http://schemas.microsoft.com/office/drawing/2014/main" id="{680C386B-EE1D-4C37-BDFD-72795744A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349" y="4210396"/>
            <a:ext cx="2269809" cy="233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36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1" name="AutoShape 9"/>
          <p:cNvSpPr>
            <a:spLocks noChangeAspect="1" noChangeArrowheads="1" noTextEdit="1"/>
          </p:cNvSpPr>
          <p:nvPr/>
        </p:nvSpPr>
        <p:spPr bwMode="auto">
          <a:xfrm flipH="1">
            <a:off x="4792663" y="2767013"/>
            <a:ext cx="8937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601672" y="57682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695252" y="12304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91679" y="726057"/>
            <a:ext cx="8760642" cy="60088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82270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Просмотрев этапы развития вычислительных систем, мы можем 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классифицировать операционные системы.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2270" algn="just"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 характеру взаимодействия с пользователем: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2270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Пакетные ОС, обрабатывающие заранее подготовленные задания.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2270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Диалоговые ОС, выполняющие задания пользователя в интерактивном режиме.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2270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ОС с графическим интерфейсом. 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2270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Встроенные ОС, не взаимодействующие с пользователем.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2270" algn="just"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 числу одновременного выполнения задач: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Однозадачные ОС. 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таких системах в каждый момент времени может существовать не более чем один пользовательский процесс. Однако, одновременно с этим, могут работать системные процессы.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Многозадачные ОС.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Они обеспечивают параллельное выполнение некоторых пользовательских процессов.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876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1" name="AutoShape 9"/>
          <p:cNvSpPr>
            <a:spLocks noChangeAspect="1" noChangeArrowheads="1" noTextEdit="1"/>
          </p:cNvSpPr>
          <p:nvPr/>
        </p:nvSpPr>
        <p:spPr bwMode="auto">
          <a:xfrm flipH="1">
            <a:off x="4792663" y="2767013"/>
            <a:ext cx="8937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601672" y="57682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695252" y="12304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91617" y="580457"/>
            <a:ext cx="8382346" cy="27689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17830" algn="just">
              <a:lnSpc>
                <a:spcPct val="115000"/>
              </a:lnSpc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 числу одновременных пользователей: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17830" algn="just">
              <a:lnSpc>
                <a:spcPct val="115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Однопользовательские ОС. Для них характерен полный пользовательский доступ к ресурсам. Подобные системы приемлемы в основном на изолированных компьютерах.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17830" algn="just">
              <a:lnSpc>
                <a:spcPct val="115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Многопользовательские ОС. Их важной компонентой являются средства защиты данных и процессов каждого пользователя, основанные на понятии владельца ресурса и на точном указании прав доступа, предоставленных каждому пользователю системы.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F10FBB0-72F4-4E0E-B2DF-F73DC778DCBB}"/>
              </a:ext>
            </a:extLst>
          </p:cNvPr>
          <p:cNvSpPr/>
          <p:nvPr/>
        </p:nvSpPr>
        <p:spPr>
          <a:xfrm>
            <a:off x="395536" y="3372113"/>
            <a:ext cx="8382346" cy="31858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17830" algn="just">
              <a:lnSpc>
                <a:spcPct val="115000"/>
              </a:lnSpc>
              <a:spcAft>
                <a:spcPts val="1000"/>
              </a:spcAft>
            </a:pP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86FA1-BF63-46EE-995D-039C79257A08}"/>
              </a:ext>
            </a:extLst>
          </p:cNvPr>
          <p:cNvSpPr txBox="1"/>
          <p:nvPr/>
        </p:nvSpPr>
        <p:spPr>
          <a:xfrm>
            <a:off x="391617" y="3335411"/>
            <a:ext cx="8382346" cy="325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>
              <a:lnSpc>
                <a:spcPct val="115000"/>
              </a:lnSpc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 аппаратурной основе: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5600" algn="just">
              <a:lnSpc>
                <a:spcPct val="115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Однопроцессорные ОС.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5600" algn="just">
              <a:lnSpc>
                <a:spcPct val="115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Многопроцессорные ОС. В задачи такой системы входит эффективное распределение выполняемых заданий по процессорам и организация согласованной работы всех процессоров.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5600" algn="just">
              <a:lnSpc>
                <a:spcPct val="115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Сетевые ОС. Они включают возможность доступа к другим компьютерам локальной сети, работы с файловыми и другими серверами.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5600" algn="just">
              <a:lnSpc>
                <a:spcPct val="115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Распределенные ОС. Распределенная система, используя ресурсы локальной сети, представляет их пользователю как единую систему, не разделенную на отдельные машины.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303579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7331</TotalTime>
  <Words>1190</Words>
  <Application>Microsoft Office PowerPoint</Application>
  <PresentationFormat>Экран (4:3)</PresentationFormat>
  <Paragraphs>108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Arial</vt:lpstr>
      <vt:lpstr>Calibri</vt:lpstr>
      <vt:lpstr>Century Gothic</vt:lpstr>
      <vt:lpstr>Times New Roman</vt:lpstr>
      <vt:lpstr>Wingdings 3</vt:lpstr>
      <vt:lpstr>Сектор</vt:lpstr>
      <vt:lpstr>Презентация PowerPoint</vt:lpstr>
      <vt:lpstr>УЧЕБНЫЕ ВОПРОСЫ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ARSAGERA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Олег</dc:creator>
  <cp:lastModifiedBy>Yerik Karimov</cp:lastModifiedBy>
  <cp:revision>896</cp:revision>
  <dcterms:created xsi:type="dcterms:W3CDTF">2013-02-15T12:05:23Z</dcterms:created>
  <dcterms:modified xsi:type="dcterms:W3CDTF">2023-01-24T08:13:12Z</dcterms:modified>
</cp:coreProperties>
</file>