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1"/>
  </p:notesMasterIdLst>
  <p:sldIdLst>
    <p:sldId id="300" r:id="rId2"/>
    <p:sldId id="301" r:id="rId3"/>
    <p:sldId id="374" r:id="rId4"/>
    <p:sldId id="375" r:id="rId5"/>
    <p:sldId id="376" r:id="rId6"/>
    <p:sldId id="377" r:id="rId7"/>
    <p:sldId id="378" r:id="rId8"/>
    <p:sldId id="379" r:id="rId9"/>
    <p:sldId id="38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DCB39C-D4AE-4EED-A1A4-CE9E328B2FED}">
          <p14:sldIdLst>
            <p14:sldId id="300"/>
            <p14:sldId id="301"/>
            <p14:sldId id="374"/>
            <p14:sldId id="375"/>
            <p14:sldId id="376"/>
            <p14:sldId id="377"/>
            <p14:sldId id="378"/>
            <p14:sldId id="379"/>
            <p14:sldId id="380"/>
          </p14:sldIdLst>
        </p14:section>
        <p14:section name="Раздел без заголовка" id="{63B85CC1-27E0-4CDD-A586-3FC0CDD51E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CC3300"/>
    <a:srgbClr val="FF9900"/>
    <a:srgbClr val="FFFF00"/>
    <a:srgbClr val="99FF66"/>
    <a:srgbClr val="00FFFF"/>
    <a:srgbClr val="FF3300"/>
    <a:srgbClr val="CC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C1351-CA9D-B3E6-AF73-7335FE1DE804}" v="404" dt="2020-06-08T11:35:47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6" autoAdjust="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C800-F8FF-4CCB-A7D7-DC1CE5CCDB3A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9AD11-C65B-47AF-ADD4-ED26C8AC2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your company slogan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98A1-A790-43B2-850A-F9CCA72A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21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59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91130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62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79495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344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063-83C4-4AEC-9D69-88649B292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6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9D57-3EF9-49FB-815C-A76921EE0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9543-A0AA-4EF7-9B07-6F41C4D96F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56F3-FC41-4377-9C90-3EACF7C4B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5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34A0-C2AA-4904-98A3-AD0DFC62F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A079-3D84-4EEF-A6DA-BC783C5C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CF5A-A0D1-4FFC-86A7-88EE12B9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264F-76F2-4EA8-B6AB-BEF9B4E4B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492-2C5E-4206-BA05-AE784200F9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FECA-9366-48A5-99DE-82BC9A5DB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6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588982"/>
            <a:ext cx="5584825" cy="381000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Военная кафедра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Astana IT University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7437264" y="5969982"/>
            <a:ext cx="1706736" cy="888018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70665-3519-4855-AC23-E9868FA1DF89}"/>
              </a:ext>
            </a:extLst>
          </p:cNvPr>
          <p:cNvSpPr txBox="1"/>
          <p:nvPr/>
        </p:nvSpPr>
        <p:spPr>
          <a:xfrm>
            <a:off x="1348979" y="1824158"/>
            <a:ext cx="72008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Информационное обеспечение функционирования автоматизированных систем управления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0665-3519-4855-AC23-E9868FA1DF89}"/>
              </a:ext>
            </a:extLst>
          </p:cNvPr>
          <p:cNvSpPr txBox="1"/>
          <p:nvPr/>
        </p:nvSpPr>
        <p:spPr>
          <a:xfrm>
            <a:off x="566418" y="646671"/>
            <a:ext cx="82089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Bahnschrift SemiBold SemiConden" panose="020B0502040204020203" pitchFamily="34" charset="0"/>
                <a:cs typeface="Calibri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АВТОМАТИЗИРОВАННЫЕ СИСТЕМЫ УПРАВЛЕНИЯ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ВОЕННОГО НАЗНАЧЕНИЯ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5776" y="2877571"/>
            <a:ext cx="83067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Тема 6: </a:t>
            </a:r>
            <a:r>
              <a:rPr lang="ru-RU" sz="2400" b="1" dirty="0">
                <a:solidFill>
                  <a:schemeClr val="bg1"/>
                </a:solidFill>
              </a:rPr>
              <a:t>«ПРОГРАММНОЕ ОБЕСПЕЧЕНИЕ АСУВ»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endParaRPr lang="en-US" sz="2600" b="1" dirty="0">
              <a:solidFill>
                <a:srgbClr val="00090C"/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5776" y="3967692"/>
            <a:ext cx="8161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Занятие 2.</a:t>
            </a:r>
            <a:r>
              <a:rPr lang="ru-RU" sz="24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Функционирование программного обеспечения </a:t>
            </a:r>
            <a:endParaRPr lang="en-US" sz="2600" b="1" dirty="0">
              <a:solidFill>
                <a:srgbClr val="00090C"/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35D3CA-1F34-4AF6-A522-879FAFB8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-4690" y="1256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05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В ПГУ рассказали, как информационные технологии изменят нашу жизнь |  Новости Приднестровья">
            <a:extLst>
              <a:ext uri="{FF2B5EF4-FFF2-40B4-BE49-F238E27FC236}">
                <a16:creationId xmlns:a16="http://schemas.microsoft.com/office/drawing/2014/main" id="{D1769F36-6736-41D1-B14A-D483F695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2" y="1065098"/>
            <a:ext cx="8686441" cy="525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1068801"/>
            <a:ext cx="4104456" cy="6320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090C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УЧЕБНЫЕ ВОПРОСЫ</a:t>
            </a:r>
            <a:endParaRPr lang="en-US" dirty="0">
              <a:solidFill>
                <a:srgbClr val="00090C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048" name="Group 88"/>
          <p:cNvGrpSpPr>
            <a:grpSpLocks/>
          </p:cNvGrpSpPr>
          <p:nvPr/>
        </p:nvGrpSpPr>
        <p:grpSpPr bwMode="auto">
          <a:xfrm>
            <a:off x="762773" y="2795306"/>
            <a:ext cx="762000" cy="665162"/>
            <a:chOff x="1110" y="2656"/>
            <a:chExt cx="1549" cy="1351"/>
          </a:xfrm>
          <a:solidFill>
            <a:srgbClr val="33CC33"/>
          </a:solidFill>
        </p:grpSpPr>
        <p:sp>
          <p:nvSpPr>
            <p:cNvPr id="41049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0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1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781884" y="4158554"/>
            <a:ext cx="762000" cy="665162"/>
            <a:chOff x="3174" y="2656"/>
            <a:chExt cx="1549" cy="1351"/>
          </a:xfrm>
          <a:solidFill>
            <a:srgbClr val="0070C0"/>
          </a:solidFill>
        </p:grpSpPr>
        <p:sp>
          <p:nvSpPr>
            <p:cNvPr id="41053" name="AutoShape 93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4" name="AutoShape 94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5" name="AutoShape 95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1320780" y="3459242"/>
            <a:ext cx="7055470" cy="16044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1085979" y="2849512"/>
            <a:ext cx="7602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lvl="1"/>
            <a:r>
              <a:rPr lang="ru-RU" sz="1800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Основные 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понятия и классификация программного обеспечения</a:t>
            </a:r>
            <a:endParaRPr lang="ru-RU" sz="1800" dirty="0">
              <a:solidFill>
                <a:schemeClr val="bg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41058" name="Text Box 98"/>
          <p:cNvSpPr txBox="1">
            <a:spLocks noChangeArrowheads="1"/>
          </p:cNvSpPr>
          <p:nvPr/>
        </p:nvSpPr>
        <p:spPr bwMode="gray">
          <a:xfrm>
            <a:off x="969963" y="290494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1</a:t>
            </a:r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1346225" y="4794848"/>
            <a:ext cx="6551414" cy="12439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60" name="Text Box 100"/>
          <p:cNvSpPr txBox="1">
            <a:spLocks noChangeArrowheads="1"/>
          </p:cNvSpPr>
          <p:nvPr/>
        </p:nvSpPr>
        <p:spPr bwMode="auto">
          <a:xfrm>
            <a:off x="1548771" y="4154736"/>
            <a:ext cx="54406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  <a:lvl2pPr lvl="1"/>
          </a:lstStyle>
          <a:p>
            <a:pPr algn="l"/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Функционирование программного обеспечения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.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</a:rPr>
              <a:t>  </a:t>
            </a:r>
            <a:endParaRPr lang="ru-RU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41061" name="Text Box 101"/>
          <p:cNvSpPr txBox="1">
            <a:spLocks noChangeArrowheads="1"/>
          </p:cNvSpPr>
          <p:nvPr/>
        </p:nvSpPr>
        <p:spPr bwMode="gray">
          <a:xfrm>
            <a:off x="966767" y="426819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2</a:t>
            </a:r>
          </a:p>
        </p:txBody>
      </p:sp>
      <p:sp>
        <p:nvSpPr>
          <p:cNvPr id="25" name="Овал 24"/>
          <p:cNvSpPr/>
          <p:nvPr/>
        </p:nvSpPr>
        <p:spPr>
          <a:xfrm>
            <a:off x="8644871" y="0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746466" y="6536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2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7437264" y="5969982"/>
            <a:ext cx="1706736" cy="888018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1F69113-D609-427A-AB00-F630D41AE1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44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7808" y="770154"/>
            <a:ext cx="8356687" cy="18667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это последовательность команд, которую выполняет компьютер в процессе обработки данных.</a:t>
            </a:r>
          </a:p>
          <a:p>
            <a:pPr algn="just">
              <a:spcAft>
                <a:spcPts val="0"/>
              </a:spcAft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Командой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называется описание операции, которую выполняет компьютер. Обычно у команды существует свой код (условное обозначение), исходные данные (операнды) и результат. Совокупность команд, которые выполняет данный компьютер, представляет собой систему команд данного компьютера.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2" name="Text Box 97">
            <a:extLst>
              <a:ext uri="{FF2B5EF4-FFF2-40B4-BE49-F238E27FC236}">
                <a16:creationId xmlns:a16="http://schemas.microsoft.com/office/drawing/2014/main" id="{4CDEA438-C853-436C-955C-F7BFB9EF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92" y="144499"/>
            <a:ext cx="817467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Основные понятия и классификация программного обеспечения</a:t>
            </a:r>
            <a:endParaRPr lang="ru-RU" b="1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C93BC28-575A-4350-A23B-6B38B0AA2E58}"/>
              </a:ext>
            </a:extLst>
          </p:cNvPr>
          <p:cNvSpPr/>
          <p:nvPr/>
        </p:nvSpPr>
        <p:spPr>
          <a:xfrm>
            <a:off x="557808" y="2687533"/>
            <a:ext cx="8356687" cy="11784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Программное обеспечение в современном понимании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включает в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себя совокупность собственно программных средств, связанных с ними данных и программной документации, предназначенных для многократного использования и применения разными пользователями.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 применения разными пользователями.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C93BC28-575A-4350-A23B-6B38B0AA2E58}"/>
              </a:ext>
            </a:extLst>
          </p:cNvPr>
          <p:cNvSpPr/>
          <p:nvPr/>
        </p:nvSpPr>
        <p:spPr>
          <a:xfrm>
            <a:off x="3923928" y="3936584"/>
            <a:ext cx="5003962" cy="13402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Программное обеспечение является логическим продолжением технических средств ЭВМ (аппаратного обеспечения), расширяющим их возможности и сферу использования. </a:t>
            </a:r>
          </a:p>
        </p:txBody>
      </p:sp>
      <p:pic>
        <p:nvPicPr>
          <p:cNvPr id="1028" name="Picture 4" descr="Программное обеспечение компьютера. - Информатика">
            <a:extLst>
              <a:ext uri="{FF2B5EF4-FFF2-40B4-BE49-F238E27FC236}">
                <a16:creationId xmlns:a16="http://schemas.microsoft.com/office/drawing/2014/main" id="{43EA0DB8-0AD9-441B-A183-AE3E1B71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347464"/>
            <a:ext cx="5003962" cy="14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ограммное обеспечение – что это?">
            <a:extLst>
              <a:ext uri="{FF2B5EF4-FFF2-40B4-BE49-F238E27FC236}">
                <a16:creationId xmlns:a16="http://schemas.microsoft.com/office/drawing/2014/main" id="{44E9D073-6231-4A88-8343-FBC27C40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3" y="3936584"/>
            <a:ext cx="3280718" cy="28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4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C93BC28-575A-4350-A23B-6B38B0AA2E58}"/>
              </a:ext>
            </a:extLst>
          </p:cNvPr>
          <p:cNvSpPr/>
          <p:nvPr/>
        </p:nvSpPr>
        <p:spPr>
          <a:xfrm>
            <a:off x="393657" y="637272"/>
            <a:ext cx="8500309" cy="996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Программное обеспечение принято по назначению подразделять на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системное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6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прикладное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 </a:t>
            </a:r>
            <a:r>
              <a:rPr lang="ru-RU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инструментальное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а по способу распространения и использования — на несвободное (закрытое), открытое и свободное.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13" y="1714437"/>
            <a:ext cx="3343733" cy="1663763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93BC28-575A-4350-A23B-6B38B0AA2E58}"/>
              </a:ext>
            </a:extLst>
          </p:cNvPr>
          <p:cNvSpPr/>
          <p:nvPr/>
        </p:nvSpPr>
        <p:spPr>
          <a:xfrm>
            <a:off x="393657" y="3429000"/>
            <a:ext cx="4898424" cy="32403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Системное программное обеспечение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это совокупность программ и программных комплексов для обеспечения работы компьютера и сетей ЭВМ, то есть программы, управляющие работой компьютера и выполняющие различные вспомогательные функции, например, управление ресурсами компьютера, создание копий информации, проверка работоспособности устройств компьютера, выдача справочной информации о компьютере и др. </a:t>
            </a:r>
          </a:p>
        </p:txBody>
      </p:sp>
      <p:pic>
        <p:nvPicPr>
          <p:cNvPr id="2050" name="Picture 2" descr="Категории программного обеспечения - Системное программное обеспечение">
            <a:extLst>
              <a:ext uri="{FF2B5EF4-FFF2-40B4-BE49-F238E27FC236}">
                <a16:creationId xmlns:a16="http://schemas.microsoft.com/office/drawing/2014/main" id="{3B896DEA-C934-4D01-A853-58BF68F0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53" y="1763985"/>
            <a:ext cx="3614324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9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0827" y="641877"/>
            <a:ext cx="8513140" cy="6988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Различают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базовое,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служебное (сервисное)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системное программное обеспечение и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операционные системы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380827" y="1402188"/>
            <a:ext cx="8513140" cy="2242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Базовое программное обеспечение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это минимальный набор программных средств, обеспечивающих работу компьютера.</a:t>
            </a:r>
          </a:p>
          <a:p>
            <a:pPr indent="450215" algn="just">
              <a:spcAft>
                <a:spcPts val="0"/>
              </a:spcAft>
            </a:pPr>
            <a:r>
              <a:rPr lang="ru-RU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Служебное программное обеспечение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это программы и программные комплексы, которые расширяют возможности базового программного обеспечения и организуют более удобную среду работы пользователя.</a:t>
            </a:r>
          </a:p>
          <a:p>
            <a:pPr indent="450215" algn="just">
              <a:spcAft>
                <a:spcPts val="0"/>
              </a:spcAft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Операционная система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предназначена для управления выполнением пользовательских программ, планирования и управления вычислительными ресурсами ЭВМ. Существуют следующие виды ОС: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ХР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Professional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Home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Edition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Vista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7, 8,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Linux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UNIX и др.</a:t>
            </a:r>
          </a:p>
        </p:txBody>
      </p:sp>
      <p:pic>
        <p:nvPicPr>
          <p:cNvPr id="3074" name="Picture 2" descr="Системное программное обеспечение — Википедия">
            <a:extLst>
              <a:ext uri="{FF2B5EF4-FFF2-40B4-BE49-F238E27FC236}">
                <a16:creationId xmlns:a16="http://schemas.microsoft.com/office/drawing/2014/main" id="{4FC7BB27-4D7C-400D-891A-797E9276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6" y="3706444"/>
            <a:ext cx="4191174" cy="30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Программное обеспечение (ПО) — что это такое">
            <a:extLst>
              <a:ext uri="{FF2B5EF4-FFF2-40B4-BE49-F238E27FC236}">
                <a16:creationId xmlns:a16="http://schemas.microsoft.com/office/drawing/2014/main" id="{6ED0BD84-6905-4F90-98D4-CE2A7617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03" y="3731111"/>
            <a:ext cx="4176464" cy="29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9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43934" y="-607"/>
            <a:ext cx="500066" cy="43931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6472" y="503449"/>
            <a:ext cx="2865368" cy="19894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Прикладное программное обеспечение.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Комплекс программ, предназначенных для решения определенного класса задач, называют прикладными программами (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499459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EF79199-C1B6-4A9D-969A-360614BF45CB}"/>
              </a:ext>
            </a:extLst>
          </p:cNvPr>
          <p:cNvSpPr/>
          <p:nvPr/>
        </p:nvSpPr>
        <p:spPr>
          <a:xfrm>
            <a:off x="3203848" y="476672"/>
            <a:ext cx="5719688" cy="19894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Прикладное программное обеспечение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предназначено для решения следующих задач обработки информации:</a:t>
            </a:r>
          </a:p>
          <a:p>
            <a:pPr indent="450215" algn="just">
              <a:spcAft>
                <a:spcPts val="0"/>
              </a:spcAft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создание документов, графических объектов, баз данных, видео, звука;</a:t>
            </a:r>
          </a:p>
          <a:p>
            <a:pPr indent="450215" algn="just">
              <a:spcAft>
                <a:spcPts val="0"/>
              </a:spcAft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проведение расчетов;</a:t>
            </a:r>
          </a:p>
          <a:p>
            <a:pPr indent="450215" algn="just">
              <a:spcAft>
                <a:spcPts val="0"/>
              </a:spcAft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ускорение процесса обучения;</a:t>
            </a:r>
          </a:p>
          <a:p>
            <a:pPr indent="450215" algn="just">
              <a:spcAft>
                <a:spcPts val="0"/>
              </a:spcAft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проведение досуга.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2E23DB-F29C-4F4B-987B-8DDAD2F38218}"/>
              </a:ext>
            </a:extLst>
          </p:cNvPr>
          <p:cNvSpPr/>
          <p:nvPr/>
        </p:nvSpPr>
        <p:spPr>
          <a:xfrm>
            <a:off x="253010" y="2534291"/>
            <a:ext cx="8640957" cy="190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Инструментальное программное обеспечение (ИПО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- программное обеспечение, предназначенное для использования в ходе проектирования, разработки и сопровождения программ. Применяется инструментальное обеспечение в фазе разработки.</a:t>
            </a:r>
          </a:p>
          <a:p>
            <a:pPr indent="450215" algn="just">
              <a:spcAft>
                <a:spcPts val="0"/>
              </a:spcAft>
            </a:pPr>
            <a:r>
              <a:rPr lang="ru-RU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Инструментальное программное обеспечение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это совокупность программ, используемых для помощи программистам в их работе, для помощи руководителям разработки программного обеспечения в их стремлении проконтролировать процесс разработки и получаемую продукцию. </a:t>
            </a:r>
            <a:endParaRPr lang="ru-R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Виды программного обеспечения - презентация онлайн">
            <a:extLst>
              <a:ext uri="{FF2B5EF4-FFF2-40B4-BE49-F238E27FC236}">
                <a16:creationId xmlns:a16="http://schemas.microsoft.com/office/drawing/2014/main" id="{F29A898C-56B8-4C96-AA5F-AA8705D80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89367"/>
            <a:ext cx="3528392" cy="231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Состав служебного программного обеспечения">
            <a:extLst>
              <a:ext uri="{FF2B5EF4-FFF2-40B4-BE49-F238E27FC236}">
                <a16:creationId xmlns:a16="http://schemas.microsoft.com/office/drawing/2014/main" id="{11111870-D6DD-4D6C-869D-A0E5CF92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31" y="4472820"/>
            <a:ext cx="4351536" cy="231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2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95252" y="1230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643243"/>
            <a:ext cx="8832650" cy="7763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Функционирование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это организованная деятельность, работа системы и выполнение процессов, обусловленных предназначением. </a:t>
            </a:r>
            <a:r>
              <a:rPr lang="ru-RU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Перечень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данных функций условно их можно разбить на следующие </a:t>
            </a:r>
            <a:r>
              <a:rPr lang="ru-RU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ru-RU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истемы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8" name="Text Box 97">
            <a:extLst>
              <a:ext uri="{FF2B5EF4-FFF2-40B4-BE49-F238E27FC236}">
                <a16:creationId xmlns:a16="http://schemas.microsoft.com/office/drawing/2014/main" id="{78252C9D-87A4-42C8-9CBB-AB4CDB502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897" y="83067"/>
            <a:ext cx="602222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Функционирование программного </a:t>
            </a:r>
            <a:r>
              <a:rPr lang="ru-RU" sz="1800" b="1" dirty="0" err="1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обепечения</a:t>
            </a:r>
            <a:endParaRPr lang="ru-RU" b="1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3991" y="1450731"/>
            <a:ext cx="8816163" cy="970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Аппаратно-механические.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Осуществляют сопряжение различных компонентов компьютера, обеспечивают передачу аппаратного сигнала от одного компонента к другому, то есть ПО должно спрягать разные части ПК для передачи сигнала между компонентами.</a:t>
            </a:r>
            <a:endParaRPr lang="ru-R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3991" y="2420888"/>
            <a:ext cx="8816163" cy="1222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ru-RU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Машинно-Логические.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Обрабатывают и интерпретируют набор электромагнитных импульсов аппаратного обеспечения в логически осознанный программный код, обладающий определенной структурой и свойствами или обработать обеспечение и предоставить его в виде осознанного программного кода с определенными свойствами и структурой.</a:t>
            </a:r>
            <a:endParaRPr lang="ru-R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D88A9D-4419-4CB6-9761-D0431D982979}"/>
              </a:ext>
            </a:extLst>
          </p:cNvPr>
          <p:cNvSpPr/>
          <p:nvPr/>
        </p:nvSpPr>
        <p:spPr>
          <a:xfrm>
            <a:off x="107505" y="3675499"/>
            <a:ext cx="8832650" cy="776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Информационно-командные.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Осуществляют проверку соответствия программного кода принципам системы и создание логической структуры информации и осуществляют его исполнение. Создает структуру логистики и отправляют на исполнение.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776837-449A-4B29-9735-3A0A69901017}"/>
              </a:ext>
            </a:extLst>
          </p:cNvPr>
          <p:cNvSpPr/>
          <p:nvPr/>
        </p:nvSpPr>
        <p:spPr>
          <a:xfrm>
            <a:off x="107504" y="4484109"/>
            <a:ext cx="8832650" cy="2113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Интерфейсные.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Обеспечивают обработку и интерпретацию программного кода в формат отображения доступный для восприятия пользователем. Создает благоприятную среду для взаимодействия «Компьютер-Человек, Человек-Компьютер», то есть обработка и переработка двоичной системы в понятную для пользователя.</a:t>
            </a:r>
          </a:p>
          <a:p>
            <a:pPr indent="450215" algn="just">
              <a:spcAft>
                <a:spcPts val="0"/>
              </a:spcAft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Прикладные.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Осуществляет математические, логические, физические и другие действия с набором имеющихся данных, другими словами обработку имеющейся информации для решения определенных задач (обработать массив так, чтобы она решала поставленную цель).</a:t>
            </a:r>
          </a:p>
        </p:txBody>
      </p:sp>
    </p:spTree>
    <p:extLst>
      <p:ext uri="{BB962C8B-B14F-4D97-AF65-F5344CB8AC3E}">
        <p14:creationId xmlns:p14="http://schemas.microsoft.com/office/powerpoint/2010/main" val="153836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Свободное программное обеспечение - Киевская Александра">
            <a:extLst>
              <a:ext uri="{FF2B5EF4-FFF2-40B4-BE49-F238E27FC236}">
                <a16:creationId xmlns:a16="http://schemas.microsoft.com/office/drawing/2014/main" id="{87F7CFB5-35CF-423D-B9D6-099D8EE8F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" y="729363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Прикладное программное обеспечение - Копьёва Ксения">
            <a:extLst>
              <a:ext uri="{FF2B5EF4-FFF2-40B4-BE49-F238E27FC236}">
                <a16:creationId xmlns:a16="http://schemas.microsoft.com/office/drawing/2014/main" id="{7D4A55FE-80E0-4281-8A74-D6B62919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43" y="2117823"/>
            <a:ext cx="273015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95252" y="1230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pic>
        <p:nvPicPr>
          <p:cNvPr id="5124" name="Picture 4" descr="НОУ ИНТУИТ | Лекция | Классификация программного обеспечения">
            <a:extLst>
              <a:ext uri="{FF2B5EF4-FFF2-40B4-BE49-F238E27FC236}">
                <a16:creationId xmlns:a16="http://schemas.microsoft.com/office/drawing/2014/main" id="{63E7FE9C-4BA9-4D73-AF1D-7E5D74C4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77" y="-14387"/>
            <a:ext cx="4648845" cy="273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Прикладное программное обеспечение - Володина Мария">
            <a:extLst>
              <a:ext uri="{FF2B5EF4-FFF2-40B4-BE49-F238E27FC236}">
                <a16:creationId xmlns:a16="http://schemas.microsoft.com/office/drawing/2014/main" id="{4482A47C-FC0E-4DA6-8435-040C03F4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11" y="3792915"/>
            <a:ext cx="3824816" cy="28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ПО Программное обеспечение компьютера">
            <a:extLst>
              <a:ext uri="{FF2B5EF4-FFF2-40B4-BE49-F238E27FC236}">
                <a16:creationId xmlns:a16="http://schemas.microsoft.com/office/drawing/2014/main" id="{48ACEAB0-B2E0-4235-9C71-CEBCDCC3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21" y="3769156"/>
            <a:ext cx="4302224" cy="30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разработчик программного обеспечения для операционных систем: 2 тыс  изображений найдено в Яндекс Картинках">
            <a:extLst>
              <a:ext uri="{FF2B5EF4-FFF2-40B4-BE49-F238E27FC236}">
                <a16:creationId xmlns:a16="http://schemas.microsoft.com/office/drawing/2014/main" id="{626AB0BE-467A-42DC-A46A-091380A5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" y="2922685"/>
            <a:ext cx="1807136" cy="135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6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EDC90A-2A04-4904-91D3-9534B734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088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7243</TotalTime>
  <Words>687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Сектор</vt:lpstr>
      <vt:lpstr>Презентация PowerPoint</vt:lpstr>
      <vt:lpstr>УЧЕБНЫЕ ВОПРОСЫ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ARSAGERA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Олег</dc:creator>
  <cp:lastModifiedBy>Yerik Karimov</cp:lastModifiedBy>
  <cp:revision>891</cp:revision>
  <dcterms:created xsi:type="dcterms:W3CDTF">2013-02-15T12:05:23Z</dcterms:created>
  <dcterms:modified xsi:type="dcterms:W3CDTF">2023-01-27T06:02:08Z</dcterms:modified>
</cp:coreProperties>
</file>