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5"/>
  </p:notesMasterIdLst>
  <p:sldIdLst>
    <p:sldId id="300" r:id="rId2"/>
    <p:sldId id="30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4" r:id="rId13"/>
    <p:sldId id="3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DCB39C-D4AE-4EED-A1A4-CE9E328B2FED}">
          <p14:sldIdLst>
            <p14:sldId id="300"/>
            <p14:sldId id="301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3"/>
          </p14:sldIdLst>
        </p14:section>
        <p14:section name="Раздел без заголовка" id="{63B85CC1-27E0-4CDD-A586-3FC0CDD51E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FF0066"/>
    <a:srgbClr val="FF9900"/>
    <a:srgbClr val="FFFF00"/>
    <a:srgbClr val="99FF66"/>
    <a:srgbClr val="00FFFF"/>
    <a:srgbClr val="FF3300"/>
    <a:srgbClr val="CC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C1351-CA9D-B3E6-AF73-7335FE1DE804}" v="404" dt="2020-06-08T11:35:47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6" autoAdjust="0"/>
    <p:restoredTop sz="94660"/>
  </p:normalViewPr>
  <p:slideViewPr>
    <p:cSldViewPr>
      <p:cViewPr varScale="1">
        <p:scale>
          <a:sx n="70" d="100"/>
          <a:sy n="70" d="100"/>
        </p:scale>
        <p:origin x="1986" y="6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C800-F8FF-4CCB-A7D7-DC1CE5CCDB3A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9AD11-C65B-47AF-ADD4-ED26C8AC2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your company slogan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98A1-A790-43B2-850A-F9CCA72A8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21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59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91130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62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9495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344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063-83C4-4AEC-9D69-88649B292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6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9D57-3EF9-49FB-815C-A76921EE0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9543-A0AA-4EF7-9B07-6F41C4D96F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56F3-FC41-4377-9C90-3EACF7C4B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34A0-C2AA-4904-98A3-AD0DFC62F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A079-3D84-4EEF-A6DA-BC783C5C9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CF5A-A0D1-4FFC-86A7-88EE12B9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264F-76F2-4EA8-B6AB-BEF9B4E4B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F492-2C5E-4206-BA05-AE784200F9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FECA-9366-48A5-99DE-82BC9A5DB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http://www.ppt.prtxt.ru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B6B709-8B75-4907-BDFB-1B947D7C9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6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588982"/>
            <a:ext cx="5584825" cy="38100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Военная кафедра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Astana IT University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7437264" y="5969982"/>
            <a:ext cx="1706736" cy="888018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70665-3519-4855-AC23-E9868FA1DF89}"/>
              </a:ext>
            </a:extLst>
          </p:cNvPr>
          <p:cNvSpPr txBox="1"/>
          <p:nvPr/>
        </p:nvSpPr>
        <p:spPr>
          <a:xfrm>
            <a:off x="1348979" y="1824158"/>
            <a:ext cx="72008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Информационное обеспечение функционирования автоматизированных систем управления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70665-3519-4855-AC23-E9868FA1DF89}"/>
              </a:ext>
            </a:extLst>
          </p:cNvPr>
          <p:cNvSpPr txBox="1"/>
          <p:nvPr/>
        </p:nvSpPr>
        <p:spPr>
          <a:xfrm>
            <a:off x="566418" y="646671"/>
            <a:ext cx="82089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Bahnschrift SemiBold SemiConden" panose="020B0502040204020203" pitchFamily="34" charset="0"/>
                <a:cs typeface="Calibri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АВТОМАТИЗИРОВАННЫЕ СИСТЕМЫ УПРАВЛЕНИЯ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ВОЕННОГО НАЗНАЧЕНИЯ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5776" y="2877571"/>
            <a:ext cx="83067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Тема 5: </a:t>
            </a:r>
            <a:r>
              <a:rPr lang="ru-RU" sz="2400" b="1" dirty="0">
                <a:solidFill>
                  <a:schemeClr val="bg1"/>
                </a:solidFill>
              </a:rPr>
              <a:t>«МАТЕМАТИЧЕСКОЕ ОБЕСПЕЧЕНИЕ АСУВ»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endParaRPr lang="en-US" sz="2600" b="1" dirty="0">
              <a:solidFill>
                <a:srgbClr val="00090C"/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776" y="3967692"/>
            <a:ext cx="8161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Занятие </a:t>
            </a:r>
            <a:r>
              <a:rPr lang="en-US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3</a:t>
            </a:r>
            <a:r>
              <a:rPr lang="ru-RU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.</a:t>
            </a:r>
            <a:r>
              <a:rPr lang="ru-RU" sz="24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090C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Специальное математическое обеспечение АСУВ</a:t>
            </a:r>
            <a:endParaRPr lang="en-US" sz="2600" b="1" dirty="0">
              <a:solidFill>
                <a:srgbClr val="00090C"/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35D3CA-1F34-4AF6-A522-879FAFB8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-4690" y="1256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05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31132" y="123049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0827" y="764704"/>
            <a:ext cx="8382346" cy="3980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этапе проектирования и создания программного обеспечения основной объем работ выполняется инженерами-математиками и программистами.</a:t>
            </a: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этапе проектирования определяется структура программного изделия задачи (структура программ задачи) и структура данных. Проектирование подразделяют на внешнее и внутреннее.</a:t>
            </a: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внешнем проектировании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программного изделия задачи определяют спецификации этого изделия, все внешние связи с другими программными изделиями: последовательности вызова программ, таблиц и массивов, входы и выходы, входные и выходные файлы, выполняемые функции.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Внутреннее проектирование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определяет, как изделие должно функционировать. Модули, подпрограммы, оверлейные структуры, динамические таблицы, структурные схемы алгоритмов являются «строительным материалом» при внутреннем проектировании.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4098" name="Picture 2" descr="Автоматизированные информационные системы. Основные понятия">
            <a:extLst>
              <a:ext uri="{FF2B5EF4-FFF2-40B4-BE49-F238E27FC236}">
                <a16:creationId xmlns:a16="http://schemas.microsoft.com/office/drawing/2014/main" id="{D4D9416D-537F-484B-803A-8D6719CBB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4" y="4802667"/>
            <a:ext cx="2246957" cy="18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Информационные системы документооборота и их использование - Atlas-soft">
            <a:extLst>
              <a:ext uri="{FF2B5EF4-FFF2-40B4-BE49-F238E27FC236}">
                <a16:creationId xmlns:a16="http://schemas.microsoft.com/office/drawing/2014/main" id="{17A765DB-2A43-498B-BC8C-32C9080F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41" y="4810831"/>
            <a:ext cx="2221270" cy="188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Приказ ФСТЭК России №21: Виды информационных систем персональных данных">
            <a:extLst>
              <a:ext uri="{FF2B5EF4-FFF2-40B4-BE49-F238E27FC236}">
                <a16:creationId xmlns:a16="http://schemas.microsoft.com/office/drawing/2014/main" id="{6C031302-D63F-40CF-8682-8A040D66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212" y="4810831"/>
            <a:ext cx="2230901" cy="18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7">
            <a:extLst>
              <a:ext uri="{FF2B5EF4-FFF2-40B4-BE49-F238E27FC236}">
                <a16:creationId xmlns:a16="http://schemas.microsoft.com/office/drawing/2014/main" id="{857C9C46-C928-4152-9211-580EDB83A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26" y="57682"/>
            <a:ext cx="772294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«Основные этапы разработки задач</a:t>
            </a:r>
          </a:p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специального математического обеспечения АСУ войсками»</a:t>
            </a:r>
            <a:endParaRPr lang="ru-RU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1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39692" y="123049"/>
            <a:ext cx="424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8548" y="762223"/>
            <a:ext cx="8382346" cy="1911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Большие программы при разработке подвергаются декомпозиции на более мелкие части – модули. Разбиение на модули уменьшает число связей между элементами всей программы, делает программу более обозримой, позволяет вести разработку сразу нескольким лицам, допускает применение одного модуля в различных точках программы. Такой подход называется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модульным программированием.</a:t>
            </a:r>
            <a:endParaRPr lang="ru-RU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2" name="AutoShape 2" descr="Информационная система — что это такое">
            <a:extLst>
              <a:ext uri="{FF2B5EF4-FFF2-40B4-BE49-F238E27FC236}">
                <a16:creationId xmlns:a16="http://schemas.microsoft.com/office/drawing/2014/main" id="{662BFBC3-E0C9-4CAA-9A08-B6E2D139A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4" name="Picture 4" descr="Информационная система — что это такое">
            <a:extLst>
              <a:ext uri="{FF2B5EF4-FFF2-40B4-BE49-F238E27FC236}">
                <a16:creationId xmlns:a16="http://schemas.microsoft.com/office/drawing/2014/main" id="{BE2FD712-9A3B-41E2-859A-82761843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3" y="4901382"/>
            <a:ext cx="2384097" cy="191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Отрасль: Информационные технологии (IT) | Корада Консалтинг">
            <a:extLst>
              <a:ext uri="{FF2B5EF4-FFF2-40B4-BE49-F238E27FC236}">
                <a16:creationId xmlns:a16="http://schemas.microsoft.com/office/drawing/2014/main" id="{2144D534-2147-4BEB-B994-C6AF991E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84" y="4894898"/>
            <a:ext cx="2384098" cy="1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Информационные технологии в логистике - Информационные системы &quot;Галактика&quot;">
            <a:extLst>
              <a:ext uri="{FF2B5EF4-FFF2-40B4-BE49-F238E27FC236}">
                <a16:creationId xmlns:a16="http://schemas.microsoft.com/office/drawing/2014/main" id="{0CF454B2-B421-4CCE-A06F-35D39322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66" y="4901382"/>
            <a:ext cx="2520507" cy="194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97">
            <a:extLst>
              <a:ext uri="{FF2B5EF4-FFF2-40B4-BE49-F238E27FC236}">
                <a16:creationId xmlns:a16="http://schemas.microsoft.com/office/drawing/2014/main" id="{19C7B32C-A83E-4A3F-B556-42C75964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26" y="44034"/>
            <a:ext cx="772294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«Основные этапы разработки задач</a:t>
            </a:r>
          </a:p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специального математического обеспечения АСУ войсками»</a:t>
            </a:r>
            <a:endParaRPr lang="ru-RU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2F1F1CC-B5CD-4282-903C-0CF17F010B7F}"/>
              </a:ext>
            </a:extLst>
          </p:cNvPr>
          <p:cNvSpPr/>
          <p:nvPr/>
        </p:nvSpPr>
        <p:spPr>
          <a:xfrm>
            <a:off x="468548" y="2767013"/>
            <a:ext cx="8382346" cy="1911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Совокупность модулей и управляющей программы, целенаправленно подготовленных для преобразования и выдачи на устройства отображения хранящейся в памяти ЭВМ информации с целью обеспечения управления каким-либо процессом, называют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пакетом прикладных программ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решения информационных задач.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1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31132" y="123049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8548" y="762223"/>
            <a:ext cx="8382346" cy="5331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Разработку блоков моделей, алгоритмов информационных задач и управляющих программ при модульном программировании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осуществляют в следующем порядке:</a:t>
            </a:r>
            <a:endParaRPr lang="ru-RU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Уясняется характер боевых действий, свойственных данному подразделению, части, соединению;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Оценивается возможная обстановка при ведении боевых действий, выявляются ее возможные варианты;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Определяется, какие элементы решения понадобится обосновать количественными методами;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Выявляются блоки, которые могут понадобиться при разработке моделей и алгоритмов информационных задач, определяются параметры, необходимые для моделирования (решения информационных задач).;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Разрабатываются пакеты прикладных программ для решения расчетных и информационных задач, т. е. программируются блоки и производится отладка программы, разрабатываются управляющие программы;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Включаются пакеты прикладных программ в состав математического обеспечения.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2" name="AutoShape 2" descr="Информационная система — что это такое">
            <a:extLst>
              <a:ext uri="{FF2B5EF4-FFF2-40B4-BE49-F238E27FC236}">
                <a16:creationId xmlns:a16="http://schemas.microsoft.com/office/drawing/2014/main" id="{662BFBC3-E0C9-4CAA-9A08-B6E2D139A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 Box 97">
            <a:extLst>
              <a:ext uri="{FF2B5EF4-FFF2-40B4-BE49-F238E27FC236}">
                <a16:creationId xmlns:a16="http://schemas.microsoft.com/office/drawing/2014/main" id="{19C7B32C-A83E-4A3F-B556-42C75964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26" y="44034"/>
            <a:ext cx="772294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«Основные этапы разработки задач</a:t>
            </a:r>
          </a:p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специального математического обеспечения АСУ войсками»</a:t>
            </a:r>
            <a:endParaRPr lang="ru-RU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7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31132" y="123049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686255"/>
            <a:ext cx="8784975" cy="41646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Необходимым условием эффективного использования количественных методов в условиях высоких темпов управления является организация рациональных способов информационного обеспечения процессов решения расчетных и информационных задач. Наибольшие возможности при этом предоставляют АСУВ, включающие в свой состав современную ЭВТ с рационально организованным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банком данных (БД)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включающим базы данных, систему управления базами данных (СУБД) и администрацию банка данных (АБД).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Банк данных должен обеспечивать командование и специалистов штаба на всех этапах управления необходимой информацией для математического моделирования (решения расчетных и информационных задач), а также справочной информацией. Для этого он должен содержать данные: о характеристиках сил и средств противника, составе и положении группировок сил противника, характеристики своих сил и средств.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2" name="AutoShape 2" descr="Информационная система — что это такое">
            <a:extLst>
              <a:ext uri="{FF2B5EF4-FFF2-40B4-BE49-F238E27FC236}">
                <a16:creationId xmlns:a16="http://schemas.microsoft.com/office/drawing/2014/main" id="{662BFBC3-E0C9-4CAA-9A08-B6E2D139A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Picture 2" descr="Информационные технологии - HAVELSAN">
            <a:extLst>
              <a:ext uri="{FF2B5EF4-FFF2-40B4-BE49-F238E27FC236}">
                <a16:creationId xmlns:a16="http://schemas.microsoft.com/office/drawing/2014/main" id="{88FEA23D-9394-4ACE-8432-A8A90566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4945376"/>
            <a:ext cx="2410569" cy="178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Специальность «Фундаментальные информатика и информационные технологии» |  ВКонтакте">
            <a:extLst>
              <a:ext uri="{FF2B5EF4-FFF2-40B4-BE49-F238E27FC236}">
                <a16:creationId xmlns:a16="http://schemas.microsoft.com/office/drawing/2014/main" id="{46777B97-61E3-49BB-BE23-83B8AC85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56731"/>
            <a:ext cx="2495128" cy="175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Роль информационных технологий в современном мире">
            <a:extLst>
              <a:ext uri="{FF2B5EF4-FFF2-40B4-BE49-F238E27FC236}">
                <a16:creationId xmlns:a16="http://schemas.microsoft.com/office/drawing/2014/main" id="{0772CEFA-1697-4AB9-9D62-CB87410D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4" y="4956731"/>
            <a:ext cx="2135088" cy="175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7">
            <a:extLst>
              <a:ext uri="{FF2B5EF4-FFF2-40B4-BE49-F238E27FC236}">
                <a16:creationId xmlns:a16="http://schemas.microsoft.com/office/drawing/2014/main" id="{23C07389-CFD5-495D-9A6B-B779D9556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26" y="44034"/>
            <a:ext cx="772294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«Основные этапы разработки задач</a:t>
            </a:r>
          </a:p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специального математического обеспечения АСУ войсками»</a:t>
            </a:r>
            <a:endParaRPr lang="ru-RU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В ПГУ рассказали, как информационные технологии изменят нашу жизнь |  Новости Приднестровья">
            <a:extLst>
              <a:ext uri="{FF2B5EF4-FFF2-40B4-BE49-F238E27FC236}">
                <a16:creationId xmlns:a16="http://schemas.microsoft.com/office/drawing/2014/main" id="{D1769F36-6736-41D1-B14A-D483F695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0" y="1046895"/>
            <a:ext cx="8686441" cy="52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1068801"/>
            <a:ext cx="4104456" cy="6320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090C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УЧЕБНЫЕ ВОПРОСЫ</a:t>
            </a:r>
            <a:endParaRPr lang="en-US" dirty="0">
              <a:solidFill>
                <a:srgbClr val="00090C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048" name="Group 88"/>
          <p:cNvGrpSpPr>
            <a:grpSpLocks/>
          </p:cNvGrpSpPr>
          <p:nvPr/>
        </p:nvGrpSpPr>
        <p:grpSpPr bwMode="auto">
          <a:xfrm>
            <a:off x="762773" y="2795306"/>
            <a:ext cx="762000" cy="665162"/>
            <a:chOff x="1110" y="2656"/>
            <a:chExt cx="1549" cy="1351"/>
          </a:xfrm>
          <a:solidFill>
            <a:srgbClr val="33CC33"/>
          </a:solidFill>
        </p:grpSpPr>
        <p:sp>
          <p:nvSpPr>
            <p:cNvPr id="41049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0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1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781884" y="4158554"/>
            <a:ext cx="762000" cy="665162"/>
            <a:chOff x="3174" y="2656"/>
            <a:chExt cx="1549" cy="1351"/>
          </a:xfrm>
          <a:solidFill>
            <a:srgbClr val="0070C0"/>
          </a:solidFill>
        </p:grpSpPr>
        <p:sp>
          <p:nvSpPr>
            <p:cNvPr id="41053" name="AutoShape 9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4" name="AutoShape 9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55" name="AutoShape 9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1320780" y="3459242"/>
            <a:ext cx="7055470" cy="16044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1085979" y="2849512"/>
            <a:ext cx="718594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/>
            <a:r>
              <a:rPr lang="ru-RU" sz="1800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Основные характеристики и целевое применение комплекса</a:t>
            </a:r>
          </a:p>
          <a:p>
            <a:pPr lvl="1"/>
            <a:r>
              <a:rPr lang="ru-RU" sz="1800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задач специального математического обеспечения</a:t>
            </a:r>
            <a:endParaRPr lang="ru-RU" b="1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58" name="Text Box 98"/>
          <p:cNvSpPr txBox="1">
            <a:spLocks noChangeArrowheads="1"/>
          </p:cNvSpPr>
          <p:nvPr/>
        </p:nvSpPr>
        <p:spPr bwMode="gray">
          <a:xfrm>
            <a:off x="969963" y="2904949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1346225" y="4794848"/>
            <a:ext cx="6551414" cy="12439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60" name="Text Box 100"/>
          <p:cNvSpPr txBox="1">
            <a:spLocks noChangeArrowheads="1"/>
          </p:cNvSpPr>
          <p:nvPr/>
        </p:nvSpPr>
        <p:spPr bwMode="auto">
          <a:xfrm>
            <a:off x="1548771" y="4154736"/>
            <a:ext cx="736560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  <a:lvl2pPr lvl="1"/>
          </a:lstStyle>
          <a:p>
            <a:pPr algn="l"/>
            <a:r>
              <a:rPr lang="ru-RU" sz="1800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Основные этапы разработки задач специального математического</a:t>
            </a:r>
          </a:p>
          <a:p>
            <a:pPr algn="l"/>
            <a:r>
              <a:rPr lang="ru-RU" sz="1800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обеспечения АСУВ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.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</a:rPr>
              <a:t>  </a:t>
            </a:r>
            <a:endParaRPr lang="ru-RU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41061" name="Text Box 101"/>
          <p:cNvSpPr txBox="1">
            <a:spLocks noChangeArrowheads="1"/>
          </p:cNvSpPr>
          <p:nvPr/>
        </p:nvSpPr>
        <p:spPr bwMode="gray">
          <a:xfrm>
            <a:off x="966767" y="426819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2</a:t>
            </a:r>
          </a:p>
        </p:txBody>
      </p:sp>
      <p:sp>
        <p:nvSpPr>
          <p:cNvPr id="25" name="Овал 24"/>
          <p:cNvSpPr/>
          <p:nvPr/>
        </p:nvSpPr>
        <p:spPr>
          <a:xfrm>
            <a:off x="8644871" y="0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746466" y="6536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2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7437264" y="5969982"/>
            <a:ext cx="1706736" cy="888018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F69113-D609-427A-AB00-F630D41AE1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4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0243" y="790830"/>
            <a:ext cx="8356687" cy="22377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Специальное математическое обеспечение АСУВ (</a:t>
            </a:r>
            <a:r>
              <a:rPr lang="ru-RU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СпМО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это совокупность математических методов, моделей и алгоритмов задач содержательной переработки информации в интересах эффективного управления войсками. Специальное математическое обеспечение АСУВ отражает содержание задач функциональной части АСУВ и в целом представляет собой математическое обеспечение функциональных подсистем 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2" name="Text Box 97">
            <a:extLst>
              <a:ext uri="{FF2B5EF4-FFF2-40B4-BE49-F238E27FC236}">
                <a16:creationId xmlns:a16="http://schemas.microsoft.com/office/drawing/2014/main" id="{4CDEA438-C853-436C-955C-F7BFB9EF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57" y="129041"/>
            <a:ext cx="767146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Основные характеристики и целевое применение комплекса</a:t>
            </a:r>
          </a:p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задач специального математического обеспечения</a:t>
            </a:r>
            <a:endParaRPr lang="ru-RU" b="1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D0BC8A-C495-4B7D-BC00-557BEC8E48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80" y="4725144"/>
            <a:ext cx="2751438" cy="20882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B40073-C041-4801-A3C8-207B0D09EC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89034" y="4725144"/>
            <a:ext cx="2968299" cy="20882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62B3CA-D724-4DE8-94B4-53167D5DED4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82120" y="4725144"/>
            <a:ext cx="2968299" cy="2088232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C93BC28-575A-4350-A23B-6B38B0AA2E58}"/>
              </a:ext>
            </a:extLst>
          </p:cNvPr>
          <p:cNvSpPr/>
          <p:nvPr/>
        </p:nvSpPr>
        <p:spPr>
          <a:xfrm>
            <a:off x="530243" y="3088876"/>
            <a:ext cx="8356687" cy="1555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Комплексом задач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называется сложная задача, состоящая из связанных между собой простых задач. Простые задачи называются связанными, если результаты (данные) одной задачи используются не только в собственном вычислительном процессе, но и в вычислительном процессе другой задачи, входящей в комплекс.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4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2" name="Text Box 97">
            <a:extLst>
              <a:ext uri="{FF2B5EF4-FFF2-40B4-BE49-F238E27FC236}">
                <a16:creationId xmlns:a16="http://schemas.microsoft.com/office/drawing/2014/main" id="{4CDEA438-C853-436C-955C-F7BFB9EF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89281"/>
            <a:ext cx="615841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/>
            <a:r>
              <a:rPr lang="ru-RU" b="1" dirty="0">
                <a:solidFill>
                  <a:schemeClr val="bg1"/>
                </a:solidFill>
              </a:rPr>
              <a:t>Структура математического обеспечения АСУВ.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7FD76-3F48-4687-81A7-DE0378188DBA}"/>
              </a:ext>
            </a:extLst>
          </p:cNvPr>
          <p:cNvSpPr txBox="1"/>
          <p:nvPr/>
        </p:nvSpPr>
        <p:spPr>
          <a:xfrm>
            <a:off x="323528" y="639129"/>
            <a:ext cx="85704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Оперативная постановка комплекса задач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отражает 4 вопроса</a:t>
            </a: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название комплекса задач;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место и роль комплекса задач в процессе управления;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перечень информационных расчетных задач, входящих в комплекс, и структура информационных связей между ними;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меры по обеспечению информационной совместимости между задачами и другими комплексами.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46B7C7-B29E-45EC-8C16-C4B653A42E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2670454"/>
            <a:ext cx="3816424" cy="2754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E38862-3467-4091-8016-859BC1AB201F}"/>
              </a:ext>
            </a:extLst>
          </p:cNvPr>
          <p:cNvSpPr txBox="1"/>
          <p:nvPr/>
        </p:nvSpPr>
        <p:spPr>
          <a:xfrm>
            <a:off x="323528" y="5425384"/>
            <a:ext cx="8570439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качестве обязательного приложения к оперативной постановке комплекса задач выступают оперативные постановки входящих в него 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программных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информационных задач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9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5430" y="892206"/>
            <a:ext cx="8513140" cy="3588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оперативного описани</a:t>
            </a:r>
            <a:r>
              <a:rPr lang="ru-RU" b="1" dirty="0">
                <a:solidFill>
                  <a:srgbClr val="000000"/>
                </a:solidFill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00050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структура информационных и расчетных задач − блоки, из которых состоят задачи, а также связи между ними;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00050" algn="just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Определение шагов моделирования или расчета (под шагом моделирования или расчета принимается часть процесса работы задачи, на которой вычисляются промежуточные результаты);</a:t>
            </a:r>
            <a:endParaRPr lang="ru-RU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00050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Гриф секретности задачи (при необходимости может отдельно указываться гриф секретности программы, исходных данных и результатов расчета);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00050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Условные знаки и символы, используемые при вводе и выводе информации;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00050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Типы устройств, используемых при вводе и выводе информации и т. д.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Необходимо отметить важность второго из названных пунктов.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pic>
        <p:nvPicPr>
          <p:cNvPr id="2050" name="Picture 2" descr="Интегрированная среда разработки программного обеспечения">
            <a:extLst>
              <a:ext uri="{FF2B5EF4-FFF2-40B4-BE49-F238E27FC236}">
                <a16:creationId xmlns:a16="http://schemas.microsoft.com/office/drawing/2014/main" id="{127B9B5B-FC3F-48CE-AD88-F20008F5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4529875"/>
            <a:ext cx="2668934" cy="21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нтегрированная среда разработки приложений LabWindows/CVI - купить по  выгодной цене с гарантией от производителя в компании 2TEST">
            <a:extLst>
              <a:ext uri="{FF2B5EF4-FFF2-40B4-BE49-F238E27FC236}">
                <a16:creationId xmlns:a16="http://schemas.microsoft.com/office/drawing/2014/main" id="{D40D925B-B2A7-418B-8FF5-CF934240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2" y="4520333"/>
            <a:ext cx="2884077" cy="216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7">
            <a:extLst>
              <a:ext uri="{FF2B5EF4-FFF2-40B4-BE49-F238E27FC236}">
                <a16:creationId xmlns:a16="http://schemas.microsoft.com/office/drawing/2014/main" id="{E0F20E9A-761F-4069-B520-3E73FAF7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67" y="216694"/>
            <a:ext cx="767146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Основные характеристики и целевое применение комплекса</a:t>
            </a:r>
          </a:p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задач специального математического обеспечения</a:t>
            </a:r>
            <a:endParaRPr lang="ru-RU" b="1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9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43934" y="-607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37514" y="562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6486" y="931265"/>
            <a:ext cx="8382346" cy="11295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Целевое применение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комплексов информационных и расчетных задач, организуется и осуществляется на основе указаний командира, распоряжений вышестоящих штабов, требований соответствующих наставлений, инструкций и руководств.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F79199-C1B6-4A9D-969A-360614BF45CB}"/>
              </a:ext>
            </a:extLst>
          </p:cNvPr>
          <p:cNvSpPr/>
          <p:nvPr/>
        </p:nvSpPr>
        <p:spPr>
          <a:xfrm>
            <a:off x="107504" y="2505051"/>
            <a:ext cx="8942916" cy="1355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цели и сроки применения комплекса;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порядок проведения моделирования или расчетов, подготовки информации; анализа промежуточных и конечных результатов моделирования, выдачи их в соответствующие органы управления на АРМ должностных лиц и использования результатов моделирования в рабочих процессах штаба;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 Box 97">
            <a:extLst>
              <a:ext uri="{FF2B5EF4-FFF2-40B4-BE49-F238E27FC236}">
                <a16:creationId xmlns:a16="http://schemas.microsoft.com/office/drawing/2014/main" id="{6C093D9B-1A75-46AE-B3A1-197E27D90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29" y="148035"/>
            <a:ext cx="767146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Основные характеристики и целевое применение комплекса</a:t>
            </a:r>
          </a:p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задач специального математического обеспечения</a:t>
            </a:r>
            <a:endParaRPr lang="ru-RU" b="1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FCD42-5D2D-4F48-9BE3-EA898E57B540}"/>
              </a:ext>
            </a:extLst>
          </p:cNvPr>
          <p:cNvSpPr txBox="1"/>
          <p:nvPr/>
        </p:nvSpPr>
        <p:spPr>
          <a:xfrm>
            <a:off x="2308247" y="2116158"/>
            <a:ext cx="457882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 этом предусматриваются: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2E23DB-F29C-4F4B-987B-8DDAD2F38218}"/>
              </a:ext>
            </a:extLst>
          </p:cNvPr>
          <p:cNvSpPr/>
          <p:nvPr/>
        </p:nvSpPr>
        <p:spPr>
          <a:xfrm>
            <a:off x="107504" y="3851100"/>
            <a:ext cx="8942916" cy="16885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обобщение опыта применения комплексов, разработка и реализация предложений по совершенствованию методов работы с их использованием;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выделение офицеров в управлениях (отделах, службах) штаба для оперативного сопровождения каждого комплекса;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проведение мероприятий по исключению утечки информации в процессе производства расчетов (моделирования);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95252" y="1230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0827" y="1287975"/>
            <a:ext cx="8382346" cy="2520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подготовка личного состава органов управления к работе с использованием результатов расчетов на ЭВМ, проведение необходимых тренировок в этих целях;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поддержание в работоспособном состоянии средств и математического, информационного, программного и технического обеспечения и непосредственная подготовка их к производству расчетов (моделированию);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подготовка различных вариантов применения комплексов в зависимости от условий обстановки.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8" name="Text Box 97">
            <a:extLst>
              <a:ext uri="{FF2B5EF4-FFF2-40B4-BE49-F238E27FC236}">
                <a16:creationId xmlns:a16="http://schemas.microsoft.com/office/drawing/2014/main" id="{78252C9D-87A4-42C8-9CBB-AB4CDB502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70" y="83067"/>
            <a:ext cx="767146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Основные характеристики и целевое применение комплекса</a:t>
            </a:r>
          </a:p>
          <a:p>
            <a:pPr lvl="1" algn="ctr"/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задач специального математического обеспечения</a:t>
            </a:r>
            <a:endParaRPr lang="ru-RU" b="1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Информационные технологии - HAVELSAN">
            <a:extLst>
              <a:ext uri="{FF2B5EF4-FFF2-40B4-BE49-F238E27FC236}">
                <a16:creationId xmlns:a16="http://schemas.microsoft.com/office/drawing/2014/main" id="{A7090ACB-AD88-4429-828F-6F9AC046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4" y="4089835"/>
            <a:ext cx="2534989" cy="25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Специальность «Фундаментальные информатика и информационные технологии» |  ВКонтакте">
            <a:extLst>
              <a:ext uri="{FF2B5EF4-FFF2-40B4-BE49-F238E27FC236}">
                <a16:creationId xmlns:a16="http://schemas.microsoft.com/office/drawing/2014/main" id="{B60F09E0-5BFF-4084-BCDE-B074D3B2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08" y="4089834"/>
            <a:ext cx="2857500" cy="25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Роль информационных технологий в современном мире">
            <a:extLst>
              <a:ext uri="{FF2B5EF4-FFF2-40B4-BE49-F238E27FC236}">
                <a16:creationId xmlns:a16="http://schemas.microsoft.com/office/drawing/2014/main" id="{7469B787-D013-4E2A-AE62-04E854CD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265" y="4089834"/>
            <a:ext cx="2765866" cy="25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6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95252" y="1230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1679" y="726057"/>
            <a:ext cx="8760642" cy="2198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Любая задача, включаемая в состав специального математического обеспечения автоматизированных систем управления войсками, предварительно подлежит разработке и оформлению.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разработкой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понимается военная или оперативно-тактическая содержательная постановка задачи, обоснование и разработка математической модели рассматриваемого процесса (системы), составление ее алгоритма, проектирование и создание программного обеспечения, проведение расчетов на ЭВМ с использованием разработанной программы.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2" name="Text Box 97">
            <a:extLst>
              <a:ext uri="{FF2B5EF4-FFF2-40B4-BE49-F238E27FC236}">
                <a16:creationId xmlns:a16="http://schemas.microsoft.com/office/drawing/2014/main" id="{4CDEA438-C853-436C-955C-F7BFB9EF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76" y="89281"/>
            <a:ext cx="772294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«Основные этапы разработки задач</a:t>
            </a:r>
          </a:p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специального математического обеспечения АСУ войсками»</a:t>
            </a:r>
            <a:endParaRPr lang="ru-RU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E95D26-5D5F-4737-8A57-117D2F0FDC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3052107"/>
            <a:ext cx="4545176" cy="27382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B94B5-8B8A-4406-AA08-02159D2A50B8}"/>
              </a:ext>
            </a:extLst>
          </p:cNvPr>
          <p:cNvSpPr txBox="1"/>
          <p:nvPr/>
        </p:nvSpPr>
        <p:spPr>
          <a:xfrm>
            <a:off x="182587" y="5808777"/>
            <a:ext cx="8760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Постановка задачи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является основополагающим этапом всей работы, и здесь решающая роль отводится командирам, офицерам штабов и служб.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6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AutoShape 9"/>
          <p:cNvSpPr>
            <a:spLocks noChangeAspect="1" noChangeArrowheads="1" noTextEdit="1"/>
          </p:cNvSpPr>
          <p:nvPr/>
        </p:nvSpPr>
        <p:spPr bwMode="auto">
          <a:xfrm flipH="1">
            <a:off x="4792663" y="2767013"/>
            <a:ext cx="8937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601672" y="5768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95252" y="1230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8765" y="660053"/>
            <a:ext cx="8382346" cy="6028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Постановка задачи должна включать: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Наименование и цель решения задачи (цель автоматизации);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Назначение задачи, с указанием места и роли задачи в процессе управления войсками (для какого органа управления, для обеспечения какого процесса управления, с использованием вычислительной техники);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Описание сущности задачи;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Связь данной задачи с другими задачами;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Критерий эффективности поиска решения задач;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Расчетные нормативы;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Ограничения и допущения, принятые в задачу;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Состав, формы представления, а также порядок ввода и вывода информации на различные технические устройства, гриф секретности, категория срочности при передаче по каналу связи;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Перечень приказов, директив и других нормативных документов (или сведений из них), которыми должен руководствоваться разработчик задачи (в некоторых случаях может быть непосредственно приведен алгоритм переработки информации, который должен быть реализован в задаче);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 Требования к защите информации, допуску к исходным данным и результатам решения;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11. Ожидаемый результат от внедрения задачи в практику управления войсками.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F8D3A8-B64F-4D69-9EEE-8AE831F2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8000" contrast="27000"/>
          </a:blip>
          <a:stretch>
            <a:fillRect/>
          </a:stretch>
        </p:blipFill>
        <p:spPr>
          <a:xfrm>
            <a:off x="0" y="0"/>
            <a:ext cx="1115616" cy="580457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97000"/>
              </a:srgbClr>
            </a:outerShdw>
          </a:effectLst>
        </p:spPr>
      </p:pic>
      <p:sp>
        <p:nvSpPr>
          <p:cNvPr id="13" name="Text Box 97">
            <a:extLst>
              <a:ext uri="{FF2B5EF4-FFF2-40B4-BE49-F238E27FC236}">
                <a16:creationId xmlns:a16="http://schemas.microsoft.com/office/drawing/2014/main" id="{CEE40D1B-D94F-4CA8-95E7-E699FC3BC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69" y="0"/>
            <a:ext cx="772294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defPPr>
              <a:defRPr lang="en-US"/>
            </a:defPPr>
            <a:lvl1pPr algn="just"/>
          </a:lstStyle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«Основные этапы разработки задач</a:t>
            </a:r>
          </a:p>
          <a:p>
            <a:pPr indent="450215" algn="ctr"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специального математического обеспечения АСУ войсками»</a:t>
            </a:r>
            <a:endParaRPr lang="ru-RU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357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7127</TotalTime>
  <Words>1351</Words>
  <Application>Microsoft Office PowerPoint</Application>
  <PresentationFormat>Экран 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 CYR</vt:lpstr>
      <vt:lpstr>Wingdings 3</vt:lpstr>
      <vt:lpstr>Сектор</vt:lpstr>
      <vt:lpstr>Презентация PowerPoint</vt:lpstr>
      <vt:lpstr>УЧЕБНЫЕ ВОПРОСЫ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ARSAGERA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Олег</dc:creator>
  <cp:lastModifiedBy>Yerik Karimov</cp:lastModifiedBy>
  <cp:revision>879</cp:revision>
  <dcterms:created xsi:type="dcterms:W3CDTF">2013-02-15T12:05:23Z</dcterms:created>
  <dcterms:modified xsi:type="dcterms:W3CDTF">2022-12-22T10:29:48Z</dcterms:modified>
</cp:coreProperties>
</file>