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Nunito"/>
      <p:regular r:id="rId21"/>
      <p:bold r:id="rId22"/>
      <p:italic r:id="rId23"/>
      <p:boldItalic r:id="rId24"/>
    </p:embeddedFont>
    <p:embeddedFont>
      <p:font typeface="Maven Pro"/>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168">
          <p15:clr>
            <a:srgbClr val="A4A3A4"/>
          </p15:clr>
        </p15:guide>
        <p15:guide id="2" pos="5672">
          <p15:clr>
            <a:srgbClr val="A4A3A4"/>
          </p15:clr>
        </p15:guide>
        <p15:guide id="3" pos="5760">
          <p15:clr>
            <a:srgbClr val="9AA0A6"/>
          </p15:clr>
        </p15:guide>
        <p15:guide id="4" pos="288">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168" orient="horz"/>
        <p:guide pos="5672"/>
        <p:guide pos="5760"/>
        <p:guide pos="288"/>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Nunito-bold.fntdata"/><Relationship Id="rId21" Type="http://schemas.openxmlformats.org/officeDocument/2006/relationships/font" Target="fonts/Nunito-regular.fntdata"/><Relationship Id="rId24" Type="http://schemas.openxmlformats.org/officeDocument/2006/relationships/font" Target="fonts/Nunito-boldItalic.fntdata"/><Relationship Id="rId23" Type="http://schemas.openxmlformats.org/officeDocument/2006/relationships/font" Target="fonts/Nuni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avenPro-bold.fntdata"/><Relationship Id="rId25" Type="http://schemas.openxmlformats.org/officeDocument/2006/relationships/font" Target="fonts/MavenPr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c979a11505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c979a11505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c979a11505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c979a11505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c979a11505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c979a11505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c979a11505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c979a11505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c979a11505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c979a11505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ca71567be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ca71567be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c94521d399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c94521d399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c94521d399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c94521d399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c94521d399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c94521d399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c979a11505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c979a11505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c979a1150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c979a1150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c979a1150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c979a1150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c979a11505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c979a11505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c979a11505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c979a11505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16.png"/><Relationship Id="rId5"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www.flaticon.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8.png"/><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25"/>
            <a:ext cx="49434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000"/>
              <a:t>DataWiz - Saksham 2021</a:t>
            </a:r>
            <a:endParaRPr sz="3000"/>
          </a:p>
          <a:p>
            <a:pPr indent="0" lvl="0" marL="0" rtl="0" algn="l">
              <a:spcBef>
                <a:spcPts val="0"/>
              </a:spcBef>
              <a:spcAft>
                <a:spcPts val="0"/>
              </a:spcAft>
              <a:buNone/>
            </a:pPr>
            <a:r>
              <a:rPr lang="en" sz="1800"/>
              <a:t>A Business Analytics Case Study</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SCOPE, SCMHRD (Pune)</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pic>
        <p:nvPicPr>
          <p:cNvPr id="374" name="Google Shape;374;p22"/>
          <p:cNvPicPr preferRelativeResize="0"/>
          <p:nvPr/>
        </p:nvPicPr>
        <p:blipFill>
          <a:blip r:embed="rId3">
            <a:alphaModFix/>
          </a:blip>
          <a:stretch>
            <a:fillRect/>
          </a:stretch>
        </p:blipFill>
        <p:spPr>
          <a:xfrm>
            <a:off x="6575775" y="91100"/>
            <a:ext cx="2453925" cy="2453925"/>
          </a:xfrm>
          <a:prstGeom prst="rect">
            <a:avLst/>
          </a:prstGeom>
          <a:noFill/>
          <a:ln>
            <a:noFill/>
          </a:ln>
        </p:spPr>
      </p:pic>
      <p:sp>
        <p:nvSpPr>
          <p:cNvPr id="375" name="Google Shape;375;p22"/>
          <p:cNvSpPr txBox="1"/>
          <p:nvPr/>
        </p:nvSpPr>
        <p:spPr>
          <a:xfrm>
            <a:off x="254300" y="185000"/>
            <a:ext cx="5067000" cy="507900"/>
          </a:xfrm>
          <a:prstGeom prst="rect">
            <a:avLst/>
          </a:prstGeom>
          <a:noFill/>
          <a:ln>
            <a:noFill/>
          </a:ln>
        </p:spPr>
        <p:txBody>
          <a:bodyPr anchorCtr="0" anchor="t" bIns="91425" lIns="91425" spcFirstLastPara="1" rIns="91425" wrap="square" tIns="91425">
            <a:spAutoFit/>
          </a:bodyPr>
          <a:lstStyle/>
          <a:p>
            <a:pPr indent="-361950" lvl="0" marL="457200" rtl="0" algn="l">
              <a:spcBef>
                <a:spcPts val="0"/>
              </a:spcBef>
              <a:spcAft>
                <a:spcPts val="0"/>
              </a:spcAft>
              <a:buClr>
                <a:srgbClr val="666666"/>
              </a:buClr>
              <a:buSzPts val="2100"/>
              <a:buFont typeface="Comic Sans MS"/>
              <a:buChar char="●"/>
            </a:pPr>
            <a:r>
              <a:rPr lang="en" sz="2100">
                <a:solidFill>
                  <a:srgbClr val="666666"/>
                </a:solidFill>
                <a:latin typeface="Comic Sans MS"/>
                <a:ea typeface="Comic Sans MS"/>
                <a:cs typeface="Comic Sans MS"/>
                <a:sym typeface="Comic Sans MS"/>
              </a:rPr>
              <a:t>SPENDING SCORE VS AGE</a:t>
            </a:r>
            <a:endParaRPr sz="2100">
              <a:solidFill>
                <a:srgbClr val="999999"/>
              </a:solidFill>
              <a:latin typeface="Comic Sans MS"/>
              <a:ea typeface="Comic Sans MS"/>
              <a:cs typeface="Comic Sans MS"/>
              <a:sym typeface="Comic Sans MS"/>
            </a:endParaRPr>
          </a:p>
        </p:txBody>
      </p:sp>
      <p:sp>
        <p:nvSpPr>
          <p:cNvPr id="376" name="Google Shape;376;p22"/>
          <p:cNvSpPr txBox="1"/>
          <p:nvPr/>
        </p:nvSpPr>
        <p:spPr>
          <a:xfrm>
            <a:off x="531375" y="667075"/>
            <a:ext cx="5870400" cy="2016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999999"/>
              </a:buClr>
              <a:buSzPts val="1400"/>
              <a:buFont typeface="Comic Sans MS"/>
              <a:buChar char="●"/>
            </a:pPr>
            <a:r>
              <a:rPr lang="en">
                <a:solidFill>
                  <a:srgbClr val="999999"/>
                </a:solidFill>
                <a:latin typeface="Comic Sans MS"/>
                <a:ea typeface="Comic Sans MS"/>
                <a:cs typeface="Comic Sans MS"/>
                <a:sym typeface="Comic Sans MS"/>
              </a:rPr>
              <a:t>The maximum spending score is in the category of age 20-40.</a:t>
            </a:r>
            <a:endParaRPr>
              <a:solidFill>
                <a:srgbClr val="999999"/>
              </a:solidFill>
              <a:latin typeface="Comic Sans MS"/>
              <a:ea typeface="Comic Sans MS"/>
              <a:cs typeface="Comic Sans MS"/>
              <a:sym typeface="Comic Sans MS"/>
            </a:endParaRPr>
          </a:p>
          <a:p>
            <a:pPr indent="0" lvl="0" marL="457200" rtl="0" algn="l">
              <a:spcBef>
                <a:spcPts val="0"/>
              </a:spcBef>
              <a:spcAft>
                <a:spcPts val="0"/>
              </a:spcAft>
              <a:buNone/>
            </a:pPr>
            <a:r>
              <a:t/>
            </a:r>
            <a:endParaRPr sz="700">
              <a:solidFill>
                <a:srgbClr val="999999"/>
              </a:solidFill>
              <a:latin typeface="Comic Sans MS"/>
              <a:ea typeface="Comic Sans MS"/>
              <a:cs typeface="Comic Sans MS"/>
              <a:sym typeface="Comic Sans MS"/>
            </a:endParaRPr>
          </a:p>
          <a:p>
            <a:pPr indent="-317500" lvl="0" marL="457200" rtl="0" algn="l">
              <a:spcBef>
                <a:spcPts val="0"/>
              </a:spcBef>
              <a:spcAft>
                <a:spcPts val="0"/>
              </a:spcAft>
              <a:buClr>
                <a:srgbClr val="999999"/>
              </a:buClr>
              <a:buSzPts val="1400"/>
              <a:buFont typeface="Comic Sans MS"/>
              <a:buChar char="●"/>
            </a:pPr>
            <a:r>
              <a:rPr lang="en">
                <a:solidFill>
                  <a:srgbClr val="999999"/>
                </a:solidFill>
                <a:latin typeface="Comic Sans MS"/>
                <a:ea typeface="Comic Sans MS"/>
                <a:cs typeface="Comic Sans MS"/>
                <a:sym typeface="Comic Sans MS"/>
              </a:rPr>
              <a:t>The linear fit plot has a negative slope which suggests that the spending score is decreasing with age</a:t>
            </a:r>
            <a:endParaRPr>
              <a:solidFill>
                <a:srgbClr val="999999"/>
              </a:solidFill>
              <a:latin typeface="Comic Sans MS"/>
              <a:ea typeface="Comic Sans MS"/>
              <a:cs typeface="Comic Sans MS"/>
              <a:sym typeface="Comic Sans MS"/>
            </a:endParaRPr>
          </a:p>
          <a:p>
            <a:pPr indent="0" lvl="0" marL="457200" rtl="0" algn="l">
              <a:spcBef>
                <a:spcPts val="0"/>
              </a:spcBef>
              <a:spcAft>
                <a:spcPts val="0"/>
              </a:spcAft>
              <a:buNone/>
            </a:pPr>
            <a:r>
              <a:t/>
            </a:r>
            <a:endParaRPr sz="700">
              <a:solidFill>
                <a:srgbClr val="999999"/>
              </a:solidFill>
              <a:latin typeface="Comic Sans MS"/>
              <a:ea typeface="Comic Sans MS"/>
              <a:cs typeface="Comic Sans MS"/>
              <a:sym typeface="Comic Sans MS"/>
            </a:endParaRPr>
          </a:p>
          <a:p>
            <a:pPr indent="-317500" lvl="0" marL="457200" rtl="0" algn="l">
              <a:spcBef>
                <a:spcPts val="0"/>
              </a:spcBef>
              <a:spcAft>
                <a:spcPts val="0"/>
              </a:spcAft>
              <a:buClr>
                <a:srgbClr val="999999"/>
              </a:buClr>
              <a:buSzPts val="1400"/>
              <a:buFont typeface="Comic Sans MS"/>
              <a:buChar char="●"/>
            </a:pPr>
            <a:r>
              <a:rPr lang="en">
                <a:solidFill>
                  <a:srgbClr val="999999"/>
                </a:solidFill>
                <a:latin typeface="Comic Sans MS"/>
                <a:ea typeface="Comic Sans MS"/>
                <a:cs typeface="Comic Sans MS"/>
                <a:sym typeface="Comic Sans MS"/>
              </a:rPr>
              <a:t>Customers with age above 40 has a spending score of less than 60</a:t>
            </a:r>
            <a:endParaRPr>
              <a:solidFill>
                <a:srgbClr val="999999"/>
              </a:solidFill>
              <a:latin typeface="Comic Sans MS"/>
              <a:ea typeface="Comic Sans MS"/>
              <a:cs typeface="Comic Sans MS"/>
              <a:sym typeface="Comic Sans MS"/>
            </a:endParaRPr>
          </a:p>
          <a:p>
            <a:pPr indent="0" lvl="0" marL="0" rtl="0" algn="l">
              <a:spcBef>
                <a:spcPts val="0"/>
              </a:spcBef>
              <a:spcAft>
                <a:spcPts val="0"/>
              </a:spcAft>
              <a:buNone/>
            </a:pPr>
            <a:r>
              <a:t/>
            </a:r>
            <a:endParaRPr sz="700">
              <a:solidFill>
                <a:srgbClr val="999999"/>
              </a:solidFill>
              <a:latin typeface="Comic Sans MS"/>
              <a:ea typeface="Comic Sans MS"/>
              <a:cs typeface="Comic Sans MS"/>
              <a:sym typeface="Comic Sans MS"/>
            </a:endParaRPr>
          </a:p>
          <a:p>
            <a:pPr indent="0" lvl="0" marL="0" rtl="0" algn="l">
              <a:spcBef>
                <a:spcPts val="0"/>
              </a:spcBef>
              <a:spcAft>
                <a:spcPts val="0"/>
              </a:spcAft>
              <a:buNone/>
            </a:pPr>
            <a:r>
              <a:rPr lang="en">
                <a:solidFill>
                  <a:srgbClr val="999999"/>
                </a:solidFill>
                <a:latin typeface="Comic Sans MS"/>
                <a:ea typeface="Comic Sans MS"/>
                <a:cs typeface="Comic Sans MS"/>
                <a:sym typeface="Comic Sans MS"/>
              </a:rPr>
              <a:t>Hence, we can infer that </a:t>
            </a:r>
            <a:r>
              <a:rPr lang="en">
                <a:solidFill>
                  <a:srgbClr val="999999"/>
                </a:solidFill>
                <a:highlight>
                  <a:srgbClr val="FFFFFF"/>
                </a:highlight>
                <a:latin typeface="Comic Sans MS"/>
                <a:ea typeface="Comic Sans MS"/>
                <a:cs typeface="Comic Sans MS"/>
                <a:sym typeface="Comic Sans MS"/>
              </a:rPr>
              <a:t>there seems to be </a:t>
            </a:r>
            <a:r>
              <a:rPr lang="en">
                <a:solidFill>
                  <a:srgbClr val="666666"/>
                </a:solidFill>
                <a:highlight>
                  <a:srgbClr val="FFFFFF"/>
                </a:highlight>
                <a:latin typeface="Comic Sans MS"/>
                <a:ea typeface="Comic Sans MS"/>
                <a:cs typeface="Comic Sans MS"/>
                <a:sym typeface="Comic Sans MS"/>
              </a:rPr>
              <a:t>2 segments</a:t>
            </a:r>
            <a:r>
              <a:rPr lang="en">
                <a:solidFill>
                  <a:srgbClr val="999999"/>
                </a:solidFill>
                <a:highlight>
                  <a:srgbClr val="FFFFFF"/>
                </a:highlight>
                <a:latin typeface="Comic Sans MS"/>
                <a:ea typeface="Comic Sans MS"/>
                <a:cs typeface="Comic Sans MS"/>
                <a:sym typeface="Comic Sans MS"/>
              </a:rPr>
              <a:t> of customers by age vs score.</a:t>
            </a:r>
            <a:endParaRPr>
              <a:solidFill>
                <a:srgbClr val="999999"/>
              </a:solidFill>
              <a:latin typeface="Comic Sans MS"/>
              <a:ea typeface="Comic Sans MS"/>
              <a:cs typeface="Comic Sans MS"/>
              <a:sym typeface="Comic Sans MS"/>
            </a:endParaRPr>
          </a:p>
        </p:txBody>
      </p:sp>
      <p:pic>
        <p:nvPicPr>
          <p:cNvPr id="377" name="Google Shape;377;p22"/>
          <p:cNvPicPr preferRelativeResize="0"/>
          <p:nvPr/>
        </p:nvPicPr>
        <p:blipFill>
          <a:blip r:embed="rId4">
            <a:alphaModFix/>
          </a:blip>
          <a:stretch>
            <a:fillRect/>
          </a:stretch>
        </p:blipFill>
        <p:spPr>
          <a:xfrm>
            <a:off x="6575775" y="2605700"/>
            <a:ext cx="2453925" cy="2453925"/>
          </a:xfrm>
          <a:prstGeom prst="rect">
            <a:avLst/>
          </a:prstGeom>
          <a:noFill/>
          <a:ln>
            <a:noFill/>
          </a:ln>
        </p:spPr>
      </p:pic>
      <p:sp>
        <p:nvSpPr>
          <p:cNvPr id="378" name="Google Shape;378;p22"/>
          <p:cNvSpPr txBox="1"/>
          <p:nvPr/>
        </p:nvSpPr>
        <p:spPr>
          <a:xfrm>
            <a:off x="254700" y="2815475"/>
            <a:ext cx="5067000" cy="507900"/>
          </a:xfrm>
          <a:prstGeom prst="rect">
            <a:avLst/>
          </a:prstGeom>
          <a:noFill/>
          <a:ln>
            <a:noFill/>
          </a:ln>
        </p:spPr>
        <p:txBody>
          <a:bodyPr anchorCtr="0" anchor="t" bIns="91425" lIns="91425" spcFirstLastPara="1" rIns="91425" wrap="square" tIns="91425">
            <a:spAutoFit/>
          </a:bodyPr>
          <a:lstStyle/>
          <a:p>
            <a:pPr indent="-361950" lvl="0" marL="457200" rtl="0" algn="l">
              <a:spcBef>
                <a:spcPts val="0"/>
              </a:spcBef>
              <a:spcAft>
                <a:spcPts val="0"/>
              </a:spcAft>
              <a:buClr>
                <a:srgbClr val="666666"/>
              </a:buClr>
              <a:buSzPts val="2100"/>
              <a:buFont typeface="Comic Sans MS"/>
              <a:buChar char="●"/>
            </a:pPr>
            <a:r>
              <a:rPr lang="en" sz="2100">
                <a:solidFill>
                  <a:srgbClr val="666666"/>
                </a:solidFill>
                <a:latin typeface="Comic Sans MS"/>
                <a:ea typeface="Comic Sans MS"/>
                <a:cs typeface="Comic Sans MS"/>
                <a:sym typeface="Comic Sans MS"/>
              </a:rPr>
              <a:t>AGE VS ANNUAL INCOME </a:t>
            </a:r>
            <a:endParaRPr sz="2100">
              <a:solidFill>
                <a:srgbClr val="999999"/>
              </a:solidFill>
              <a:latin typeface="Comic Sans MS"/>
              <a:ea typeface="Comic Sans MS"/>
              <a:cs typeface="Comic Sans MS"/>
              <a:sym typeface="Comic Sans MS"/>
            </a:endParaRPr>
          </a:p>
        </p:txBody>
      </p:sp>
      <p:sp>
        <p:nvSpPr>
          <p:cNvPr id="379" name="Google Shape;379;p22"/>
          <p:cNvSpPr txBox="1"/>
          <p:nvPr/>
        </p:nvSpPr>
        <p:spPr>
          <a:xfrm>
            <a:off x="683775" y="3257875"/>
            <a:ext cx="5870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999999"/>
                </a:solidFill>
                <a:latin typeface="Comic Sans MS"/>
                <a:ea typeface="Comic Sans MS"/>
                <a:cs typeface="Comic Sans MS"/>
                <a:sym typeface="Comic Sans MS"/>
              </a:rPr>
              <a:t>From the age vs annual income, there is not much information about segmentation of customer as only one distinct pattern can be observed.</a:t>
            </a:r>
            <a:endParaRPr>
              <a:solidFill>
                <a:srgbClr val="999999"/>
              </a:solidFill>
              <a:latin typeface="Comic Sans MS"/>
              <a:ea typeface="Comic Sans MS"/>
              <a:cs typeface="Comic Sans MS"/>
              <a:sym typeface="Comic Sans MS"/>
            </a:endParaRPr>
          </a:p>
        </p:txBody>
      </p:sp>
      <p:pic>
        <p:nvPicPr>
          <p:cNvPr id="380" name="Google Shape;380;p22"/>
          <p:cNvPicPr preferRelativeResize="0"/>
          <p:nvPr/>
        </p:nvPicPr>
        <p:blipFill>
          <a:blip r:embed="rId5">
            <a:alphaModFix/>
          </a:blip>
          <a:stretch>
            <a:fillRect/>
          </a:stretch>
        </p:blipFill>
        <p:spPr>
          <a:xfrm>
            <a:off x="589350" y="4761300"/>
            <a:ext cx="248850" cy="248850"/>
          </a:xfrm>
          <a:prstGeom prst="rect">
            <a:avLst/>
          </a:prstGeom>
          <a:noFill/>
          <a:ln>
            <a:noFill/>
          </a:ln>
        </p:spPr>
      </p:pic>
      <p:sp>
        <p:nvSpPr>
          <p:cNvPr id="381" name="Google Shape;381;p22"/>
          <p:cNvSpPr txBox="1"/>
          <p:nvPr>
            <p:ph idx="4294967295" type="title"/>
          </p:nvPr>
        </p:nvSpPr>
        <p:spPr>
          <a:xfrm>
            <a:off x="238300" y="4765575"/>
            <a:ext cx="2763600" cy="263700"/>
          </a:xfrm>
          <a:prstGeom prst="rect">
            <a:avLst/>
          </a:prstGeom>
        </p:spPr>
        <p:txBody>
          <a:bodyPr anchorCtr="0" anchor="t" bIns="91425" lIns="91425" spcFirstLastPara="1" rIns="91425" wrap="square" tIns="91425">
            <a:normAutofit fontScale="90000"/>
          </a:bodyPr>
          <a:lstStyle/>
          <a:p>
            <a:pPr indent="0" lvl="0" marL="457200" rtl="0" algn="l">
              <a:spcBef>
                <a:spcPts val="0"/>
              </a:spcBef>
              <a:spcAft>
                <a:spcPts val="0"/>
              </a:spcAft>
              <a:buNone/>
            </a:pPr>
            <a:r>
              <a:rPr b="0" lang="en" sz="850">
                <a:solidFill>
                  <a:srgbClr val="666666"/>
                </a:solidFill>
              </a:rPr>
              <a:t> ANALYSIS</a:t>
            </a:r>
            <a:endParaRPr sz="850">
              <a:solidFill>
                <a:srgbClr val="666666"/>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pic>
        <p:nvPicPr>
          <p:cNvPr id="386" name="Google Shape;386;p23"/>
          <p:cNvPicPr preferRelativeResize="0"/>
          <p:nvPr/>
        </p:nvPicPr>
        <p:blipFill>
          <a:blip r:embed="rId3">
            <a:alphaModFix/>
          </a:blip>
          <a:stretch>
            <a:fillRect/>
          </a:stretch>
        </p:blipFill>
        <p:spPr>
          <a:xfrm>
            <a:off x="4457700" y="167300"/>
            <a:ext cx="4114800" cy="4114800"/>
          </a:xfrm>
          <a:prstGeom prst="rect">
            <a:avLst/>
          </a:prstGeom>
          <a:noFill/>
          <a:ln>
            <a:noFill/>
          </a:ln>
        </p:spPr>
      </p:pic>
      <p:sp>
        <p:nvSpPr>
          <p:cNvPr id="387" name="Google Shape;387;p23"/>
          <p:cNvSpPr txBox="1"/>
          <p:nvPr/>
        </p:nvSpPr>
        <p:spPr>
          <a:xfrm>
            <a:off x="298675" y="400425"/>
            <a:ext cx="4158900" cy="831300"/>
          </a:xfrm>
          <a:prstGeom prst="rect">
            <a:avLst/>
          </a:prstGeom>
          <a:noFill/>
          <a:ln>
            <a:noFill/>
          </a:ln>
        </p:spPr>
        <p:txBody>
          <a:bodyPr anchorCtr="0" anchor="t" bIns="91425" lIns="91425" spcFirstLastPara="1" rIns="91425" wrap="square" tIns="91425">
            <a:spAutoFit/>
          </a:bodyPr>
          <a:lstStyle/>
          <a:p>
            <a:pPr indent="-361950" lvl="0" marL="457200" rtl="0" algn="l">
              <a:spcBef>
                <a:spcPts val="0"/>
              </a:spcBef>
              <a:spcAft>
                <a:spcPts val="0"/>
              </a:spcAft>
              <a:buClr>
                <a:srgbClr val="666666"/>
              </a:buClr>
              <a:buSzPts val="2100"/>
              <a:buFont typeface="Comic Sans MS"/>
              <a:buChar char="●"/>
            </a:pPr>
            <a:r>
              <a:rPr lang="en" sz="2100">
                <a:solidFill>
                  <a:srgbClr val="666666"/>
                </a:solidFill>
                <a:latin typeface="Comic Sans MS"/>
                <a:ea typeface="Comic Sans MS"/>
                <a:cs typeface="Comic Sans MS"/>
                <a:sym typeface="Comic Sans MS"/>
              </a:rPr>
              <a:t>SPENDING SCORE VS ANNUAL INCOME </a:t>
            </a:r>
            <a:endParaRPr sz="2100">
              <a:solidFill>
                <a:srgbClr val="999999"/>
              </a:solidFill>
              <a:latin typeface="Comic Sans MS"/>
              <a:ea typeface="Comic Sans MS"/>
              <a:cs typeface="Comic Sans MS"/>
              <a:sym typeface="Comic Sans MS"/>
            </a:endParaRPr>
          </a:p>
        </p:txBody>
      </p:sp>
      <p:sp>
        <p:nvSpPr>
          <p:cNvPr id="388" name="Google Shape;388;p23"/>
          <p:cNvSpPr txBox="1"/>
          <p:nvPr/>
        </p:nvSpPr>
        <p:spPr>
          <a:xfrm>
            <a:off x="458125" y="1485950"/>
            <a:ext cx="38400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999999"/>
                </a:solidFill>
                <a:highlight>
                  <a:srgbClr val="FFFFFF"/>
                </a:highlight>
                <a:latin typeface="Comic Sans MS"/>
                <a:ea typeface="Comic Sans MS"/>
                <a:cs typeface="Comic Sans MS"/>
                <a:sym typeface="Comic Sans MS"/>
              </a:rPr>
              <a:t>In Annual Income vs Spending Score, we can infer that its shows different patterns. It might be because of the different purchasing power of the customer and their different spending habits.</a:t>
            </a:r>
            <a:endParaRPr>
              <a:solidFill>
                <a:srgbClr val="999999"/>
              </a:solidFill>
              <a:highlight>
                <a:srgbClr val="FFFFFF"/>
              </a:highlight>
              <a:latin typeface="Comic Sans MS"/>
              <a:ea typeface="Comic Sans MS"/>
              <a:cs typeface="Comic Sans MS"/>
              <a:sym typeface="Comic Sans MS"/>
            </a:endParaRPr>
          </a:p>
          <a:p>
            <a:pPr indent="0" lvl="0" marL="0" rtl="0" algn="l">
              <a:spcBef>
                <a:spcPts val="0"/>
              </a:spcBef>
              <a:spcAft>
                <a:spcPts val="0"/>
              </a:spcAft>
              <a:buNone/>
            </a:pPr>
            <a:r>
              <a:t/>
            </a:r>
            <a:endParaRPr>
              <a:solidFill>
                <a:srgbClr val="999999"/>
              </a:solidFill>
              <a:highlight>
                <a:srgbClr val="FFFFFF"/>
              </a:highlight>
              <a:latin typeface="Comic Sans MS"/>
              <a:ea typeface="Comic Sans MS"/>
              <a:cs typeface="Comic Sans MS"/>
              <a:sym typeface="Comic Sans MS"/>
            </a:endParaRPr>
          </a:p>
          <a:p>
            <a:pPr indent="0" lvl="0" marL="0" rtl="0" algn="l">
              <a:spcBef>
                <a:spcPts val="0"/>
              </a:spcBef>
              <a:spcAft>
                <a:spcPts val="0"/>
              </a:spcAft>
              <a:buNone/>
            </a:pPr>
            <a:r>
              <a:rPr lang="en">
                <a:solidFill>
                  <a:srgbClr val="999999"/>
                </a:solidFill>
                <a:highlight>
                  <a:srgbClr val="FFFFFF"/>
                </a:highlight>
                <a:latin typeface="Comic Sans MS"/>
                <a:ea typeface="Comic Sans MS"/>
                <a:cs typeface="Comic Sans MS"/>
                <a:sym typeface="Comic Sans MS"/>
              </a:rPr>
              <a:t>The different </a:t>
            </a:r>
            <a:r>
              <a:rPr lang="en">
                <a:solidFill>
                  <a:srgbClr val="999999"/>
                </a:solidFill>
                <a:highlight>
                  <a:srgbClr val="FFFFFF"/>
                </a:highlight>
                <a:latin typeface="Comic Sans MS"/>
                <a:ea typeface="Comic Sans MS"/>
                <a:cs typeface="Comic Sans MS"/>
                <a:sym typeface="Comic Sans MS"/>
              </a:rPr>
              <a:t>patterns</a:t>
            </a:r>
            <a:r>
              <a:rPr lang="en">
                <a:solidFill>
                  <a:srgbClr val="999999"/>
                </a:solidFill>
                <a:highlight>
                  <a:srgbClr val="FFFFFF"/>
                </a:highlight>
                <a:latin typeface="Comic Sans MS"/>
                <a:ea typeface="Comic Sans MS"/>
                <a:cs typeface="Comic Sans MS"/>
                <a:sym typeface="Comic Sans MS"/>
              </a:rPr>
              <a:t> shown are </a:t>
            </a:r>
            <a:r>
              <a:rPr lang="en">
                <a:solidFill>
                  <a:srgbClr val="999999"/>
                </a:solidFill>
                <a:highlight>
                  <a:srgbClr val="FFFFFF"/>
                </a:highlight>
                <a:latin typeface="Comic Sans MS"/>
                <a:ea typeface="Comic Sans MS"/>
                <a:cs typeface="Comic Sans MS"/>
                <a:sym typeface="Comic Sans MS"/>
              </a:rPr>
              <a:t>interesting</a:t>
            </a:r>
            <a:r>
              <a:rPr lang="en">
                <a:solidFill>
                  <a:srgbClr val="999999"/>
                </a:solidFill>
                <a:highlight>
                  <a:srgbClr val="FFFFFF"/>
                </a:highlight>
                <a:latin typeface="Comic Sans MS"/>
                <a:ea typeface="Comic Sans MS"/>
                <a:cs typeface="Comic Sans MS"/>
                <a:sym typeface="Comic Sans MS"/>
              </a:rPr>
              <a:t> and gives us the ideal way to segment the customers based on income and score!</a:t>
            </a:r>
            <a:endParaRPr>
              <a:solidFill>
                <a:srgbClr val="999999"/>
              </a:solidFill>
              <a:highlight>
                <a:srgbClr val="FFFFFF"/>
              </a:highlight>
              <a:latin typeface="Comic Sans MS"/>
              <a:ea typeface="Comic Sans MS"/>
              <a:cs typeface="Comic Sans MS"/>
              <a:sym typeface="Comic Sans MS"/>
            </a:endParaRPr>
          </a:p>
        </p:txBody>
      </p:sp>
      <p:pic>
        <p:nvPicPr>
          <p:cNvPr id="389" name="Google Shape;389;p23"/>
          <p:cNvPicPr preferRelativeResize="0"/>
          <p:nvPr/>
        </p:nvPicPr>
        <p:blipFill>
          <a:blip r:embed="rId4">
            <a:alphaModFix/>
          </a:blip>
          <a:stretch>
            <a:fillRect/>
          </a:stretch>
        </p:blipFill>
        <p:spPr>
          <a:xfrm>
            <a:off x="589350" y="4761300"/>
            <a:ext cx="248850" cy="248850"/>
          </a:xfrm>
          <a:prstGeom prst="rect">
            <a:avLst/>
          </a:prstGeom>
          <a:noFill/>
          <a:ln>
            <a:noFill/>
          </a:ln>
        </p:spPr>
      </p:pic>
      <p:sp>
        <p:nvSpPr>
          <p:cNvPr id="390" name="Google Shape;390;p23"/>
          <p:cNvSpPr txBox="1"/>
          <p:nvPr>
            <p:ph idx="4294967295" type="title"/>
          </p:nvPr>
        </p:nvSpPr>
        <p:spPr>
          <a:xfrm>
            <a:off x="238300" y="4765575"/>
            <a:ext cx="2763600" cy="263700"/>
          </a:xfrm>
          <a:prstGeom prst="rect">
            <a:avLst/>
          </a:prstGeom>
        </p:spPr>
        <p:txBody>
          <a:bodyPr anchorCtr="0" anchor="t" bIns="91425" lIns="91425" spcFirstLastPara="1" rIns="91425" wrap="square" tIns="91425">
            <a:normAutofit fontScale="90000"/>
          </a:bodyPr>
          <a:lstStyle/>
          <a:p>
            <a:pPr indent="0" lvl="0" marL="457200" rtl="0" algn="l">
              <a:spcBef>
                <a:spcPts val="0"/>
              </a:spcBef>
              <a:spcAft>
                <a:spcPts val="0"/>
              </a:spcAft>
              <a:buNone/>
            </a:pPr>
            <a:r>
              <a:rPr b="0" lang="en" sz="850">
                <a:solidFill>
                  <a:srgbClr val="666666"/>
                </a:solidFill>
              </a:rPr>
              <a:t> ANALYSIS</a:t>
            </a:r>
            <a:endParaRPr sz="850">
              <a:solidFill>
                <a:srgbClr val="666666"/>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24"/>
          <p:cNvSpPr txBox="1"/>
          <p:nvPr>
            <p:ph type="title"/>
          </p:nvPr>
        </p:nvSpPr>
        <p:spPr>
          <a:xfrm>
            <a:off x="8400" y="369975"/>
            <a:ext cx="7030500" cy="9993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b="0" lang="en" sz="2500">
                <a:solidFill>
                  <a:srgbClr val="666666"/>
                </a:solidFill>
              </a:rPr>
              <a:t>03.  </a:t>
            </a:r>
            <a:r>
              <a:rPr b="0" lang="en" sz="2500">
                <a:solidFill>
                  <a:srgbClr val="666666"/>
                </a:solidFill>
              </a:rPr>
              <a:t> </a:t>
            </a:r>
            <a:r>
              <a:rPr b="0" lang="en" sz="2500">
                <a:solidFill>
                  <a:srgbClr val="666666"/>
                </a:solidFill>
              </a:rPr>
              <a:t>SEGMENTATION</a:t>
            </a:r>
            <a:endParaRPr>
              <a:solidFill>
                <a:srgbClr val="666666"/>
              </a:solidFill>
            </a:endParaRPr>
          </a:p>
        </p:txBody>
      </p:sp>
      <p:pic>
        <p:nvPicPr>
          <p:cNvPr id="396" name="Google Shape;396;p24"/>
          <p:cNvPicPr preferRelativeResize="0"/>
          <p:nvPr/>
        </p:nvPicPr>
        <p:blipFill>
          <a:blip r:embed="rId3">
            <a:alphaModFix amt="60000"/>
          </a:blip>
          <a:stretch>
            <a:fillRect/>
          </a:stretch>
        </p:blipFill>
        <p:spPr>
          <a:xfrm>
            <a:off x="6947775" y="681351"/>
            <a:ext cx="1681676" cy="1681650"/>
          </a:xfrm>
          <a:prstGeom prst="rect">
            <a:avLst/>
          </a:prstGeom>
          <a:noFill/>
          <a:ln>
            <a:noFill/>
          </a:ln>
        </p:spPr>
      </p:pic>
      <p:sp>
        <p:nvSpPr>
          <p:cNvPr id="397" name="Google Shape;397;p24"/>
          <p:cNvSpPr txBox="1"/>
          <p:nvPr/>
        </p:nvSpPr>
        <p:spPr>
          <a:xfrm>
            <a:off x="1223350" y="1070950"/>
            <a:ext cx="51582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999999"/>
                </a:solidFill>
                <a:latin typeface="Comic Sans MS"/>
                <a:ea typeface="Comic Sans MS"/>
                <a:cs typeface="Comic Sans MS"/>
                <a:sym typeface="Comic Sans MS"/>
              </a:rPr>
              <a:t>In order to segment the customers, we will be using </a:t>
            </a:r>
            <a:r>
              <a:rPr lang="en">
                <a:solidFill>
                  <a:srgbClr val="666666"/>
                </a:solidFill>
                <a:latin typeface="Comic Sans MS"/>
                <a:ea typeface="Comic Sans MS"/>
                <a:cs typeface="Comic Sans MS"/>
                <a:sym typeface="Comic Sans MS"/>
              </a:rPr>
              <a:t>K-means clustering algorithm</a:t>
            </a:r>
            <a:r>
              <a:rPr b="1" lang="en">
                <a:solidFill>
                  <a:srgbClr val="999999"/>
                </a:solidFill>
                <a:latin typeface="Comic Sans MS"/>
                <a:ea typeface="Comic Sans MS"/>
                <a:cs typeface="Comic Sans MS"/>
                <a:sym typeface="Comic Sans MS"/>
              </a:rPr>
              <a:t>.</a:t>
            </a:r>
            <a:endParaRPr b="1">
              <a:solidFill>
                <a:srgbClr val="999999"/>
              </a:solidFill>
              <a:latin typeface="Comic Sans MS"/>
              <a:ea typeface="Comic Sans MS"/>
              <a:cs typeface="Comic Sans MS"/>
              <a:sym typeface="Comic Sans MS"/>
            </a:endParaRPr>
          </a:p>
          <a:p>
            <a:pPr indent="0" lvl="0" marL="0" rtl="0" algn="l">
              <a:spcBef>
                <a:spcPts val="0"/>
              </a:spcBef>
              <a:spcAft>
                <a:spcPts val="0"/>
              </a:spcAft>
              <a:buNone/>
            </a:pPr>
            <a:r>
              <a:t/>
            </a:r>
            <a:endParaRPr b="1">
              <a:solidFill>
                <a:srgbClr val="999999"/>
              </a:solidFill>
              <a:latin typeface="Comic Sans MS"/>
              <a:ea typeface="Comic Sans MS"/>
              <a:cs typeface="Comic Sans MS"/>
              <a:sym typeface="Comic Sans MS"/>
            </a:endParaRPr>
          </a:p>
          <a:p>
            <a:pPr indent="0" lvl="0" marL="0" rtl="0" algn="l">
              <a:spcBef>
                <a:spcPts val="0"/>
              </a:spcBef>
              <a:spcAft>
                <a:spcPts val="0"/>
              </a:spcAft>
              <a:buNone/>
            </a:pPr>
            <a:r>
              <a:rPr lang="en">
                <a:solidFill>
                  <a:srgbClr val="666666"/>
                </a:solidFill>
                <a:latin typeface="Comic Sans MS"/>
                <a:ea typeface="Comic Sans MS"/>
                <a:cs typeface="Comic Sans MS"/>
                <a:sym typeface="Comic Sans MS"/>
              </a:rPr>
              <a:t>Finding optimal number of clusters:</a:t>
            </a:r>
            <a:endParaRPr>
              <a:solidFill>
                <a:srgbClr val="666666"/>
              </a:solidFill>
              <a:latin typeface="Comic Sans MS"/>
              <a:ea typeface="Comic Sans MS"/>
              <a:cs typeface="Comic Sans MS"/>
              <a:sym typeface="Comic Sans MS"/>
            </a:endParaRPr>
          </a:p>
          <a:p>
            <a:pPr indent="0" lvl="0" marL="0" rtl="0" algn="l">
              <a:spcBef>
                <a:spcPts val="0"/>
              </a:spcBef>
              <a:spcAft>
                <a:spcPts val="0"/>
              </a:spcAft>
              <a:buNone/>
            </a:pPr>
            <a:r>
              <a:rPr lang="en">
                <a:solidFill>
                  <a:srgbClr val="999999"/>
                </a:solidFill>
                <a:latin typeface="Comic Sans MS"/>
                <a:ea typeface="Comic Sans MS"/>
                <a:cs typeface="Comic Sans MS"/>
                <a:sym typeface="Comic Sans MS"/>
              </a:rPr>
              <a:t>We will be using the </a:t>
            </a:r>
            <a:r>
              <a:rPr lang="en">
                <a:solidFill>
                  <a:srgbClr val="666666"/>
                </a:solidFill>
                <a:latin typeface="Comic Sans MS"/>
                <a:ea typeface="Comic Sans MS"/>
                <a:cs typeface="Comic Sans MS"/>
                <a:sym typeface="Comic Sans MS"/>
              </a:rPr>
              <a:t>Elbow Method</a:t>
            </a:r>
            <a:r>
              <a:rPr lang="en">
                <a:solidFill>
                  <a:srgbClr val="999999"/>
                </a:solidFill>
                <a:latin typeface="Comic Sans MS"/>
                <a:ea typeface="Comic Sans MS"/>
                <a:cs typeface="Comic Sans MS"/>
                <a:sym typeface="Comic Sans MS"/>
              </a:rPr>
              <a:t> to get the number of optimal clusters.</a:t>
            </a:r>
            <a:endParaRPr>
              <a:solidFill>
                <a:srgbClr val="999999"/>
              </a:solidFill>
              <a:latin typeface="Comic Sans MS"/>
              <a:ea typeface="Comic Sans MS"/>
              <a:cs typeface="Comic Sans MS"/>
              <a:sym typeface="Comic Sans MS"/>
            </a:endParaRPr>
          </a:p>
        </p:txBody>
      </p:sp>
      <p:pic>
        <p:nvPicPr>
          <p:cNvPr id="398" name="Google Shape;398;p24"/>
          <p:cNvPicPr preferRelativeResize="0"/>
          <p:nvPr/>
        </p:nvPicPr>
        <p:blipFill>
          <a:blip r:embed="rId4">
            <a:alphaModFix/>
          </a:blip>
          <a:stretch>
            <a:fillRect/>
          </a:stretch>
        </p:blipFill>
        <p:spPr>
          <a:xfrm>
            <a:off x="4407400" y="2549700"/>
            <a:ext cx="4740749" cy="2297174"/>
          </a:xfrm>
          <a:prstGeom prst="rect">
            <a:avLst/>
          </a:prstGeom>
          <a:noFill/>
          <a:ln>
            <a:noFill/>
          </a:ln>
        </p:spPr>
      </p:pic>
      <p:sp>
        <p:nvSpPr>
          <p:cNvPr id="399" name="Google Shape;399;p24"/>
          <p:cNvSpPr txBox="1"/>
          <p:nvPr/>
        </p:nvSpPr>
        <p:spPr>
          <a:xfrm>
            <a:off x="1223350" y="2975950"/>
            <a:ext cx="30765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999999"/>
                </a:solidFill>
                <a:latin typeface="Comic Sans MS"/>
                <a:ea typeface="Comic Sans MS"/>
                <a:cs typeface="Comic Sans MS"/>
                <a:sym typeface="Comic Sans MS"/>
              </a:rPr>
              <a:t>It is evident from the plot that the </a:t>
            </a:r>
            <a:r>
              <a:rPr lang="en">
                <a:solidFill>
                  <a:srgbClr val="666666"/>
                </a:solidFill>
                <a:latin typeface="Comic Sans MS"/>
                <a:ea typeface="Comic Sans MS"/>
                <a:cs typeface="Comic Sans MS"/>
                <a:sym typeface="Comic Sans MS"/>
              </a:rPr>
              <a:t>optimal number of cluster is 5,</a:t>
            </a:r>
            <a:r>
              <a:rPr lang="en">
                <a:solidFill>
                  <a:srgbClr val="999999"/>
                </a:solidFill>
                <a:latin typeface="Comic Sans MS"/>
                <a:ea typeface="Comic Sans MS"/>
                <a:cs typeface="Comic Sans MS"/>
                <a:sym typeface="Comic Sans MS"/>
              </a:rPr>
              <a:t> as the slope of the curve is not much steep after that.</a:t>
            </a:r>
            <a:endParaRPr>
              <a:solidFill>
                <a:srgbClr val="999999"/>
              </a:solidFill>
              <a:latin typeface="Comic Sans MS"/>
              <a:ea typeface="Comic Sans MS"/>
              <a:cs typeface="Comic Sans MS"/>
              <a:sym typeface="Comic Sans MS"/>
            </a:endParaRPr>
          </a:p>
        </p:txBody>
      </p:sp>
      <p:pic>
        <p:nvPicPr>
          <p:cNvPr id="400" name="Google Shape;400;p24"/>
          <p:cNvPicPr preferRelativeResize="0"/>
          <p:nvPr/>
        </p:nvPicPr>
        <p:blipFill>
          <a:blip r:embed="rId5">
            <a:alphaModFix/>
          </a:blip>
          <a:stretch>
            <a:fillRect/>
          </a:stretch>
        </p:blipFill>
        <p:spPr>
          <a:xfrm>
            <a:off x="589350" y="4761300"/>
            <a:ext cx="248850" cy="248850"/>
          </a:xfrm>
          <a:prstGeom prst="rect">
            <a:avLst/>
          </a:prstGeom>
          <a:noFill/>
          <a:ln>
            <a:noFill/>
          </a:ln>
        </p:spPr>
      </p:pic>
      <p:sp>
        <p:nvSpPr>
          <p:cNvPr id="401" name="Google Shape;401;p24"/>
          <p:cNvSpPr txBox="1"/>
          <p:nvPr>
            <p:ph type="title"/>
          </p:nvPr>
        </p:nvSpPr>
        <p:spPr>
          <a:xfrm>
            <a:off x="238300" y="4765575"/>
            <a:ext cx="2763600" cy="263700"/>
          </a:xfrm>
          <a:prstGeom prst="rect">
            <a:avLst/>
          </a:prstGeom>
        </p:spPr>
        <p:txBody>
          <a:bodyPr anchorCtr="0" anchor="t" bIns="91425" lIns="91425" spcFirstLastPara="1" rIns="91425" wrap="square" tIns="91425">
            <a:normAutofit fontScale="90000"/>
          </a:bodyPr>
          <a:lstStyle/>
          <a:p>
            <a:pPr indent="0" lvl="0" marL="457200" rtl="0" algn="l">
              <a:spcBef>
                <a:spcPts val="0"/>
              </a:spcBef>
              <a:spcAft>
                <a:spcPts val="0"/>
              </a:spcAft>
              <a:buNone/>
            </a:pPr>
            <a:r>
              <a:rPr b="0" lang="en" sz="850">
                <a:solidFill>
                  <a:srgbClr val="666666"/>
                </a:solidFill>
              </a:rPr>
              <a:t> SEGMENTATION</a:t>
            </a:r>
            <a:endParaRPr sz="850">
              <a:solidFill>
                <a:srgbClr val="666666"/>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25"/>
          <p:cNvSpPr txBox="1"/>
          <p:nvPr/>
        </p:nvSpPr>
        <p:spPr>
          <a:xfrm>
            <a:off x="537550" y="2594950"/>
            <a:ext cx="8036700" cy="221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999999"/>
                </a:solidFill>
                <a:latin typeface="Comic Sans MS"/>
                <a:ea typeface="Comic Sans MS"/>
                <a:cs typeface="Comic Sans MS"/>
                <a:sym typeface="Comic Sans MS"/>
              </a:rPr>
              <a:t>Using K-means, we get five clusters of customer </a:t>
            </a:r>
            <a:r>
              <a:rPr lang="en" sz="1100">
                <a:solidFill>
                  <a:srgbClr val="999999"/>
                </a:solidFill>
                <a:latin typeface="Comic Sans MS"/>
                <a:ea typeface="Comic Sans MS"/>
                <a:cs typeface="Comic Sans MS"/>
                <a:sym typeface="Comic Sans MS"/>
              </a:rPr>
              <a:t>segments</a:t>
            </a:r>
            <a:r>
              <a:rPr lang="en" sz="1100">
                <a:solidFill>
                  <a:srgbClr val="999999"/>
                </a:solidFill>
                <a:latin typeface="Comic Sans MS"/>
                <a:ea typeface="Comic Sans MS"/>
                <a:cs typeface="Comic Sans MS"/>
                <a:sym typeface="Comic Sans MS"/>
              </a:rPr>
              <a:t> based on annual income and spending score</a:t>
            </a:r>
            <a:endParaRPr sz="1100">
              <a:solidFill>
                <a:srgbClr val="999999"/>
              </a:solidFill>
              <a:latin typeface="Comic Sans MS"/>
              <a:ea typeface="Comic Sans MS"/>
              <a:cs typeface="Comic Sans MS"/>
              <a:sym typeface="Comic Sans MS"/>
            </a:endParaRPr>
          </a:p>
          <a:p>
            <a:pPr indent="-298450" lvl="0" marL="457200" rtl="0" algn="l">
              <a:spcBef>
                <a:spcPts val="0"/>
              </a:spcBef>
              <a:spcAft>
                <a:spcPts val="0"/>
              </a:spcAft>
              <a:buClr>
                <a:srgbClr val="999999"/>
              </a:buClr>
              <a:buSzPts val="1100"/>
              <a:buFont typeface="Comic Sans MS"/>
              <a:buChar char="●"/>
            </a:pPr>
            <a:r>
              <a:rPr lang="en" sz="1100">
                <a:solidFill>
                  <a:srgbClr val="999999"/>
                </a:solidFill>
                <a:latin typeface="Comic Sans MS"/>
                <a:ea typeface="Comic Sans MS"/>
                <a:cs typeface="Comic Sans MS"/>
                <a:sym typeface="Comic Sans MS"/>
              </a:rPr>
              <a:t>Cluster 1(Orange): Customers low with annual income and low spending scores. These people know how to spend and save money. </a:t>
            </a:r>
            <a:endParaRPr sz="1100">
              <a:solidFill>
                <a:srgbClr val="999999"/>
              </a:solidFill>
              <a:latin typeface="Comic Sans MS"/>
              <a:ea typeface="Comic Sans MS"/>
              <a:cs typeface="Comic Sans MS"/>
              <a:sym typeface="Comic Sans MS"/>
            </a:endParaRPr>
          </a:p>
          <a:p>
            <a:pPr indent="-298450" lvl="0" marL="457200" rtl="0" algn="l">
              <a:spcBef>
                <a:spcPts val="0"/>
              </a:spcBef>
              <a:spcAft>
                <a:spcPts val="0"/>
              </a:spcAft>
              <a:buClr>
                <a:srgbClr val="999999"/>
              </a:buClr>
              <a:buSzPts val="1100"/>
              <a:buFont typeface="Comic Sans MS"/>
              <a:buChar char="●"/>
            </a:pPr>
            <a:r>
              <a:rPr lang="en" sz="1100">
                <a:solidFill>
                  <a:srgbClr val="999999"/>
                </a:solidFill>
                <a:latin typeface="Comic Sans MS"/>
                <a:ea typeface="Comic Sans MS"/>
                <a:cs typeface="Comic Sans MS"/>
                <a:sym typeface="Comic Sans MS"/>
              </a:rPr>
              <a:t>Cluster 2(Purple): </a:t>
            </a:r>
            <a:r>
              <a:rPr lang="en" sz="1100">
                <a:solidFill>
                  <a:srgbClr val="999999"/>
                </a:solidFill>
                <a:latin typeface="Comic Sans MS"/>
                <a:ea typeface="Comic Sans MS"/>
                <a:cs typeface="Comic Sans MS"/>
                <a:sym typeface="Comic Sans MS"/>
              </a:rPr>
              <a:t>Customers low with annual income and low spending scores. T</a:t>
            </a:r>
            <a:r>
              <a:rPr lang="en" sz="1100">
                <a:solidFill>
                  <a:srgbClr val="999999"/>
                </a:solidFill>
                <a:latin typeface="Comic Sans MS"/>
                <a:ea typeface="Comic Sans MS"/>
                <a:cs typeface="Comic Sans MS"/>
                <a:sym typeface="Comic Sans MS"/>
              </a:rPr>
              <a:t>hese are those who love to buy more often even though they have a low income and are the </a:t>
            </a:r>
            <a:r>
              <a:rPr b="1" lang="en" sz="1100">
                <a:solidFill>
                  <a:srgbClr val="999999"/>
                </a:solidFill>
                <a:latin typeface="Comic Sans MS"/>
                <a:ea typeface="Comic Sans MS"/>
                <a:cs typeface="Comic Sans MS"/>
                <a:sym typeface="Comic Sans MS"/>
              </a:rPr>
              <a:t>satisfied customers</a:t>
            </a:r>
            <a:r>
              <a:rPr lang="en" sz="1100">
                <a:solidFill>
                  <a:srgbClr val="999999"/>
                </a:solidFill>
                <a:latin typeface="Comic Sans MS"/>
                <a:ea typeface="Comic Sans MS"/>
                <a:cs typeface="Comic Sans MS"/>
                <a:sym typeface="Comic Sans MS"/>
              </a:rPr>
              <a:t>. </a:t>
            </a:r>
            <a:endParaRPr sz="1100">
              <a:solidFill>
                <a:srgbClr val="999999"/>
              </a:solidFill>
              <a:latin typeface="Comic Sans MS"/>
              <a:ea typeface="Comic Sans MS"/>
              <a:cs typeface="Comic Sans MS"/>
              <a:sym typeface="Comic Sans MS"/>
            </a:endParaRPr>
          </a:p>
          <a:p>
            <a:pPr indent="-298450" lvl="0" marL="457200" rtl="0" algn="l">
              <a:spcBef>
                <a:spcPts val="0"/>
              </a:spcBef>
              <a:spcAft>
                <a:spcPts val="0"/>
              </a:spcAft>
              <a:buClr>
                <a:srgbClr val="999999"/>
              </a:buClr>
              <a:buSzPts val="1100"/>
              <a:buFont typeface="Comic Sans MS"/>
              <a:buChar char="●"/>
            </a:pPr>
            <a:r>
              <a:rPr b="1" lang="en" sz="1100">
                <a:solidFill>
                  <a:srgbClr val="666666"/>
                </a:solidFill>
                <a:latin typeface="Comic Sans MS"/>
                <a:ea typeface="Comic Sans MS"/>
                <a:cs typeface="Comic Sans MS"/>
                <a:sym typeface="Comic Sans MS"/>
              </a:rPr>
              <a:t>Cluster 3(Yellow):</a:t>
            </a:r>
            <a:r>
              <a:rPr lang="en" sz="1100">
                <a:solidFill>
                  <a:srgbClr val="999999"/>
                </a:solidFill>
                <a:latin typeface="Comic Sans MS"/>
                <a:ea typeface="Comic Sans MS"/>
                <a:cs typeface="Comic Sans MS"/>
                <a:sym typeface="Comic Sans MS"/>
              </a:rPr>
              <a:t> Customers with average income and an average spending score. These people again will </a:t>
            </a:r>
            <a:r>
              <a:rPr b="1" lang="en" sz="1100">
                <a:solidFill>
                  <a:srgbClr val="666666"/>
                </a:solidFill>
                <a:latin typeface="Comic Sans MS"/>
                <a:ea typeface="Comic Sans MS"/>
                <a:cs typeface="Comic Sans MS"/>
                <a:sym typeface="Comic Sans MS"/>
              </a:rPr>
              <a:t>not be the prime targets</a:t>
            </a:r>
            <a:r>
              <a:rPr lang="en" sz="1100">
                <a:solidFill>
                  <a:srgbClr val="999999"/>
                </a:solidFill>
                <a:latin typeface="Comic Sans MS"/>
                <a:ea typeface="Comic Sans MS"/>
                <a:cs typeface="Comic Sans MS"/>
                <a:sym typeface="Comic Sans MS"/>
              </a:rPr>
              <a:t> but the mall can implement other promotional strategies to </a:t>
            </a:r>
            <a:r>
              <a:rPr b="1" lang="en" sz="1100">
                <a:solidFill>
                  <a:srgbClr val="666666"/>
                </a:solidFill>
                <a:latin typeface="Comic Sans MS"/>
                <a:ea typeface="Comic Sans MS"/>
                <a:cs typeface="Comic Sans MS"/>
                <a:sym typeface="Comic Sans MS"/>
              </a:rPr>
              <a:t>increase their spending score</a:t>
            </a:r>
            <a:r>
              <a:rPr lang="en" sz="1100">
                <a:solidFill>
                  <a:srgbClr val="999999"/>
                </a:solidFill>
                <a:latin typeface="Comic Sans MS"/>
                <a:ea typeface="Comic Sans MS"/>
                <a:cs typeface="Comic Sans MS"/>
                <a:sym typeface="Comic Sans MS"/>
              </a:rPr>
              <a:t>.</a:t>
            </a:r>
            <a:endParaRPr sz="1100">
              <a:solidFill>
                <a:srgbClr val="999999"/>
              </a:solidFill>
              <a:latin typeface="Comic Sans MS"/>
              <a:ea typeface="Comic Sans MS"/>
              <a:cs typeface="Comic Sans MS"/>
              <a:sym typeface="Comic Sans MS"/>
            </a:endParaRPr>
          </a:p>
          <a:p>
            <a:pPr indent="-298450" lvl="0" marL="457200" rtl="0" algn="l">
              <a:spcBef>
                <a:spcPts val="0"/>
              </a:spcBef>
              <a:spcAft>
                <a:spcPts val="0"/>
              </a:spcAft>
              <a:buClr>
                <a:srgbClr val="999999"/>
              </a:buClr>
              <a:buSzPts val="1100"/>
              <a:buFont typeface="Comic Sans MS"/>
              <a:buChar char="●"/>
            </a:pPr>
            <a:r>
              <a:rPr lang="en" sz="1100">
                <a:solidFill>
                  <a:srgbClr val="999999"/>
                </a:solidFill>
                <a:latin typeface="Comic Sans MS"/>
                <a:ea typeface="Comic Sans MS"/>
                <a:cs typeface="Comic Sans MS"/>
                <a:sym typeface="Comic Sans MS"/>
              </a:rPr>
              <a:t>Cluster 4(Blue): Customers with high income and high spending scores. These are </a:t>
            </a:r>
            <a:r>
              <a:rPr b="1" lang="en" sz="1100">
                <a:solidFill>
                  <a:srgbClr val="999999"/>
                </a:solidFill>
                <a:latin typeface="Comic Sans MS"/>
                <a:ea typeface="Comic Sans MS"/>
                <a:cs typeface="Comic Sans MS"/>
                <a:sym typeface="Comic Sans MS"/>
              </a:rPr>
              <a:t>the regular and satisfied customers</a:t>
            </a:r>
            <a:r>
              <a:rPr lang="en" sz="1100">
                <a:solidFill>
                  <a:srgbClr val="999999"/>
                </a:solidFill>
                <a:latin typeface="Comic Sans MS"/>
                <a:ea typeface="Comic Sans MS"/>
                <a:cs typeface="Comic Sans MS"/>
                <a:sym typeface="Comic Sans MS"/>
              </a:rPr>
              <a:t> of the mall.</a:t>
            </a:r>
            <a:endParaRPr sz="1100">
              <a:solidFill>
                <a:srgbClr val="999999"/>
              </a:solidFill>
              <a:latin typeface="Comic Sans MS"/>
              <a:ea typeface="Comic Sans MS"/>
              <a:cs typeface="Comic Sans MS"/>
              <a:sym typeface="Comic Sans MS"/>
            </a:endParaRPr>
          </a:p>
          <a:p>
            <a:pPr indent="-298450" lvl="0" marL="457200" rtl="0" algn="l">
              <a:spcBef>
                <a:spcPts val="0"/>
              </a:spcBef>
              <a:spcAft>
                <a:spcPts val="0"/>
              </a:spcAft>
              <a:buClr>
                <a:srgbClr val="999999"/>
              </a:buClr>
              <a:buSzPts val="1100"/>
              <a:buFont typeface="Comic Sans MS"/>
              <a:buChar char="●"/>
            </a:pPr>
            <a:r>
              <a:rPr b="1" lang="en" sz="1100">
                <a:solidFill>
                  <a:srgbClr val="666666"/>
                </a:solidFill>
                <a:latin typeface="Comic Sans MS"/>
                <a:ea typeface="Comic Sans MS"/>
                <a:cs typeface="Comic Sans MS"/>
                <a:sym typeface="Comic Sans MS"/>
              </a:rPr>
              <a:t>Cluster 5(Red):</a:t>
            </a:r>
            <a:r>
              <a:rPr lang="en" sz="1100">
                <a:solidFill>
                  <a:srgbClr val="999999"/>
                </a:solidFill>
                <a:latin typeface="Comic Sans MS"/>
                <a:ea typeface="Comic Sans MS"/>
                <a:cs typeface="Comic Sans MS"/>
                <a:sym typeface="Comic Sans MS"/>
              </a:rPr>
              <a:t> Customers high income but low spending scores. These can be </a:t>
            </a:r>
            <a:r>
              <a:rPr b="1" lang="en" sz="1100">
                <a:solidFill>
                  <a:srgbClr val="666666"/>
                </a:solidFill>
                <a:latin typeface="Comic Sans MS"/>
                <a:ea typeface="Comic Sans MS"/>
                <a:cs typeface="Comic Sans MS"/>
                <a:sym typeface="Comic Sans MS"/>
              </a:rPr>
              <a:t>the prime targets</a:t>
            </a:r>
            <a:r>
              <a:rPr lang="en" sz="1100">
                <a:solidFill>
                  <a:srgbClr val="999999"/>
                </a:solidFill>
                <a:latin typeface="Comic Sans MS"/>
                <a:ea typeface="Comic Sans MS"/>
                <a:cs typeface="Comic Sans MS"/>
                <a:sym typeface="Comic Sans MS"/>
              </a:rPr>
              <a:t> of the mall, as they have the </a:t>
            </a:r>
            <a:r>
              <a:rPr b="1" lang="en" sz="1100">
                <a:solidFill>
                  <a:srgbClr val="666666"/>
                </a:solidFill>
                <a:latin typeface="Comic Sans MS"/>
                <a:ea typeface="Comic Sans MS"/>
                <a:cs typeface="Comic Sans MS"/>
                <a:sym typeface="Comic Sans MS"/>
              </a:rPr>
              <a:t>potential to spend money</a:t>
            </a:r>
            <a:r>
              <a:rPr lang="en" sz="1100">
                <a:solidFill>
                  <a:srgbClr val="999999"/>
                </a:solidFill>
                <a:latin typeface="Comic Sans MS"/>
                <a:ea typeface="Comic Sans MS"/>
                <a:cs typeface="Comic Sans MS"/>
                <a:sym typeface="Comic Sans MS"/>
              </a:rPr>
              <a:t> but are unsatisfied by the mall’s services. So, the mall authorities must implement new strategies to so attract these people and can convert them into regular ones.</a:t>
            </a:r>
            <a:endParaRPr sz="1100">
              <a:solidFill>
                <a:srgbClr val="999999"/>
              </a:solidFill>
              <a:latin typeface="Comic Sans MS"/>
              <a:ea typeface="Comic Sans MS"/>
              <a:cs typeface="Comic Sans MS"/>
              <a:sym typeface="Comic Sans MS"/>
            </a:endParaRPr>
          </a:p>
        </p:txBody>
      </p:sp>
      <p:pic>
        <p:nvPicPr>
          <p:cNvPr id="407" name="Google Shape;407;p25"/>
          <p:cNvPicPr preferRelativeResize="0"/>
          <p:nvPr/>
        </p:nvPicPr>
        <p:blipFill>
          <a:blip r:embed="rId3">
            <a:alphaModFix/>
          </a:blip>
          <a:stretch>
            <a:fillRect/>
          </a:stretch>
        </p:blipFill>
        <p:spPr>
          <a:xfrm>
            <a:off x="589350" y="4761300"/>
            <a:ext cx="248850" cy="248850"/>
          </a:xfrm>
          <a:prstGeom prst="rect">
            <a:avLst/>
          </a:prstGeom>
          <a:noFill/>
          <a:ln>
            <a:noFill/>
          </a:ln>
        </p:spPr>
      </p:pic>
      <p:sp>
        <p:nvSpPr>
          <p:cNvPr id="408" name="Google Shape;408;p25"/>
          <p:cNvSpPr txBox="1"/>
          <p:nvPr>
            <p:ph idx="4294967295" type="title"/>
          </p:nvPr>
        </p:nvSpPr>
        <p:spPr>
          <a:xfrm>
            <a:off x="238300" y="4765575"/>
            <a:ext cx="2763600" cy="263700"/>
          </a:xfrm>
          <a:prstGeom prst="rect">
            <a:avLst/>
          </a:prstGeom>
        </p:spPr>
        <p:txBody>
          <a:bodyPr anchorCtr="0" anchor="t" bIns="91425" lIns="91425" spcFirstLastPara="1" rIns="91425" wrap="square" tIns="91425">
            <a:normAutofit fontScale="90000"/>
          </a:bodyPr>
          <a:lstStyle/>
          <a:p>
            <a:pPr indent="0" lvl="0" marL="457200" rtl="0" algn="l">
              <a:spcBef>
                <a:spcPts val="0"/>
              </a:spcBef>
              <a:spcAft>
                <a:spcPts val="0"/>
              </a:spcAft>
              <a:buNone/>
            </a:pPr>
            <a:r>
              <a:rPr b="0" lang="en" sz="850">
                <a:solidFill>
                  <a:srgbClr val="666666"/>
                </a:solidFill>
              </a:rPr>
              <a:t> SEGMENTATION</a:t>
            </a:r>
            <a:endParaRPr sz="850">
              <a:solidFill>
                <a:srgbClr val="666666"/>
              </a:solidFill>
            </a:endParaRPr>
          </a:p>
        </p:txBody>
      </p:sp>
      <p:pic>
        <p:nvPicPr>
          <p:cNvPr id="409" name="Google Shape;409;p25"/>
          <p:cNvPicPr preferRelativeResize="0"/>
          <p:nvPr/>
        </p:nvPicPr>
        <p:blipFill>
          <a:blip r:embed="rId4">
            <a:alphaModFix/>
          </a:blip>
          <a:stretch>
            <a:fillRect/>
          </a:stretch>
        </p:blipFill>
        <p:spPr>
          <a:xfrm>
            <a:off x="2513275" y="111024"/>
            <a:ext cx="4117435" cy="2428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26"/>
          <p:cNvSpPr txBox="1"/>
          <p:nvPr>
            <p:ph type="title"/>
          </p:nvPr>
        </p:nvSpPr>
        <p:spPr>
          <a:xfrm>
            <a:off x="8400" y="369975"/>
            <a:ext cx="7030500" cy="9993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b="0" lang="en" sz="2500">
                <a:solidFill>
                  <a:srgbClr val="666666"/>
                </a:solidFill>
              </a:rPr>
              <a:t>04.   FINAL REMARKS</a:t>
            </a:r>
            <a:endParaRPr>
              <a:solidFill>
                <a:srgbClr val="666666"/>
              </a:solidFill>
            </a:endParaRPr>
          </a:p>
        </p:txBody>
      </p:sp>
      <p:pic>
        <p:nvPicPr>
          <p:cNvPr id="415" name="Google Shape;415;p26"/>
          <p:cNvPicPr preferRelativeResize="0"/>
          <p:nvPr/>
        </p:nvPicPr>
        <p:blipFill>
          <a:blip r:embed="rId3">
            <a:alphaModFix amt="60000"/>
          </a:blip>
          <a:stretch>
            <a:fillRect/>
          </a:stretch>
        </p:blipFill>
        <p:spPr>
          <a:xfrm>
            <a:off x="3893049" y="1085850"/>
            <a:ext cx="1550675" cy="1550675"/>
          </a:xfrm>
          <a:prstGeom prst="rect">
            <a:avLst/>
          </a:prstGeom>
          <a:noFill/>
          <a:ln>
            <a:noFill/>
          </a:ln>
        </p:spPr>
      </p:pic>
      <p:sp>
        <p:nvSpPr>
          <p:cNvPr id="416" name="Google Shape;416;p26"/>
          <p:cNvSpPr txBox="1"/>
          <p:nvPr/>
        </p:nvSpPr>
        <p:spPr>
          <a:xfrm>
            <a:off x="1246325" y="2866550"/>
            <a:ext cx="69087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999999"/>
                </a:solidFill>
                <a:latin typeface="Comic Sans MS"/>
                <a:ea typeface="Comic Sans MS"/>
                <a:cs typeface="Comic Sans MS"/>
                <a:sym typeface="Comic Sans MS"/>
              </a:rPr>
              <a:t>So, for the mall in order t</a:t>
            </a:r>
            <a:r>
              <a:rPr lang="en">
                <a:solidFill>
                  <a:srgbClr val="999999"/>
                </a:solidFill>
                <a:latin typeface="Comic Sans MS"/>
                <a:ea typeface="Comic Sans MS"/>
                <a:cs typeface="Comic Sans MS"/>
                <a:sym typeface="Comic Sans MS"/>
              </a:rPr>
              <a:t>o </a:t>
            </a:r>
            <a:r>
              <a:rPr lang="en">
                <a:solidFill>
                  <a:srgbClr val="666666"/>
                </a:solidFill>
                <a:latin typeface="Comic Sans MS"/>
                <a:ea typeface="Comic Sans MS"/>
                <a:cs typeface="Comic Sans MS"/>
                <a:sym typeface="Comic Sans MS"/>
              </a:rPr>
              <a:t>increase the </a:t>
            </a:r>
            <a:r>
              <a:rPr lang="en">
                <a:solidFill>
                  <a:srgbClr val="666666"/>
                </a:solidFill>
                <a:latin typeface="Comic Sans MS"/>
                <a:ea typeface="Comic Sans MS"/>
                <a:cs typeface="Comic Sans MS"/>
                <a:sym typeface="Comic Sans MS"/>
              </a:rPr>
              <a:t>profits</a:t>
            </a:r>
            <a:r>
              <a:rPr lang="en">
                <a:solidFill>
                  <a:srgbClr val="999999"/>
                </a:solidFill>
                <a:latin typeface="Comic Sans MS"/>
                <a:ea typeface="Comic Sans MS"/>
                <a:cs typeface="Comic Sans MS"/>
                <a:sym typeface="Comic Sans MS"/>
              </a:rPr>
              <a:t>, the authorities should target people belonging to </a:t>
            </a:r>
            <a:r>
              <a:rPr lang="en">
                <a:solidFill>
                  <a:srgbClr val="666666"/>
                </a:solidFill>
                <a:latin typeface="Comic Sans MS"/>
                <a:ea typeface="Comic Sans MS"/>
                <a:cs typeface="Comic Sans MS"/>
                <a:sym typeface="Comic Sans MS"/>
              </a:rPr>
              <a:t>cluster 3 (Yellow) and cluster 5 (Red)</a:t>
            </a:r>
            <a:r>
              <a:rPr lang="en">
                <a:solidFill>
                  <a:srgbClr val="999999"/>
                </a:solidFill>
                <a:latin typeface="Comic Sans MS"/>
                <a:ea typeface="Comic Sans MS"/>
                <a:cs typeface="Comic Sans MS"/>
                <a:sym typeface="Comic Sans MS"/>
              </a:rPr>
              <a:t>.</a:t>
            </a:r>
            <a:endParaRPr>
              <a:solidFill>
                <a:srgbClr val="999999"/>
              </a:solidFill>
              <a:latin typeface="Comic Sans MS"/>
              <a:ea typeface="Comic Sans MS"/>
              <a:cs typeface="Comic Sans MS"/>
              <a:sym typeface="Comic Sans MS"/>
            </a:endParaRPr>
          </a:p>
          <a:p>
            <a:pPr indent="0" lvl="0" marL="0" rtl="0" algn="l">
              <a:spcBef>
                <a:spcPts val="0"/>
              </a:spcBef>
              <a:spcAft>
                <a:spcPts val="0"/>
              </a:spcAft>
              <a:buNone/>
            </a:pPr>
            <a:r>
              <a:t/>
            </a:r>
            <a:endParaRPr>
              <a:solidFill>
                <a:srgbClr val="999999"/>
              </a:solidFill>
              <a:latin typeface="Comic Sans MS"/>
              <a:ea typeface="Comic Sans MS"/>
              <a:cs typeface="Comic Sans MS"/>
              <a:sym typeface="Comic Sans MS"/>
            </a:endParaRPr>
          </a:p>
          <a:p>
            <a:pPr indent="0" lvl="0" marL="0" rtl="0" algn="l">
              <a:spcBef>
                <a:spcPts val="0"/>
              </a:spcBef>
              <a:spcAft>
                <a:spcPts val="0"/>
              </a:spcAft>
              <a:buNone/>
            </a:pPr>
            <a:r>
              <a:rPr lang="en">
                <a:solidFill>
                  <a:srgbClr val="999999"/>
                </a:solidFill>
                <a:latin typeface="Comic Sans MS"/>
                <a:ea typeface="Comic Sans MS"/>
                <a:cs typeface="Comic Sans MS"/>
                <a:sym typeface="Comic Sans MS"/>
              </a:rPr>
              <a:t>They </a:t>
            </a:r>
            <a:r>
              <a:rPr lang="en">
                <a:solidFill>
                  <a:srgbClr val="999999"/>
                </a:solidFill>
                <a:latin typeface="Comic Sans MS"/>
                <a:ea typeface="Comic Sans MS"/>
                <a:cs typeface="Comic Sans MS"/>
                <a:sym typeface="Comic Sans MS"/>
              </a:rPr>
              <a:t>should also maintain its standards so that people belonging to cluster 2 and cluster 4 are happy and satisfied as they are the high spenders and the mall authorities do not want to lose them.</a:t>
            </a:r>
            <a:endParaRPr>
              <a:solidFill>
                <a:srgbClr val="999999"/>
              </a:solidFill>
              <a:latin typeface="Comic Sans MS"/>
              <a:ea typeface="Comic Sans MS"/>
              <a:cs typeface="Comic Sans MS"/>
              <a:sym typeface="Comic Sans MS"/>
            </a:endParaRPr>
          </a:p>
        </p:txBody>
      </p:sp>
      <p:pic>
        <p:nvPicPr>
          <p:cNvPr id="417" name="Google Shape;417;p26"/>
          <p:cNvPicPr preferRelativeResize="0"/>
          <p:nvPr/>
        </p:nvPicPr>
        <p:blipFill>
          <a:blip r:embed="rId4">
            <a:alphaModFix/>
          </a:blip>
          <a:stretch>
            <a:fillRect/>
          </a:stretch>
        </p:blipFill>
        <p:spPr>
          <a:xfrm>
            <a:off x="589350" y="4761300"/>
            <a:ext cx="248850" cy="248850"/>
          </a:xfrm>
          <a:prstGeom prst="rect">
            <a:avLst/>
          </a:prstGeom>
          <a:noFill/>
          <a:ln>
            <a:noFill/>
          </a:ln>
        </p:spPr>
      </p:pic>
      <p:sp>
        <p:nvSpPr>
          <p:cNvPr id="418" name="Google Shape;418;p26"/>
          <p:cNvSpPr txBox="1"/>
          <p:nvPr>
            <p:ph type="title"/>
          </p:nvPr>
        </p:nvSpPr>
        <p:spPr>
          <a:xfrm>
            <a:off x="238300" y="4765575"/>
            <a:ext cx="2763600" cy="263700"/>
          </a:xfrm>
          <a:prstGeom prst="rect">
            <a:avLst/>
          </a:prstGeom>
        </p:spPr>
        <p:txBody>
          <a:bodyPr anchorCtr="0" anchor="t" bIns="91425" lIns="91425" spcFirstLastPara="1" rIns="91425" wrap="square" tIns="91425">
            <a:normAutofit fontScale="90000"/>
          </a:bodyPr>
          <a:lstStyle/>
          <a:p>
            <a:pPr indent="0" lvl="0" marL="457200" rtl="0" algn="l">
              <a:spcBef>
                <a:spcPts val="0"/>
              </a:spcBef>
              <a:spcAft>
                <a:spcPts val="0"/>
              </a:spcAft>
              <a:buNone/>
            </a:pPr>
            <a:r>
              <a:rPr b="0" lang="en" sz="850">
                <a:solidFill>
                  <a:srgbClr val="666666"/>
                </a:solidFill>
              </a:rPr>
              <a:t> FINAL REMARKS</a:t>
            </a:r>
            <a:endParaRPr sz="850">
              <a:solidFill>
                <a:srgbClr val="666666"/>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27"/>
          <p:cNvSpPr txBox="1"/>
          <p:nvPr>
            <p:ph type="title"/>
          </p:nvPr>
        </p:nvSpPr>
        <p:spPr>
          <a:xfrm>
            <a:off x="860075" y="461675"/>
            <a:ext cx="3015900" cy="21690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0" lang="en" sz="6400">
                <a:solidFill>
                  <a:srgbClr val="666666"/>
                </a:solidFill>
              </a:rPr>
              <a:t>Thank</a:t>
            </a:r>
            <a:endParaRPr b="0" sz="6400">
              <a:solidFill>
                <a:srgbClr val="666666"/>
              </a:solidFill>
            </a:endParaRPr>
          </a:p>
          <a:p>
            <a:pPr indent="0" lvl="0" marL="457200" rtl="0" algn="l">
              <a:spcBef>
                <a:spcPts val="0"/>
              </a:spcBef>
              <a:spcAft>
                <a:spcPts val="0"/>
              </a:spcAft>
              <a:buNone/>
            </a:pPr>
            <a:r>
              <a:rPr b="0" lang="en" sz="6400">
                <a:solidFill>
                  <a:srgbClr val="666666"/>
                </a:solidFill>
              </a:rPr>
              <a:t>You!</a:t>
            </a:r>
            <a:endParaRPr b="0" sz="6400">
              <a:solidFill>
                <a:srgbClr val="666666"/>
              </a:solidFill>
            </a:endParaRPr>
          </a:p>
        </p:txBody>
      </p:sp>
      <p:sp>
        <p:nvSpPr>
          <p:cNvPr id="424" name="Google Shape;424;p27"/>
          <p:cNvSpPr txBox="1"/>
          <p:nvPr>
            <p:ph idx="4294967295" type="subTitle"/>
          </p:nvPr>
        </p:nvSpPr>
        <p:spPr>
          <a:xfrm>
            <a:off x="4557800" y="2605700"/>
            <a:ext cx="4255500" cy="1271400"/>
          </a:xfrm>
          <a:prstGeom prst="rect">
            <a:avLst/>
          </a:prstGeom>
        </p:spPr>
        <p:txBody>
          <a:bodyPr anchorCtr="0" anchor="t" bIns="91425" lIns="91425" spcFirstLastPara="1" rIns="91425" wrap="square" tIns="91425">
            <a:noAutofit/>
          </a:bodyPr>
          <a:lstStyle/>
          <a:p>
            <a:pPr indent="0" lvl="0" marL="0" rtl="0" algn="l">
              <a:lnSpc>
                <a:spcPct val="75000"/>
              </a:lnSpc>
              <a:spcBef>
                <a:spcPts val="0"/>
              </a:spcBef>
              <a:spcAft>
                <a:spcPts val="0"/>
              </a:spcAft>
              <a:buNone/>
            </a:pPr>
            <a:r>
              <a:rPr lang="en" sz="1700">
                <a:solidFill>
                  <a:srgbClr val="666666"/>
                </a:solidFill>
                <a:latin typeface="Comic Sans MS"/>
                <a:ea typeface="Comic Sans MS"/>
                <a:cs typeface="Comic Sans MS"/>
                <a:sym typeface="Comic Sans MS"/>
              </a:rPr>
              <a:t>Team-A</a:t>
            </a:r>
            <a:endParaRPr sz="1700">
              <a:solidFill>
                <a:srgbClr val="666666"/>
              </a:solidFill>
              <a:latin typeface="Comic Sans MS"/>
              <a:ea typeface="Comic Sans MS"/>
              <a:cs typeface="Comic Sans MS"/>
              <a:sym typeface="Comic Sans MS"/>
            </a:endParaRPr>
          </a:p>
          <a:p>
            <a:pPr indent="0" lvl="0" marL="0" rtl="0" algn="l">
              <a:lnSpc>
                <a:spcPct val="75000"/>
              </a:lnSpc>
              <a:spcBef>
                <a:spcPts val="1200"/>
              </a:spcBef>
              <a:spcAft>
                <a:spcPts val="0"/>
              </a:spcAft>
              <a:buNone/>
            </a:pPr>
            <a:r>
              <a:rPr lang="en" sz="1700">
                <a:solidFill>
                  <a:srgbClr val="666666"/>
                </a:solidFill>
                <a:latin typeface="Comic Sans MS"/>
                <a:ea typeface="Comic Sans MS"/>
                <a:cs typeface="Comic Sans MS"/>
                <a:sym typeface="Comic Sans MS"/>
              </a:rPr>
              <a:t>IIT(BHU), Varanasi</a:t>
            </a:r>
            <a:endParaRPr sz="1700">
              <a:solidFill>
                <a:srgbClr val="666666"/>
              </a:solidFill>
              <a:latin typeface="Comic Sans MS"/>
              <a:ea typeface="Comic Sans MS"/>
              <a:cs typeface="Comic Sans MS"/>
              <a:sym typeface="Comic Sans MS"/>
            </a:endParaRPr>
          </a:p>
          <a:p>
            <a:pPr indent="0" lvl="0" marL="0" rtl="0" algn="l">
              <a:lnSpc>
                <a:spcPct val="75000"/>
              </a:lnSpc>
              <a:spcBef>
                <a:spcPts val="1200"/>
              </a:spcBef>
              <a:spcAft>
                <a:spcPts val="0"/>
              </a:spcAft>
              <a:buNone/>
            </a:pPr>
            <a:r>
              <a:rPr lang="en" sz="1700">
                <a:solidFill>
                  <a:srgbClr val="666666"/>
                </a:solidFill>
                <a:latin typeface="Comic Sans MS"/>
                <a:ea typeface="Comic Sans MS"/>
                <a:cs typeface="Comic Sans MS"/>
                <a:sym typeface="Comic Sans MS"/>
              </a:rPr>
              <a:t>Abhinash Daulaguphu</a:t>
            </a:r>
            <a:endParaRPr sz="900">
              <a:solidFill>
                <a:srgbClr val="666666"/>
              </a:solidFill>
              <a:latin typeface="Comic Sans MS"/>
              <a:ea typeface="Comic Sans MS"/>
              <a:cs typeface="Comic Sans MS"/>
              <a:sym typeface="Comic Sans MS"/>
            </a:endParaRPr>
          </a:p>
          <a:p>
            <a:pPr indent="0" lvl="0" marL="0" rtl="0" algn="l">
              <a:lnSpc>
                <a:spcPct val="75000"/>
              </a:lnSpc>
              <a:spcBef>
                <a:spcPts val="1200"/>
              </a:spcBef>
              <a:spcAft>
                <a:spcPts val="1200"/>
              </a:spcAft>
              <a:buNone/>
            </a:pPr>
            <a:r>
              <a:rPr lang="en" sz="1700">
                <a:solidFill>
                  <a:srgbClr val="666666"/>
                </a:solidFill>
                <a:latin typeface="Comic Sans MS"/>
                <a:ea typeface="Comic Sans MS"/>
                <a:cs typeface="Comic Sans MS"/>
                <a:sym typeface="Comic Sans MS"/>
              </a:rPr>
              <a:t>Ajeya Krishna </a:t>
            </a:r>
            <a:endParaRPr sz="1700">
              <a:solidFill>
                <a:srgbClr val="666666"/>
              </a:solidFill>
              <a:latin typeface="Comic Sans MS"/>
              <a:ea typeface="Comic Sans MS"/>
              <a:cs typeface="Comic Sans MS"/>
              <a:sym typeface="Comic Sans MS"/>
            </a:endParaRPr>
          </a:p>
        </p:txBody>
      </p:sp>
      <p:sp>
        <p:nvSpPr>
          <p:cNvPr id="425" name="Google Shape;425;p27"/>
          <p:cNvSpPr txBox="1"/>
          <p:nvPr/>
        </p:nvSpPr>
        <p:spPr>
          <a:xfrm>
            <a:off x="4583350" y="4471075"/>
            <a:ext cx="3748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999999"/>
                </a:solidFill>
                <a:latin typeface="Comic Sans MS"/>
                <a:ea typeface="Comic Sans MS"/>
                <a:cs typeface="Comic Sans MS"/>
                <a:sym typeface="Comic Sans MS"/>
              </a:rPr>
              <a:t>Credits: The icons have been used from </a:t>
            </a:r>
            <a:r>
              <a:rPr b="1" lang="en" sz="1200" u="sng">
                <a:solidFill>
                  <a:schemeClr val="hlink"/>
                </a:solidFill>
                <a:latin typeface="Comic Sans MS"/>
                <a:ea typeface="Comic Sans MS"/>
                <a:cs typeface="Comic Sans MS"/>
                <a:sym typeface="Comic Sans MS"/>
                <a:hlinkClick r:id="rId3"/>
              </a:rPr>
              <a:t>Flaticon</a:t>
            </a:r>
            <a:endParaRPr b="1" sz="1200">
              <a:solidFill>
                <a:srgbClr val="999999"/>
              </a:solidFill>
              <a:latin typeface="Comic Sans MS"/>
              <a:ea typeface="Comic Sans MS"/>
              <a:cs typeface="Comic Sans MS"/>
              <a:sym typeface="Comic Sans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14"/>
          <p:cNvSpPr txBox="1"/>
          <p:nvPr/>
        </p:nvSpPr>
        <p:spPr>
          <a:xfrm>
            <a:off x="466425" y="335475"/>
            <a:ext cx="4576200" cy="577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500">
                <a:solidFill>
                  <a:srgbClr val="666666"/>
                </a:solidFill>
                <a:latin typeface="Maven Pro"/>
                <a:ea typeface="Maven Pro"/>
                <a:cs typeface="Maven Pro"/>
                <a:sym typeface="Maven Pro"/>
              </a:rPr>
              <a:t>OVERVIEW</a:t>
            </a:r>
            <a:endParaRPr sz="2500">
              <a:solidFill>
                <a:srgbClr val="666666"/>
              </a:solidFill>
              <a:latin typeface="Maven Pro"/>
              <a:ea typeface="Maven Pro"/>
              <a:cs typeface="Maven Pro"/>
              <a:sym typeface="Maven Pro"/>
            </a:endParaRPr>
          </a:p>
        </p:txBody>
      </p:sp>
      <p:sp>
        <p:nvSpPr>
          <p:cNvPr id="283" name="Google Shape;283;p14"/>
          <p:cNvSpPr txBox="1"/>
          <p:nvPr/>
        </p:nvSpPr>
        <p:spPr>
          <a:xfrm>
            <a:off x="1203900" y="747875"/>
            <a:ext cx="6583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999999"/>
                </a:solidFill>
                <a:latin typeface="Comic Sans MS"/>
                <a:ea typeface="Comic Sans MS"/>
                <a:cs typeface="Comic Sans MS"/>
                <a:sym typeface="Comic Sans MS"/>
              </a:rPr>
              <a:t>Data is key in today’s world, where multiple strategic decisions are made by generating insights from it.</a:t>
            </a:r>
            <a:endParaRPr>
              <a:solidFill>
                <a:srgbClr val="999999"/>
              </a:solidFill>
              <a:latin typeface="Comic Sans MS"/>
              <a:ea typeface="Comic Sans MS"/>
              <a:cs typeface="Comic Sans MS"/>
              <a:sym typeface="Comic Sans MS"/>
            </a:endParaRPr>
          </a:p>
        </p:txBody>
      </p:sp>
      <p:sp>
        <p:nvSpPr>
          <p:cNvPr id="284" name="Google Shape;284;p14"/>
          <p:cNvSpPr txBox="1"/>
          <p:nvPr/>
        </p:nvSpPr>
        <p:spPr>
          <a:xfrm>
            <a:off x="1203900" y="2576675"/>
            <a:ext cx="65838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700">
                <a:solidFill>
                  <a:srgbClr val="666666"/>
                </a:solidFill>
                <a:latin typeface="Comic Sans MS"/>
                <a:ea typeface="Comic Sans MS"/>
                <a:cs typeface="Comic Sans MS"/>
                <a:sym typeface="Comic Sans MS"/>
              </a:rPr>
              <a:t>“Customers are King”</a:t>
            </a:r>
            <a:endParaRPr sz="1700">
              <a:solidFill>
                <a:srgbClr val="666666"/>
              </a:solidFill>
              <a:latin typeface="Comic Sans MS"/>
              <a:ea typeface="Comic Sans MS"/>
              <a:cs typeface="Comic Sans MS"/>
              <a:sym typeface="Comic Sans MS"/>
            </a:endParaRPr>
          </a:p>
        </p:txBody>
      </p:sp>
      <p:sp>
        <p:nvSpPr>
          <p:cNvPr id="285" name="Google Shape;285;p14"/>
          <p:cNvSpPr txBox="1"/>
          <p:nvPr/>
        </p:nvSpPr>
        <p:spPr>
          <a:xfrm>
            <a:off x="1280100" y="2957675"/>
            <a:ext cx="65838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999999"/>
                </a:solidFill>
                <a:latin typeface="Comic Sans MS"/>
                <a:ea typeface="Comic Sans MS"/>
                <a:cs typeface="Comic Sans MS"/>
                <a:sym typeface="Comic Sans MS"/>
              </a:rPr>
              <a:t>Customer data are the prominent feature of any services. Brands and services use customers’ data to get insights which further can be used to generate leads. Similarly shopping complexes and malls utilize customer data to understand the current customer behaviours, which helps in </a:t>
            </a:r>
            <a:r>
              <a:rPr lang="en">
                <a:solidFill>
                  <a:srgbClr val="999999"/>
                </a:solidFill>
                <a:highlight>
                  <a:srgbClr val="FFFFFF"/>
                </a:highlight>
                <a:latin typeface="Comic Sans MS"/>
                <a:ea typeface="Comic Sans MS"/>
                <a:cs typeface="Comic Sans MS"/>
                <a:sym typeface="Comic Sans MS"/>
              </a:rPr>
              <a:t>identifying potential customers in order to have more data driven strategy to target customers by proper planning the layout of the mall.</a:t>
            </a:r>
            <a:endParaRPr>
              <a:solidFill>
                <a:srgbClr val="999999"/>
              </a:solidFill>
              <a:latin typeface="Comic Sans MS"/>
              <a:ea typeface="Comic Sans MS"/>
              <a:cs typeface="Comic Sans MS"/>
              <a:sym typeface="Comic Sans MS"/>
            </a:endParaRPr>
          </a:p>
        </p:txBody>
      </p:sp>
      <p:pic>
        <p:nvPicPr>
          <p:cNvPr id="286" name="Google Shape;286;p14"/>
          <p:cNvPicPr preferRelativeResize="0"/>
          <p:nvPr/>
        </p:nvPicPr>
        <p:blipFill>
          <a:blip r:embed="rId3">
            <a:alphaModFix/>
          </a:blip>
          <a:stretch>
            <a:fillRect/>
          </a:stretch>
        </p:blipFill>
        <p:spPr>
          <a:xfrm>
            <a:off x="3834025" y="1297150"/>
            <a:ext cx="1274600" cy="1274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15"/>
          <p:cNvSpPr txBox="1"/>
          <p:nvPr/>
        </p:nvSpPr>
        <p:spPr>
          <a:xfrm>
            <a:off x="466425" y="335475"/>
            <a:ext cx="4576200" cy="577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500">
                <a:solidFill>
                  <a:srgbClr val="666666"/>
                </a:solidFill>
                <a:latin typeface="Maven Pro"/>
                <a:ea typeface="Maven Pro"/>
                <a:cs typeface="Maven Pro"/>
                <a:sym typeface="Maven Pro"/>
              </a:rPr>
              <a:t>T</a:t>
            </a:r>
            <a:r>
              <a:rPr lang="en" sz="2500">
                <a:solidFill>
                  <a:srgbClr val="666666"/>
                </a:solidFill>
                <a:latin typeface="Maven Pro"/>
                <a:ea typeface="Maven Pro"/>
                <a:cs typeface="Maven Pro"/>
                <a:sym typeface="Maven Pro"/>
              </a:rPr>
              <a:t>A</a:t>
            </a:r>
            <a:r>
              <a:rPr lang="en" sz="2500">
                <a:solidFill>
                  <a:srgbClr val="666666"/>
                </a:solidFill>
                <a:latin typeface="Maven Pro"/>
                <a:ea typeface="Maven Pro"/>
                <a:cs typeface="Maven Pro"/>
                <a:sym typeface="Maven Pro"/>
              </a:rPr>
              <a:t>BLE OF CONTENTS</a:t>
            </a:r>
            <a:endParaRPr sz="2500">
              <a:solidFill>
                <a:srgbClr val="666666"/>
              </a:solidFill>
              <a:latin typeface="Maven Pro"/>
              <a:ea typeface="Maven Pro"/>
              <a:cs typeface="Maven Pro"/>
              <a:sym typeface="Maven Pro"/>
            </a:endParaRPr>
          </a:p>
        </p:txBody>
      </p:sp>
      <p:sp>
        <p:nvSpPr>
          <p:cNvPr id="292" name="Google Shape;292;p15"/>
          <p:cNvSpPr txBox="1"/>
          <p:nvPr/>
        </p:nvSpPr>
        <p:spPr>
          <a:xfrm>
            <a:off x="598250" y="1413700"/>
            <a:ext cx="738000" cy="577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900">
                <a:solidFill>
                  <a:srgbClr val="999999"/>
                </a:solidFill>
                <a:latin typeface="Maven Pro"/>
                <a:ea typeface="Maven Pro"/>
                <a:cs typeface="Maven Pro"/>
                <a:sym typeface="Maven Pro"/>
              </a:rPr>
              <a:t>01</a:t>
            </a:r>
            <a:endParaRPr sz="1600">
              <a:solidFill>
                <a:srgbClr val="999999"/>
              </a:solidFill>
              <a:latin typeface="Maven Pro"/>
              <a:ea typeface="Maven Pro"/>
              <a:cs typeface="Maven Pro"/>
              <a:sym typeface="Maven Pro"/>
            </a:endParaRPr>
          </a:p>
        </p:txBody>
      </p:sp>
      <p:sp>
        <p:nvSpPr>
          <p:cNvPr id="293" name="Google Shape;293;p15"/>
          <p:cNvSpPr txBox="1"/>
          <p:nvPr/>
        </p:nvSpPr>
        <p:spPr>
          <a:xfrm>
            <a:off x="598250" y="2785300"/>
            <a:ext cx="738000" cy="577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900">
                <a:solidFill>
                  <a:srgbClr val="999999"/>
                </a:solidFill>
                <a:latin typeface="Maven Pro"/>
                <a:ea typeface="Maven Pro"/>
                <a:cs typeface="Maven Pro"/>
                <a:sym typeface="Maven Pro"/>
              </a:rPr>
              <a:t>03</a:t>
            </a:r>
            <a:endParaRPr sz="1600">
              <a:solidFill>
                <a:srgbClr val="999999"/>
              </a:solidFill>
              <a:latin typeface="Maven Pro"/>
              <a:ea typeface="Maven Pro"/>
              <a:cs typeface="Maven Pro"/>
              <a:sym typeface="Maven Pro"/>
            </a:endParaRPr>
          </a:p>
        </p:txBody>
      </p:sp>
      <p:sp>
        <p:nvSpPr>
          <p:cNvPr id="294" name="Google Shape;294;p15"/>
          <p:cNvSpPr txBox="1"/>
          <p:nvPr/>
        </p:nvSpPr>
        <p:spPr>
          <a:xfrm>
            <a:off x="7741250" y="1413700"/>
            <a:ext cx="738000" cy="577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900">
                <a:solidFill>
                  <a:srgbClr val="999999"/>
                </a:solidFill>
                <a:latin typeface="Maven Pro"/>
                <a:ea typeface="Maven Pro"/>
                <a:cs typeface="Maven Pro"/>
                <a:sym typeface="Maven Pro"/>
              </a:rPr>
              <a:t>02</a:t>
            </a:r>
            <a:endParaRPr sz="1600">
              <a:solidFill>
                <a:srgbClr val="999999"/>
              </a:solidFill>
              <a:latin typeface="Maven Pro"/>
              <a:ea typeface="Maven Pro"/>
              <a:cs typeface="Maven Pro"/>
              <a:sym typeface="Maven Pro"/>
            </a:endParaRPr>
          </a:p>
        </p:txBody>
      </p:sp>
      <p:sp>
        <p:nvSpPr>
          <p:cNvPr id="295" name="Google Shape;295;p15"/>
          <p:cNvSpPr txBox="1"/>
          <p:nvPr/>
        </p:nvSpPr>
        <p:spPr>
          <a:xfrm>
            <a:off x="7741250" y="2785300"/>
            <a:ext cx="738000" cy="577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900">
                <a:solidFill>
                  <a:srgbClr val="999999"/>
                </a:solidFill>
                <a:latin typeface="Maven Pro"/>
                <a:ea typeface="Maven Pro"/>
                <a:cs typeface="Maven Pro"/>
                <a:sym typeface="Maven Pro"/>
              </a:rPr>
              <a:t>04</a:t>
            </a:r>
            <a:endParaRPr sz="1600">
              <a:solidFill>
                <a:srgbClr val="999999"/>
              </a:solidFill>
              <a:latin typeface="Maven Pro"/>
              <a:ea typeface="Maven Pro"/>
              <a:cs typeface="Maven Pro"/>
              <a:sym typeface="Maven Pro"/>
            </a:endParaRPr>
          </a:p>
        </p:txBody>
      </p:sp>
      <p:cxnSp>
        <p:nvCxnSpPr>
          <p:cNvPr id="296" name="Google Shape;296;p15"/>
          <p:cNvCxnSpPr/>
          <p:nvPr/>
        </p:nvCxnSpPr>
        <p:spPr>
          <a:xfrm flipH="1" rot="10800000">
            <a:off x="760300" y="3276650"/>
            <a:ext cx="1573800" cy="18600"/>
          </a:xfrm>
          <a:prstGeom prst="straightConnector1">
            <a:avLst/>
          </a:prstGeom>
          <a:noFill/>
          <a:ln cap="flat" cmpd="sng" w="9525">
            <a:solidFill>
              <a:schemeClr val="dk2"/>
            </a:solidFill>
            <a:prstDash val="solid"/>
            <a:round/>
            <a:headEnd len="med" w="med" type="none"/>
            <a:tailEnd len="med" w="med" type="none"/>
          </a:ln>
        </p:spPr>
      </p:cxnSp>
      <p:sp>
        <p:nvSpPr>
          <p:cNvPr id="297" name="Google Shape;297;p15"/>
          <p:cNvSpPr txBox="1"/>
          <p:nvPr/>
        </p:nvSpPr>
        <p:spPr>
          <a:xfrm>
            <a:off x="2755225" y="1610050"/>
            <a:ext cx="221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666666"/>
                </a:solidFill>
                <a:latin typeface="Maven Pro"/>
                <a:ea typeface="Maven Pro"/>
                <a:cs typeface="Maven Pro"/>
                <a:sym typeface="Maven Pro"/>
              </a:rPr>
              <a:t>INTRODUCTION</a:t>
            </a:r>
            <a:endParaRPr b="1">
              <a:solidFill>
                <a:srgbClr val="666666"/>
              </a:solidFill>
              <a:latin typeface="Maven Pro"/>
              <a:ea typeface="Maven Pro"/>
              <a:cs typeface="Maven Pro"/>
              <a:sym typeface="Maven Pro"/>
            </a:endParaRPr>
          </a:p>
        </p:txBody>
      </p:sp>
      <p:cxnSp>
        <p:nvCxnSpPr>
          <p:cNvPr id="298" name="Google Shape;298;p15"/>
          <p:cNvCxnSpPr/>
          <p:nvPr/>
        </p:nvCxnSpPr>
        <p:spPr>
          <a:xfrm>
            <a:off x="4565800" y="2060050"/>
            <a:ext cx="11100" cy="1327800"/>
          </a:xfrm>
          <a:prstGeom prst="straightConnector1">
            <a:avLst/>
          </a:prstGeom>
          <a:noFill/>
          <a:ln cap="flat" cmpd="sng" w="9525">
            <a:solidFill>
              <a:schemeClr val="dk2"/>
            </a:solidFill>
            <a:prstDash val="solid"/>
            <a:round/>
            <a:headEnd len="med" w="med" type="none"/>
            <a:tailEnd len="med" w="med" type="none"/>
          </a:ln>
        </p:spPr>
      </p:cxnSp>
      <p:sp>
        <p:nvSpPr>
          <p:cNvPr id="299" name="Google Shape;299;p15"/>
          <p:cNvSpPr txBox="1"/>
          <p:nvPr/>
        </p:nvSpPr>
        <p:spPr>
          <a:xfrm>
            <a:off x="4890625" y="1610050"/>
            <a:ext cx="142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666666"/>
                </a:solidFill>
                <a:latin typeface="Maven Pro"/>
                <a:ea typeface="Maven Pro"/>
                <a:cs typeface="Maven Pro"/>
                <a:sym typeface="Maven Pro"/>
              </a:rPr>
              <a:t>ANALYSIS</a:t>
            </a:r>
            <a:endParaRPr b="1">
              <a:solidFill>
                <a:srgbClr val="666666"/>
              </a:solidFill>
              <a:latin typeface="Maven Pro"/>
              <a:ea typeface="Maven Pro"/>
              <a:cs typeface="Maven Pro"/>
              <a:sym typeface="Maven Pro"/>
            </a:endParaRPr>
          </a:p>
        </p:txBody>
      </p:sp>
      <p:sp>
        <p:nvSpPr>
          <p:cNvPr id="300" name="Google Shape;300;p15"/>
          <p:cNvSpPr txBox="1"/>
          <p:nvPr/>
        </p:nvSpPr>
        <p:spPr>
          <a:xfrm>
            <a:off x="2755225" y="2990075"/>
            <a:ext cx="221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666666"/>
                </a:solidFill>
                <a:latin typeface="Maven Pro"/>
                <a:ea typeface="Maven Pro"/>
                <a:cs typeface="Maven Pro"/>
                <a:sym typeface="Maven Pro"/>
              </a:rPr>
              <a:t>SEGMENTATION</a:t>
            </a:r>
            <a:endParaRPr b="1">
              <a:solidFill>
                <a:srgbClr val="666666"/>
              </a:solidFill>
              <a:latin typeface="Maven Pro"/>
              <a:ea typeface="Maven Pro"/>
              <a:cs typeface="Maven Pro"/>
              <a:sym typeface="Maven Pro"/>
            </a:endParaRPr>
          </a:p>
        </p:txBody>
      </p:sp>
      <p:sp>
        <p:nvSpPr>
          <p:cNvPr id="301" name="Google Shape;301;p15"/>
          <p:cNvSpPr txBox="1"/>
          <p:nvPr/>
        </p:nvSpPr>
        <p:spPr>
          <a:xfrm>
            <a:off x="4890625" y="2962900"/>
            <a:ext cx="191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666666"/>
                </a:solidFill>
                <a:latin typeface="Maven Pro"/>
                <a:ea typeface="Maven Pro"/>
                <a:cs typeface="Maven Pro"/>
                <a:sym typeface="Maven Pro"/>
              </a:rPr>
              <a:t>FINAL REMARKS</a:t>
            </a:r>
            <a:endParaRPr b="1">
              <a:solidFill>
                <a:srgbClr val="666666"/>
              </a:solidFill>
              <a:latin typeface="Maven Pro"/>
              <a:ea typeface="Maven Pro"/>
              <a:cs typeface="Maven Pro"/>
              <a:sym typeface="Maven Pro"/>
            </a:endParaRPr>
          </a:p>
        </p:txBody>
      </p:sp>
      <p:cxnSp>
        <p:nvCxnSpPr>
          <p:cNvPr id="302" name="Google Shape;302;p15"/>
          <p:cNvCxnSpPr/>
          <p:nvPr/>
        </p:nvCxnSpPr>
        <p:spPr>
          <a:xfrm flipH="1" rot="10800000">
            <a:off x="760300" y="1905050"/>
            <a:ext cx="1573800" cy="18600"/>
          </a:xfrm>
          <a:prstGeom prst="straightConnector1">
            <a:avLst/>
          </a:prstGeom>
          <a:noFill/>
          <a:ln cap="flat" cmpd="sng" w="9525">
            <a:solidFill>
              <a:schemeClr val="dk2"/>
            </a:solidFill>
            <a:prstDash val="solid"/>
            <a:round/>
            <a:headEnd len="med" w="med" type="none"/>
            <a:tailEnd len="med" w="med" type="none"/>
          </a:ln>
        </p:spPr>
      </p:cxnSp>
      <p:cxnSp>
        <p:nvCxnSpPr>
          <p:cNvPr id="303" name="Google Shape;303;p15"/>
          <p:cNvCxnSpPr/>
          <p:nvPr/>
        </p:nvCxnSpPr>
        <p:spPr>
          <a:xfrm flipH="1" rot="10800000">
            <a:off x="6627700" y="1905050"/>
            <a:ext cx="1573800" cy="18600"/>
          </a:xfrm>
          <a:prstGeom prst="straightConnector1">
            <a:avLst/>
          </a:prstGeom>
          <a:noFill/>
          <a:ln cap="flat" cmpd="sng" w="9525">
            <a:solidFill>
              <a:schemeClr val="dk2"/>
            </a:solidFill>
            <a:prstDash val="solid"/>
            <a:round/>
            <a:headEnd len="med" w="med" type="none"/>
            <a:tailEnd len="med" w="med" type="none"/>
          </a:ln>
        </p:spPr>
      </p:cxnSp>
      <p:cxnSp>
        <p:nvCxnSpPr>
          <p:cNvPr id="304" name="Google Shape;304;p15"/>
          <p:cNvCxnSpPr/>
          <p:nvPr/>
        </p:nvCxnSpPr>
        <p:spPr>
          <a:xfrm flipH="1" rot="10800000">
            <a:off x="6627700" y="3276650"/>
            <a:ext cx="1573800" cy="18600"/>
          </a:xfrm>
          <a:prstGeom prst="straightConnector1">
            <a:avLst/>
          </a:prstGeom>
          <a:noFill/>
          <a:ln cap="flat" cmpd="sng" w="9525">
            <a:solidFill>
              <a:schemeClr val="dk2"/>
            </a:solidFill>
            <a:prstDash val="solid"/>
            <a:round/>
            <a:headEnd len="med" w="med" type="none"/>
            <a:tailEnd len="med" w="med" type="none"/>
          </a:ln>
        </p:spPr>
      </p:cxnSp>
      <p:sp>
        <p:nvSpPr>
          <p:cNvPr id="305" name="Google Shape;305;p15"/>
          <p:cNvSpPr txBox="1"/>
          <p:nvPr/>
        </p:nvSpPr>
        <p:spPr>
          <a:xfrm>
            <a:off x="2334100" y="1838650"/>
            <a:ext cx="1947000" cy="5850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300">
                <a:solidFill>
                  <a:srgbClr val="999999"/>
                </a:solidFill>
                <a:latin typeface="Comic Sans MS"/>
                <a:ea typeface="Comic Sans MS"/>
                <a:cs typeface="Comic Sans MS"/>
                <a:sym typeface="Comic Sans MS"/>
              </a:rPr>
              <a:t>A basic understanding of the given dataset</a:t>
            </a:r>
            <a:endParaRPr sz="1300">
              <a:solidFill>
                <a:srgbClr val="999999"/>
              </a:solidFill>
              <a:latin typeface="Comic Sans MS"/>
              <a:ea typeface="Comic Sans MS"/>
              <a:cs typeface="Comic Sans MS"/>
              <a:sym typeface="Comic Sans MS"/>
            </a:endParaRPr>
          </a:p>
        </p:txBody>
      </p:sp>
      <p:sp>
        <p:nvSpPr>
          <p:cNvPr id="306" name="Google Shape;306;p15"/>
          <p:cNvSpPr txBox="1"/>
          <p:nvPr/>
        </p:nvSpPr>
        <p:spPr>
          <a:xfrm>
            <a:off x="4861400" y="1838650"/>
            <a:ext cx="20712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999999"/>
                </a:solidFill>
                <a:latin typeface="Comic Sans MS"/>
                <a:ea typeface="Comic Sans MS"/>
                <a:cs typeface="Comic Sans MS"/>
                <a:sym typeface="Comic Sans MS"/>
              </a:rPr>
              <a:t>Analysing the different</a:t>
            </a:r>
            <a:endParaRPr sz="1300">
              <a:solidFill>
                <a:srgbClr val="999999"/>
              </a:solidFill>
              <a:latin typeface="Comic Sans MS"/>
              <a:ea typeface="Comic Sans MS"/>
              <a:cs typeface="Comic Sans MS"/>
              <a:sym typeface="Comic Sans MS"/>
            </a:endParaRPr>
          </a:p>
          <a:p>
            <a:pPr indent="0" lvl="0" marL="0" rtl="0" algn="l">
              <a:spcBef>
                <a:spcPts val="0"/>
              </a:spcBef>
              <a:spcAft>
                <a:spcPts val="0"/>
              </a:spcAft>
              <a:buNone/>
            </a:pPr>
            <a:r>
              <a:rPr lang="en" sz="1300">
                <a:solidFill>
                  <a:srgbClr val="999999"/>
                </a:solidFill>
                <a:latin typeface="Comic Sans MS"/>
                <a:ea typeface="Comic Sans MS"/>
                <a:cs typeface="Comic Sans MS"/>
                <a:sym typeface="Comic Sans MS"/>
              </a:rPr>
              <a:t>data features</a:t>
            </a:r>
            <a:endParaRPr sz="1300">
              <a:solidFill>
                <a:srgbClr val="999999"/>
              </a:solidFill>
              <a:latin typeface="Comic Sans MS"/>
              <a:ea typeface="Comic Sans MS"/>
              <a:cs typeface="Comic Sans MS"/>
              <a:sym typeface="Comic Sans MS"/>
            </a:endParaRPr>
          </a:p>
        </p:txBody>
      </p:sp>
      <p:sp>
        <p:nvSpPr>
          <p:cNvPr id="307" name="Google Shape;307;p15"/>
          <p:cNvSpPr txBox="1"/>
          <p:nvPr/>
        </p:nvSpPr>
        <p:spPr>
          <a:xfrm>
            <a:off x="2486500" y="3210250"/>
            <a:ext cx="1947000" cy="785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300">
                <a:solidFill>
                  <a:srgbClr val="999999"/>
                </a:solidFill>
                <a:latin typeface="Comic Sans MS"/>
                <a:ea typeface="Comic Sans MS"/>
                <a:cs typeface="Comic Sans MS"/>
                <a:sym typeface="Comic Sans MS"/>
              </a:rPr>
              <a:t>Drawing inferences from the customer segmentation</a:t>
            </a:r>
            <a:endParaRPr sz="1300">
              <a:solidFill>
                <a:srgbClr val="999999"/>
              </a:solidFill>
              <a:latin typeface="Comic Sans MS"/>
              <a:ea typeface="Comic Sans MS"/>
              <a:cs typeface="Comic Sans MS"/>
              <a:sym typeface="Comic Sans MS"/>
            </a:endParaRPr>
          </a:p>
        </p:txBody>
      </p:sp>
      <p:sp>
        <p:nvSpPr>
          <p:cNvPr id="308" name="Google Shape;308;p15"/>
          <p:cNvSpPr txBox="1"/>
          <p:nvPr/>
        </p:nvSpPr>
        <p:spPr>
          <a:xfrm>
            <a:off x="4861400" y="3210250"/>
            <a:ext cx="1947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999999"/>
                </a:solidFill>
                <a:latin typeface="Comic Sans MS"/>
                <a:ea typeface="Comic Sans MS"/>
                <a:cs typeface="Comic Sans MS"/>
                <a:sym typeface="Comic Sans MS"/>
              </a:rPr>
              <a:t>Final Takeaways</a:t>
            </a:r>
            <a:endParaRPr sz="1300">
              <a:solidFill>
                <a:srgbClr val="999999"/>
              </a:solidFill>
              <a:latin typeface="Comic Sans MS"/>
              <a:ea typeface="Comic Sans MS"/>
              <a:cs typeface="Comic Sans MS"/>
              <a:sym typeface="Comic Sans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6"/>
          <p:cNvSpPr txBox="1"/>
          <p:nvPr>
            <p:ph type="title"/>
          </p:nvPr>
        </p:nvSpPr>
        <p:spPr>
          <a:xfrm>
            <a:off x="753825" y="369975"/>
            <a:ext cx="7030500" cy="999300"/>
          </a:xfrm>
          <a:prstGeom prst="rect">
            <a:avLst/>
          </a:prstGeom>
        </p:spPr>
        <p:txBody>
          <a:bodyPr anchorCtr="0" anchor="t" bIns="91425" lIns="91425" spcFirstLastPara="1" rIns="91425" wrap="square" tIns="91425">
            <a:normAutofit/>
          </a:bodyPr>
          <a:lstStyle/>
          <a:p>
            <a:pPr indent="-387350" lvl="0" marL="457200" rtl="0" algn="l">
              <a:spcBef>
                <a:spcPts val="0"/>
              </a:spcBef>
              <a:spcAft>
                <a:spcPts val="0"/>
              </a:spcAft>
              <a:buClr>
                <a:srgbClr val="666666"/>
              </a:buClr>
              <a:buSzPts val="2500"/>
              <a:buAutoNum type="arabicPeriod"/>
            </a:pPr>
            <a:r>
              <a:rPr b="0" lang="en" sz="2500">
                <a:solidFill>
                  <a:srgbClr val="666666"/>
                </a:solidFill>
              </a:rPr>
              <a:t> INTRODUCTION</a:t>
            </a:r>
            <a:endParaRPr>
              <a:solidFill>
                <a:srgbClr val="666666"/>
              </a:solidFill>
            </a:endParaRPr>
          </a:p>
        </p:txBody>
      </p:sp>
      <p:pic>
        <p:nvPicPr>
          <p:cNvPr id="314" name="Google Shape;314;p16"/>
          <p:cNvPicPr preferRelativeResize="0"/>
          <p:nvPr/>
        </p:nvPicPr>
        <p:blipFill>
          <a:blip r:embed="rId3">
            <a:alphaModFix amt="60000"/>
          </a:blip>
          <a:stretch>
            <a:fillRect/>
          </a:stretch>
        </p:blipFill>
        <p:spPr>
          <a:xfrm>
            <a:off x="6432850" y="806675"/>
            <a:ext cx="1765075" cy="1765075"/>
          </a:xfrm>
          <a:prstGeom prst="rect">
            <a:avLst/>
          </a:prstGeom>
          <a:noFill/>
          <a:ln>
            <a:noFill/>
          </a:ln>
        </p:spPr>
      </p:pic>
      <p:sp>
        <p:nvSpPr>
          <p:cNvPr id="315" name="Google Shape;315;p16"/>
          <p:cNvSpPr txBox="1"/>
          <p:nvPr/>
        </p:nvSpPr>
        <p:spPr>
          <a:xfrm>
            <a:off x="1203900" y="1205075"/>
            <a:ext cx="5146800" cy="352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666666"/>
                </a:solidFill>
                <a:latin typeface="Comic Sans MS"/>
                <a:ea typeface="Comic Sans MS"/>
                <a:cs typeface="Comic Sans MS"/>
                <a:sym typeface="Comic Sans MS"/>
              </a:rPr>
              <a:t>About the Dataset</a:t>
            </a:r>
            <a:r>
              <a:rPr lang="en">
                <a:solidFill>
                  <a:srgbClr val="999999"/>
                </a:solidFill>
                <a:latin typeface="Comic Sans MS"/>
                <a:ea typeface="Comic Sans MS"/>
                <a:cs typeface="Comic Sans MS"/>
                <a:sym typeface="Comic Sans MS"/>
              </a:rPr>
              <a:t> : </a:t>
            </a:r>
            <a:endParaRPr>
              <a:solidFill>
                <a:srgbClr val="999999"/>
              </a:solidFill>
              <a:latin typeface="Comic Sans MS"/>
              <a:ea typeface="Comic Sans MS"/>
              <a:cs typeface="Comic Sans MS"/>
              <a:sym typeface="Comic Sans MS"/>
            </a:endParaRPr>
          </a:p>
          <a:p>
            <a:pPr indent="0" lvl="0" marL="0" rtl="0" algn="l">
              <a:spcBef>
                <a:spcPts val="0"/>
              </a:spcBef>
              <a:spcAft>
                <a:spcPts val="0"/>
              </a:spcAft>
              <a:buNone/>
            </a:pPr>
            <a:r>
              <a:t/>
            </a:r>
            <a:endParaRPr sz="700">
              <a:solidFill>
                <a:srgbClr val="999999"/>
              </a:solidFill>
              <a:latin typeface="Comic Sans MS"/>
              <a:ea typeface="Comic Sans MS"/>
              <a:cs typeface="Comic Sans MS"/>
              <a:sym typeface="Comic Sans MS"/>
            </a:endParaRPr>
          </a:p>
          <a:p>
            <a:pPr indent="0" lvl="0" marL="0" rtl="0" algn="l">
              <a:spcBef>
                <a:spcPts val="0"/>
              </a:spcBef>
              <a:spcAft>
                <a:spcPts val="0"/>
              </a:spcAft>
              <a:buNone/>
            </a:pPr>
            <a:r>
              <a:rPr lang="en">
                <a:solidFill>
                  <a:srgbClr val="999999"/>
                </a:solidFill>
                <a:latin typeface="Comic Sans MS"/>
                <a:ea typeface="Comic Sans MS"/>
                <a:cs typeface="Comic Sans MS"/>
                <a:sym typeface="Comic Sans MS"/>
              </a:rPr>
              <a:t>The customer data represents the customer visiting the malls per day</a:t>
            </a:r>
            <a:endParaRPr>
              <a:solidFill>
                <a:srgbClr val="999999"/>
              </a:solidFill>
              <a:latin typeface="Comic Sans MS"/>
              <a:ea typeface="Comic Sans MS"/>
              <a:cs typeface="Comic Sans MS"/>
              <a:sym typeface="Comic Sans MS"/>
            </a:endParaRPr>
          </a:p>
          <a:p>
            <a:pPr indent="0" lvl="0" marL="0" rtl="0" algn="l">
              <a:spcBef>
                <a:spcPts val="0"/>
              </a:spcBef>
              <a:spcAft>
                <a:spcPts val="0"/>
              </a:spcAft>
              <a:buNone/>
            </a:pPr>
            <a:r>
              <a:t/>
            </a:r>
            <a:endParaRPr sz="700">
              <a:solidFill>
                <a:srgbClr val="999999"/>
              </a:solidFill>
              <a:latin typeface="Comic Sans MS"/>
              <a:ea typeface="Comic Sans MS"/>
              <a:cs typeface="Comic Sans MS"/>
              <a:sym typeface="Comic Sans MS"/>
            </a:endParaRPr>
          </a:p>
          <a:p>
            <a:pPr indent="0" lvl="0" marL="0" rtl="0" algn="l">
              <a:spcBef>
                <a:spcPts val="0"/>
              </a:spcBef>
              <a:spcAft>
                <a:spcPts val="0"/>
              </a:spcAft>
              <a:buNone/>
            </a:pPr>
            <a:r>
              <a:rPr lang="en">
                <a:solidFill>
                  <a:srgbClr val="999999"/>
                </a:solidFill>
                <a:latin typeface="Comic Sans MS"/>
                <a:ea typeface="Comic Sans MS"/>
                <a:cs typeface="Comic Sans MS"/>
                <a:sym typeface="Comic Sans MS"/>
              </a:rPr>
              <a:t>The dataset consists of the following features</a:t>
            </a:r>
            <a:endParaRPr>
              <a:solidFill>
                <a:srgbClr val="999999"/>
              </a:solidFill>
              <a:latin typeface="Comic Sans MS"/>
              <a:ea typeface="Comic Sans MS"/>
              <a:cs typeface="Comic Sans MS"/>
              <a:sym typeface="Comic Sans MS"/>
            </a:endParaRPr>
          </a:p>
          <a:p>
            <a:pPr indent="0" lvl="0" marL="457200" rtl="0" algn="l">
              <a:spcBef>
                <a:spcPts val="0"/>
              </a:spcBef>
              <a:spcAft>
                <a:spcPts val="0"/>
              </a:spcAft>
              <a:buNone/>
            </a:pPr>
            <a:r>
              <a:t/>
            </a:r>
            <a:endParaRPr sz="1100"/>
          </a:p>
          <a:p>
            <a:pPr indent="-330200" lvl="0" marL="457200" rtl="0" algn="l">
              <a:spcBef>
                <a:spcPts val="0"/>
              </a:spcBef>
              <a:spcAft>
                <a:spcPts val="0"/>
              </a:spcAft>
              <a:buClr>
                <a:srgbClr val="999999"/>
              </a:buClr>
              <a:buSzPts val="1600"/>
              <a:buFont typeface="Comic Sans MS"/>
              <a:buChar char="●"/>
            </a:pPr>
            <a:r>
              <a:rPr lang="en">
                <a:solidFill>
                  <a:srgbClr val="999999"/>
                </a:solidFill>
                <a:latin typeface="Comic Sans MS"/>
                <a:ea typeface="Comic Sans MS"/>
                <a:cs typeface="Comic Sans MS"/>
                <a:sym typeface="Comic Sans MS"/>
              </a:rPr>
              <a:t>CustomerID : Unique ID given to a customer</a:t>
            </a:r>
            <a:endParaRPr>
              <a:solidFill>
                <a:srgbClr val="999999"/>
              </a:solidFill>
              <a:latin typeface="Comic Sans MS"/>
              <a:ea typeface="Comic Sans MS"/>
              <a:cs typeface="Comic Sans MS"/>
              <a:sym typeface="Comic Sans MS"/>
            </a:endParaRPr>
          </a:p>
          <a:p>
            <a:pPr indent="-330200" lvl="0" marL="457200" rtl="0" algn="l">
              <a:spcBef>
                <a:spcPts val="0"/>
              </a:spcBef>
              <a:spcAft>
                <a:spcPts val="0"/>
              </a:spcAft>
              <a:buClr>
                <a:srgbClr val="999999"/>
              </a:buClr>
              <a:buSzPts val="1600"/>
              <a:buFont typeface="Comic Sans MS"/>
              <a:buChar char="●"/>
            </a:pPr>
            <a:r>
              <a:rPr lang="en">
                <a:solidFill>
                  <a:srgbClr val="999999"/>
                </a:solidFill>
                <a:latin typeface="Comic Sans MS"/>
                <a:ea typeface="Comic Sans MS"/>
                <a:cs typeface="Comic Sans MS"/>
                <a:sym typeface="Comic Sans MS"/>
              </a:rPr>
              <a:t>Gender : Sex of the customer</a:t>
            </a:r>
            <a:endParaRPr>
              <a:solidFill>
                <a:srgbClr val="999999"/>
              </a:solidFill>
              <a:latin typeface="Comic Sans MS"/>
              <a:ea typeface="Comic Sans MS"/>
              <a:cs typeface="Comic Sans MS"/>
              <a:sym typeface="Comic Sans MS"/>
            </a:endParaRPr>
          </a:p>
          <a:p>
            <a:pPr indent="-330200" lvl="0" marL="457200" rtl="0" algn="l">
              <a:spcBef>
                <a:spcPts val="0"/>
              </a:spcBef>
              <a:spcAft>
                <a:spcPts val="0"/>
              </a:spcAft>
              <a:buClr>
                <a:srgbClr val="999999"/>
              </a:buClr>
              <a:buSzPts val="1600"/>
              <a:buFont typeface="Comic Sans MS"/>
              <a:buChar char="●"/>
            </a:pPr>
            <a:r>
              <a:rPr lang="en">
                <a:solidFill>
                  <a:srgbClr val="999999"/>
                </a:solidFill>
                <a:latin typeface="Comic Sans MS"/>
                <a:ea typeface="Comic Sans MS"/>
                <a:cs typeface="Comic Sans MS"/>
                <a:sym typeface="Comic Sans MS"/>
              </a:rPr>
              <a:t>Age : Age of the customer visiting the mall</a:t>
            </a:r>
            <a:endParaRPr>
              <a:solidFill>
                <a:srgbClr val="999999"/>
              </a:solidFill>
              <a:latin typeface="Comic Sans MS"/>
              <a:ea typeface="Comic Sans MS"/>
              <a:cs typeface="Comic Sans MS"/>
              <a:sym typeface="Comic Sans MS"/>
            </a:endParaRPr>
          </a:p>
          <a:p>
            <a:pPr indent="-330200" lvl="0" marL="457200" rtl="0" algn="l">
              <a:spcBef>
                <a:spcPts val="0"/>
              </a:spcBef>
              <a:spcAft>
                <a:spcPts val="0"/>
              </a:spcAft>
              <a:buClr>
                <a:srgbClr val="999999"/>
              </a:buClr>
              <a:buSzPts val="1600"/>
              <a:buFont typeface="Comic Sans MS"/>
              <a:buChar char="●"/>
            </a:pPr>
            <a:r>
              <a:rPr lang="en">
                <a:solidFill>
                  <a:srgbClr val="999999"/>
                </a:solidFill>
                <a:latin typeface="Comic Sans MS"/>
                <a:ea typeface="Comic Sans MS"/>
                <a:cs typeface="Comic Sans MS"/>
                <a:sym typeface="Comic Sans MS"/>
              </a:rPr>
              <a:t>Annual Income : It is the annual income of the customer in K$</a:t>
            </a:r>
            <a:endParaRPr>
              <a:solidFill>
                <a:srgbClr val="999999"/>
              </a:solidFill>
              <a:latin typeface="Comic Sans MS"/>
              <a:ea typeface="Comic Sans MS"/>
              <a:cs typeface="Comic Sans MS"/>
              <a:sym typeface="Comic Sans MS"/>
            </a:endParaRPr>
          </a:p>
          <a:p>
            <a:pPr indent="-330200" lvl="0" marL="457200" rtl="0" algn="l">
              <a:spcBef>
                <a:spcPts val="0"/>
              </a:spcBef>
              <a:spcAft>
                <a:spcPts val="0"/>
              </a:spcAft>
              <a:buClr>
                <a:srgbClr val="999999"/>
              </a:buClr>
              <a:buSzPts val="1600"/>
              <a:buFont typeface="Comic Sans MS"/>
              <a:buChar char="●"/>
            </a:pPr>
            <a:r>
              <a:rPr lang="en">
                <a:solidFill>
                  <a:srgbClr val="999999"/>
                </a:solidFill>
                <a:latin typeface="Comic Sans MS"/>
                <a:ea typeface="Comic Sans MS"/>
                <a:cs typeface="Comic Sans MS"/>
                <a:sym typeface="Comic Sans MS"/>
              </a:rPr>
              <a:t>Spending Score : It is a score given to a customer based on their spending trends. Value ranges between 0-100</a:t>
            </a:r>
            <a:endParaRPr>
              <a:solidFill>
                <a:srgbClr val="999999"/>
              </a:solidFill>
              <a:latin typeface="Comic Sans MS"/>
              <a:ea typeface="Comic Sans MS"/>
              <a:cs typeface="Comic Sans MS"/>
              <a:sym typeface="Comic Sans MS"/>
            </a:endParaRPr>
          </a:p>
          <a:p>
            <a:pPr indent="0" lvl="0" marL="457200" rtl="0" algn="l">
              <a:spcBef>
                <a:spcPts val="0"/>
              </a:spcBef>
              <a:spcAft>
                <a:spcPts val="0"/>
              </a:spcAft>
              <a:buNone/>
            </a:pPr>
            <a:r>
              <a:t/>
            </a:r>
            <a:endParaRPr>
              <a:solidFill>
                <a:srgbClr val="B7B7B7"/>
              </a:solidFill>
              <a:latin typeface="Comic Sans MS"/>
              <a:ea typeface="Comic Sans MS"/>
              <a:cs typeface="Comic Sans MS"/>
              <a:sym typeface="Comic Sans MS"/>
            </a:endParaRPr>
          </a:p>
        </p:txBody>
      </p:sp>
      <p:sp>
        <p:nvSpPr>
          <p:cNvPr id="316" name="Google Shape;316;p16"/>
          <p:cNvSpPr txBox="1"/>
          <p:nvPr/>
        </p:nvSpPr>
        <p:spPr>
          <a:xfrm>
            <a:off x="3200275" y="806675"/>
            <a:ext cx="514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999999"/>
                </a:solidFill>
                <a:latin typeface="Comic Sans MS"/>
                <a:ea typeface="Comic Sans MS"/>
                <a:cs typeface="Comic Sans MS"/>
                <a:sym typeface="Comic Sans MS"/>
              </a:rPr>
              <a:t>Customer Data, Articuno Mall, Kanto</a:t>
            </a:r>
            <a:endParaRPr>
              <a:solidFill>
                <a:srgbClr val="999999"/>
              </a:solidFill>
              <a:latin typeface="Comic Sans MS"/>
              <a:ea typeface="Comic Sans MS"/>
              <a:cs typeface="Comic Sans MS"/>
              <a:sym typeface="Comic Sans MS"/>
            </a:endParaRPr>
          </a:p>
        </p:txBody>
      </p:sp>
      <p:pic>
        <p:nvPicPr>
          <p:cNvPr id="317" name="Google Shape;317;p16"/>
          <p:cNvPicPr preferRelativeResize="0"/>
          <p:nvPr/>
        </p:nvPicPr>
        <p:blipFill>
          <a:blip r:embed="rId4">
            <a:alphaModFix/>
          </a:blip>
          <a:stretch>
            <a:fillRect/>
          </a:stretch>
        </p:blipFill>
        <p:spPr>
          <a:xfrm>
            <a:off x="589350" y="4761300"/>
            <a:ext cx="248850" cy="248850"/>
          </a:xfrm>
          <a:prstGeom prst="rect">
            <a:avLst/>
          </a:prstGeom>
          <a:noFill/>
          <a:ln>
            <a:noFill/>
          </a:ln>
        </p:spPr>
      </p:pic>
      <p:sp>
        <p:nvSpPr>
          <p:cNvPr id="318" name="Google Shape;318;p16"/>
          <p:cNvSpPr txBox="1"/>
          <p:nvPr>
            <p:ph type="title"/>
          </p:nvPr>
        </p:nvSpPr>
        <p:spPr>
          <a:xfrm>
            <a:off x="712803" y="4762400"/>
            <a:ext cx="2815500" cy="40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850">
                <a:solidFill>
                  <a:srgbClr val="666666"/>
                </a:solidFill>
              </a:rPr>
              <a:t>INTRODUCTION</a:t>
            </a:r>
            <a:endParaRPr sz="1120">
              <a:solidFill>
                <a:srgbClr val="666666"/>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17"/>
          <p:cNvSpPr txBox="1"/>
          <p:nvPr>
            <p:ph type="title"/>
          </p:nvPr>
        </p:nvSpPr>
        <p:spPr>
          <a:xfrm>
            <a:off x="8400" y="369975"/>
            <a:ext cx="7030500" cy="9993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b="0" lang="en" sz="2500">
                <a:solidFill>
                  <a:srgbClr val="666666"/>
                </a:solidFill>
              </a:rPr>
              <a:t> </a:t>
            </a:r>
            <a:r>
              <a:rPr b="0" lang="en" sz="2500">
                <a:solidFill>
                  <a:srgbClr val="666666"/>
                </a:solidFill>
              </a:rPr>
              <a:t>02.   ANALYSIS</a:t>
            </a:r>
            <a:endParaRPr>
              <a:solidFill>
                <a:srgbClr val="666666"/>
              </a:solidFill>
            </a:endParaRPr>
          </a:p>
        </p:txBody>
      </p:sp>
      <p:pic>
        <p:nvPicPr>
          <p:cNvPr id="324" name="Google Shape;324;p17"/>
          <p:cNvPicPr preferRelativeResize="0"/>
          <p:nvPr/>
        </p:nvPicPr>
        <p:blipFill>
          <a:blip r:embed="rId3">
            <a:alphaModFix amt="60000"/>
          </a:blip>
          <a:stretch>
            <a:fillRect/>
          </a:stretch>
        </p:blipFill>
        <p:spPr>
          <a:xfrm>
            <a:off x="6604275" y="727763"/>
            <a:ext cx="1595875" cy="1595875"/>
          </a:xfrm>
          <a:prstGeom prst="rect">
            <a:avLst/>
          </a:prstGeom>
          <a:noFill/>
          <a:ln>
            <a:noFill/>
          </a:ln>
        </p:spPr>
      </p:pic>
      <p:pic>
        <p:nvPicPr>
          <p:cNvPr id="325" name="Google Shape;325;p17"/>
          <p:cNvPicPr preferRelativeResize="0"/>
          <p:nvPr/>
        </p:nvPicPr>
        <p:blipFill>
          <a:blip r:embed="rId4">
            <a:alphaModFix/>
          </a:blip>
          <a:stretch>
            <a:fillRect/>
          </a:stretch>
        </p:blipFill>
        <p:spPr>
          <a:xfrm>
            <a:off x="1236675" y="2074025"/>
            <a:ext cx="3303398" cy="1314350"/>
          </a:xfrm>
          <a:prstGeom prst="rect">
            <a:avLst/>
          </a:prstGeom>
          <a:noFill/>
          <a:ln>
            <a:noFill/>
          </a:ln>
        </p:spPr>
      </p:pic>
      <p:sp>
        <p:nvSpPr>
          <p:cNvPr id="326" name="Google Shape;326;p17"/>
          <p:cNvSpPr txBox="1"/>
          <p:nvPr/>
        </p:nvSpPr>
        <p:spPr>
          <a:xfrm>
            <a:off x="1223350" y="3433150"/>
            <a:ext cx="7265100" cy="93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666666"/>
                </a:solidFill>
                <a:latin typeface="Comic Sans MS"/>
                <a:ea typeface="Comic Sans MS"/>
                <a:cs typeface="Comic Sans MS"/>
                <a:sym typeface="Comic Sans MS"/>
              </a:rPr>
              <a:t>Distribution of Male and Female customers:</a:t>
            </a:r>
            <a:endParaRPr>
              <a:solidFill>
                <a:srgbClr val="666666"/>
              </a:solidFill>
              <a:latin typeface="Comic Sans MS"/>
              <a:ea typeface="Comic Sans MS"/>
              <a:cs typeface="Comic Sans MS"/>
              <a:sym typeface="Comic Sans MS"/>
            </a:endParaRPr>
          </a:p>
          <a:p>
            <a:pPr indent="0" lvl="0" marL="0" rtl="0" algn="l">
              <a:spcBef>
                <a:spcPts val="0"/>
              </a:spcBef>
              <a:spcAft>
                <a:spcPts val="0"/>
              </a:spcAft>
              <a:buNone/>
            </a:pPr>
            <a:r>
              <a:t/>
            </a:r>
            <a:endParaRPr sz="700">
              <a:solidFill>
                <a:srgbClr val="666666"/>
              </a:solidFill>
              <a:latin typeface="Comic Sans MS"/>
              <a:ea typeface="Comic Sans MS"/>
              <a:cs typeface="Comic Sans MS"/>
              <a:sym typeface="Comic Sans MS"/>
            </a:endParaRPr>
          </a:p>
          <a:p>
            <a:pPr indent="0" lvl="0" marL="0" rtl="0" algn="l">
              <a:spcBef>
                <a:spcPts val="0"/>
              </a:spcBef>
              <a:spcAft>
                <a:spcPts val="0"/>
              </a:spcAft>
              <a:buNone/>
            </a:pPr>
            <a:r>
              <a:rPr lang="en">
                <a:solidFill>
                  <a:srgbClr val="999999"/>
                </a:solidFill>
                <a:latin typeface="Comic Sans MS"/>
                <a:ea typeface="Comic Sans MS"/>
                <a:cs typeface="Comic Sans MS"/>
                <a:sym typeface="Comic Sans MS"/>
              </a:rPr>
              <a:t>We can see that dataset has a fairly even split among male and female customers</a:t>
            </a:r>
            <a:endParaRPr>
              <a:solidFill>
                <a:srgbClr val="999999"/>
              </a:solidFill>
              <a:latin typeface="Comic Sans MS"/>
              <a:ea typeface="Comic Sans MS"/>
              <a:cs typeface="Comic Sans MS"/>
              <a:sym typeface="Comic Sans MS"/>
            </a:endParaRPr>
          </a:p>
          <a:p>
            <a:pPr indent="0" lvl="0" marL="0" rtl="0" algn="l">
              <a:spcBef>
                <a:spcPts val="0"/>
              </a:spcBef>
              <a:spcAft>
                <a:spcPts val="0"/>
              </a:spcAft>
              <a:buNone/>
            </a:pPr>
            <a:r>
              <a:t/>
            </a:r>
            <a:endParaRPr>
              <a:solidFill>
                <a:srgbClr val="999999"/>
              </a:solidFill>
              <a:latin typeface="Comic Sans MS"/>
              <a:ea typeface="Comic Sans MS"/>
              <a:cs typeface="Comic Sans MS"/>
              <a:sym typeface="Comic Sans MS"/>
            </a:endParaRPr>
          </a:p>
        </p:txBody>
      </p:sp>
      <p:sp>
        <p:nvSpPr>
          <p:cNvPr id="327" name="Google Shape;327;p17"/>
          <p:cNvSpPr txBox="1"/>
          <p:nvPr/>
        </p:nvSpPr>
        <p:spPr>
          <a:xfrm>
            <a:off x="965600" y="1461675"/>
            <a:ext cx="7265100" cy="507900"/>
          </a:xfrm>
          <a:prstGeom prst="rect">
            <a:avLst/>
          </a:prstGeom>
          <a:noFill/>
          <a:ln>
            <a:noFill/>
          </a:ln>
        </p:spPr>
        <p:txBody>
          <a:bodyPr anchorCtr="0" anchor="t" bIns="91425" lIns="91425" spcFirstLastPara="1" rIns="91425" wrap="square" tIns="91425">
            <a:spAutoFit/>
          </a:bodyPr>
          <a:lstStyle/>
          <a:p>
            <a:pPr indent="-361950" lvl="0" marL="457200" rtl="0" algn="l">
              <a:spcBef>
                <a:spcPts val="0"/>
              </a:spcBef>
              <a:spcAft>
                <a:spcPts val="0"/>
              </a:spcAft>
              <a:buClr>
                <a:srgbClr val="666666"/>
              </a:buClr>
              <a:buSzPts val="2100"/>
              <a:buFont typeface="Comic Sans MS"/>
              <a:buChar char="●"/>
            </a:pPr>
            <a:r>
              <a:rPr lang="en" sz="2100">
                <a:solidFill>
                  <a:srgbClr val="666666"/>
                </a:solidFill>
                <a:latin typeface="Comic Sans MS"/>
                <a:ea typeface="Comic Sans MS"/>
                <a:cs typeface="Comic Sans MS"/>
                <a:sym typeface="Comic Sans MS"/>
              </a:rPr>
              <a:t>GENDER</a:t>
            </a:r>
            <a:endParaRPr sz="2100">
              <a:solidFill>
                <a:srgbClr val="999999"/>
              </a:solidFill>
              <a:latin typeface="Comic Sans MS"/>
              <a:ea typeface="Comic Sans MS"/>
              <a:cs typeface="Comic Sans MS"/>
              <a:sym typeface="Comic Sans MS"/>
            </a:endParaRPr>
          </a:p>
        </p:txBody>
      </p:sp>
      <p:sp>
        <p:nvSpPr>
          <p:cNvPr id="328" name="Google Shape;328;p17"/>
          <p:cNvSpPr txBox="1"/>
          <p:nvPr/>
        </p:nvSpPr>
        <p:spPr>
          <a:xfrm>
            <a:off x="1223350" y="842350"/>
            <a:ext cx="5158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999999"/>
                </a:solidFill>
                <a:latin typeface="Comic Sans MS"/>
                <a:ea typeface="Comic Sans MS"/>
                <a:cs typeface="Comic Sans MS"/>
                <a:sym typeface="Comic Sans MS"/>
              </a:rPr>
              <a:t>Using exploratory data analysis, we look into the dataset and its features</a:t>
            </a:r>
            <a:endParaRPr>
              <a:solidFill>
                <a:srgbClr val="999999"/>
              </a:solidFill>
              <a:latin typeface="Comic Sans MS"/>
              <a:ea typeface="Comic Sans MS"/>
              <a:cs typeface="Comic Sans MS"/>
              <a:sym typeface="Comic Sans MS"/>
            </a:endParaRPr>
          </a:p>
        </p:txBody>
      </p:sp>
      <p:pic>
        <p:nvPicPr>
          <p:cNvPr id="329" name="Google Shape;329;p17"/>
          <p:cNvPicPr preferRelativeResize="0"/>
          <p:nvPr/>
        </p:nvPicPr>
        <p:blipFill>
          <a:blip r:embed="rId5">
            <a:alphaModFix/>
          </a:blip>
          <a:stretch>
            <a:fillRect/>
          </a:stretch>
        </p:blipFill>
        <p:spPr>
          <a:xfrm>
            <a:off x="589350" y="4761300"/>
            <a:ext cx="248850" cy="248850"/>
          </a:xfrm>
          <a:prstGeom prst="rect">
            <a:avLst/>
          </a:prstGeom>
          <a:noFill/>
          <a:ln>
            <a:noFill/>
          </a:ln>
        </p:spPr>
      </p:pic>
      <p:sp>
        <p:nvSpPr>
          <p:cNvPr id="330" name="Google Shape;330;p17"/>
          <p:cNvSpPr txBox="1"/>
          <p:nvPr>
            <p:ph type="title"/>
          </p:nvPr>
        </p:nvSpPr>
        <p:spPr>
          <a:xfrm>
            <a:off x="238300" y="4765575"/>
            <a:ext cx="2763600" cy="263700"/>
          </a:xfrm>
          <a:prstGeom prst="rect">
            <a:avLst/>
          </a:prstGeom>
        </p:spPr>
        <p:txBody>
          <a:bodyPr anchorCtr="0" anchor="t" bIns="91425" lIns="91425" spcFirstLastPara="1" rIns="91425" wrap="square" tIns="91425">
            <a:normAutofit fontScale="90000"/>
          </a:bodyPr>
          <a:lstStyle/>
          <a:p>
            <a:pPr indent="0" lvl="0" marL="457200" rtl="0" algn="l">
              <a:spcBef>
                <a:spcPts val="0"/>
              </a:spcBef>
              <a:spcAft>
                <a:spcPts val="0"/>
              </a:spcAft>
              <a:buNone/>
            </a:pPr>
            <a:r>
              <a:rPr b="0" lang="en" sz="850">
                <a:solidFill>
                  <a:srgbClr val="666666"/>
                </a:solidFill>
              </a:rPr>
              <a:t> ANALYSIS</a:t>
            </a:r>
            <a:endParaRPr sz="850">
              <a:solidFill>
                <a:srgbClr val="666666"/>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18"/>
          <p:cNvSpPr txBox="1"/>
          <p:nvPr/>
        </p:nvSpPr>
        <p:spPr>
          <a:xfrm>
            <a:off x="3125700" y="2181850"/>
            <a:ext cx="7265100" cy="507900"/>
          </a:xfrm>
          <a:prstGeom prst="rect">
            <a:avLst/>
          </a:prstGeom>
          <a:noFill/>
          <a:ln>
            <a:noFill/>
          </a:ln>
        </p:spPr>
        <p:txBody>
          <a:bodyPr anchorCtr="0" anchor="t" bIns="91425" lIns="91425" spcFirstLastPara="1" rIns="91425" wrap="square" tIns="91425">
            <a:spAutoFit/>
          </a:bodyPr>
          <a:lstStyle/>
          <a:p>
            <a:pPr indent="-361950" lvl="0" marL="457200" rtl="0" algn="l">
              <a:spcBef>
                <a:spcPts val="0"/>
              </a:spcBef>
              <a:spcAft>
                <a:spcPts val="0"/>
              </a:spcAft>
              <a:buClr>
                <a:srgbClr val="666666"/>
              </a:buClr>
              <a:buSzPts val="2100"/>
              <a:buFont typeface="Comic Sans MS"/>
              <a:buChar char="●"/>
            </a:pPr>
            <a:r>
              <a:rPr lang="en" sz="2100">
                <a:solidFill>
                  <a:srgbClr val="666666"/>
                </a:solidFill>
                <a:latin typeface="Comic Sans MS"/>
                <a:ea typeface="Comic Sans MS"/>
                <a:cs typeface="Comic Sans MS"/>
                <a:sym typeface="Comic Sans MS"/>
              </a:rPr>
              <a:t>AGE</a:t>
            </a:r>
            <a:endParaRPr sz="2100">
              <a:solidFill>
                <a:srgbClr val="999999"/>
              </a:solidFill>
              <a:latin typeface="Comic Sans MS"/>
              <a:ea typeface="Comic Sans MS"/>
              <a:cs typeface="Comic Sans MS"/>
              <a:sym typeface="Comic Sans MS"/>
            </a:endParaRPr>
          </a:p>
        </p:txBody>
      </p:sp>
      <p:sp>
        <p:nvSpPr>
          <p:cNvPr id="336" name="Google Shape;336;p18"/>
          <p:cNvSpPr txBox="1"/>
          <p:nvPr/>
        </p:nvSpPr>
        <p:spPr>
          <a:xfrm>
            <a:off x="390275" y="3642650"/>
            <a:ext cx="4483500" cy="93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666666"/>
                </a:solidFill>
                <a:latin typeface="Comic Sans MS"/>
                <a:ea typeface="Comic Sans MS"/>
                <a:cs typeface="Comic Sans MS"/>
                <a:sym typeface="Comic Sans MS"/>
              </a:rPr>
              <a:t>Distribution of Age:</a:t>
            </a:r>
            <a:endParaRPr>
              <a:solidFill>
                <a:srgbClr val="666666"/>
              </a:solidFill>
              <a:latin typeface="Comic Sans MS"/>
              <a:ea typeface="Comic Sans MS"/>
              <a:cs typeface="Comic Sans MS"/>
              <a:sym typeface="Comic Sans MS"/>
            </a:endParaRPr>
          </a:p>
          <a:p>
            <a:pPr indent="0" lvl="0" marL="0" rtl="0" algn="l">
              <a:spcBef>
                <a:spcPts val="0"/>
              </a:spcBef>
              <a:spcAft>
                <a:spcPts val="0"/>
              </a:spcAft>
              <a:buNone/>
            </a:pPr>
            <a:r>
              <a:t/>
            </a:r>
            <a:endParaRPr sz="700">
              <a:solidFill>
                <a:srgbClr val="666666"/>
              </a:solidFill>
              <a:latin typeface="Comic Sans MS"/>
              <a:ea typeface="Comic Sans MS"/>
              <a:cs typeface="Comic Sans MS"/>
              <a:sym typeface="Comic Sans MS"/>
            </a:endParaRPr>
          </a:p>
          <a:p>
            <a:pPr indent="0" lvl="0" marL="0" rtl="0" algn="l">
              <a:spcBef>
                <a:spcPts val="0"/>
              </a:spcBef>
              <a:spcAft>
                <a:spcPts val="0"/>
              </a:spcAft>
              <a:buNone/>
            </a:pPr>
            <a:r>
              <a:rPr lang="en">
                <a:solidFill>
                  <a:srgbClr val="999999"/>
                </a:solidFill>
                <a:latin typeface="Comic Sans MS"/>
                <a:ea typeface="Comic Sans MS"/>
                <a:cs typeface="Comic Sans MS"/>
                <a:sym typeface="Comic Sans MS"/>
              </a:rPr>
              <a:t>Majority of customers are less than 50 years of age. </a:t>
            </a:r>
            <a:endParaRPr>
              <a:solidFill>
                <a:srgbClr val="999999"/>
              </a:solidFill>
              <a:latin typeface="Comic Sans MS"/>
              <a:ea typeface="Comic Sans MS"/>
              <a:cs typeface="Comic Sans MS"/>
              <a:sym typeface="Comic Sans MS"/>
            </a:endParaRPr>
          </a:p>
        </p:txBody>
      </p:sp>
      <p:sp>
        <p:nvSpPr>
          <p:cNvPr id="337" name="Google Shape;337;p18"/>
          <p:cNvSpPr txBox="1"/>
          <p:nvPr/>
        </p:nvSpPr>
        <p:spPr>
          <a:xfrm>
            <a:off x="4873800" y="3210950"/>
            <a:ext cx="2201400" cy="507900"/>
          </a:xfrm>
          <a:prstGeom prst="rect">
            <a:avLst/>
          </a:prstGeom>
          <a:noFill/>
          <a:ln>
            <a:noFill/>
          </a:ln>
        </p:spPr>
        <p:txBody>
          <a:bodyPr anchorCtr="0" anchor="t" bIns="91425" lIns="91425" spcFirstLastPara="1" rIns="91425" wrap="square" tIns="91425">
            <a:spAutoFit/>
          </a:bodyPr>
          <a:lstStyle/>
          <a:p>
            <a:pPr indent="-361950" lvl="0" marL="457200" rtl="0" algn="l">
              <a:spcBef>
                <a:spcPts val="0"/>
              </a:spcBef>
              <a:spcAft>
                <a:spcPts val="0"/>
              </a:spcAft>
              <a:buClr>
                <a:srgbClr val="666666"/>
              </a:buClr>
              <a:buSzPts val="2100"/>
              <a:buFont typeface="Comic Sans MS"/>
              <a:buChar char="●"/>
            </a:pPr>
            <a:r>
              <a:rPr lang="en" sz="2100">
                <a:solidFill>
                  <a:srgbClr val="666666"/>
                </a:solidFill>
                <a:latin typeface="Comic Sans MS"/>
                <a:ea typeface="Comic Sans MS"/>
                <a:cs typeface="Comic Sans MS"/>
                <a:sym typeface="Comic Sans MS"/>
              </a:rPr>
              <a:t>INCOME</a:t>
            </a:r>
            <a:endParaRPr sz="2100">
              <a:solidFill>
                <a:srgbClr val="999999"/>
              </a:solidFill>
              <a:latin typeface="Comic Sans MS"/>
              <a:ea typeface="Comic Sans MS"/>
              <a:cs typeface="Comic Sans MS"/>
              <a:sym typeface="Comic Sans MS"/>
            </a:endParaRPr>
          </a:p>
        </p:txBody>
      </p:sp>
      <p:sp>
        <p:nvSpPr>
          <p:cNvPr id="338" name="Google Shape;338;p18"/>
          <p:cNvSpPr txBox="1"/>
          <p:nvPr/>
        </p:nvSpPr>
        <p:spPr>
          <a:xfrm>
            <a:off x="5049600" y="3697500"/>
            <a:ext cx="4094400" cy="93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666666"/>
                </a:solidFill>
                <a:latin typeface="Comic Sans MS"/>
                <a:ea typeface="Comic Sans MS"/>
                <a:cs typeface="Comic Sans MS"/>
                <a:sym typeface="Comic Sans MS"/>
              </a:rPr>
              <a:t>Distribution of Income:</a:t>
            </a:r>
            <a:endParaRPr>
              <a:solidFill>
                <a:srgbClr val="666666"/>
              </a:solidFill>
              <a:latin typeface="Comic Sans MS"/>
              <a:ea typeface="Comic Sans MS"/>
              <a:cs typeface="Comic Sans MS"/>
              <a:sym typeface="Comic Sans MS"/>
            </a:endParaRPr>
          </a:p>
          <a:p>
            <a:pPr indent="0" lvl="0" marL="0" rtl="0" algn="l">
              <a:spcBef>
                <a:spcPts val="0"/>
              </a:spcBef>
              <a:spcAft>
                <a:spcPts val="0"/>
              </a:spcAft>
              <a:buNone/>
            </a:pPr>
            <a:r>
              <a:t/>
            </a:r>
            <a:endParaRPr sz="700">
              <a:solidFill>
                <a:srgbClr val="666666"/>
              </a:solidFill>
              <a:latin typeface="Comic Sans MS"/>
              <a:ea typeface="Comic Sans MS"/>
              <a:cs typeface="Comic Sans MS"/>
              <a:sym typeface="Comic Sans MS"/>
            </a:endParaRPr>
          </a:p>
          <a:p>
            <a:pPr indent="0" lvl="0" marL="0" rtl="0" algn="l">
              <a:spcBef>
                <a:spcPts val="0"/>
              </a:spcBef>
              <a:spcAft>
                <a:spcPts val="0"/>
              </a:spcAft>
              <a:buNone/>
            </a:pPr>
            <a:r>
              <a:rPr lang="en">
                <a:solidFill>
                  <a:srgbClr val="999999"/>
                </a:solidFill>
                <a:latin typeface="Comic Sans MS"/>
                <a:ea typeface="Comic Sans MS"/>
                <a:cs typeface="Comic Sans MS"/>
                <a:sym typeface="Comic Sans MS"/>
              </a:rPr>
              <a:t>Very few people have an annual income of more than $ 100k </a:t>
            </a:r>
            <a:r>
              <a:rPr lang="en">
                <a:solidFill>
                  <a:srgbClr val="999999"/>
                </a:solidFill>
                <a:latin typeface="Comic Sans MS"/>
                <a:ea typeface="Comic Sans MS"/>
                <a:cs typeface="Comic Sans MS"/>
                <a:sym typeface="Comic Sans MS"/>
              </a:rPr>
              <a:t> </a:t>
            </a:r>
            <a:endParaRPr>
              <a:solidFill>
                <a:srgbClr val="999999"/>
              </a:solidFill>
              <a:latin typeface="Comic Sans MS"/>
              <a:ea typeface="Comic Sans MS"/>
              <a:cs typeface="Comic Sans MS"/>
              <a:sym typeface="Comic Sans MS"/>
            </a:endParaRPr>
          </a:p>
        </p:txBody>
      </p:sp>
      <p:pic>
        <p:nvPicPr>
          <p:cNvPr id="339" name="Google Shape;339;p18"/>
          <p:cNvPicPr preferRelativeResize="0"/>
          <p:nvPr/>
        </p:nvPicPr>
        <p:blipFill>
          <a:blip r:embed="rId3">
            <a:alphaModFix/>
          </a:blip>
          <a:stretch>
            <a:fillRect/>
          </a:stretch>
        </p:blipFill>
        <p:spPr>
          <a:xfrm>
            <a:off x="1365625" y="145500"/>
            <a:ext cx="6412851" cy="2850150"/>
          </a:xfrm>
          <a:prstGeom prst="rect">
            <a:avLst/>
          </a:prstGeom>
          <a:noFill/>
          <a:ln>
            <a:noFill/>
          </a:ln>
        </p:spPr>
      </p:pic>
      <p:sp>
        <p:nvSpPr>
          <p:cNvPr id="340" name="Google Shape;340;p18"/>
          <p:cNvSpPr txBox="1"/>
          <p:nvPr/>
        </p:nvSpPr>
        <p:spPr>
          <a:xfrm>
            <a:off x="618875" y="3210938"/>
            <a:ext cx="2201400" cy="507900"/>
          </a:xfrm>
          <a:prstGeom prst="rect">
            <a:avLst/>
          </a:prstGeom>
          <a:noFill/>
          <a:ln>
            <a:noFill/>
          </a:ln>
        </p:spPr>
        <p:txBody>
          <a:bodyPr anchorCtr="0" anchor="t" bIns="91425" lIns="91425" spcFirstLastPara="1" rIns="91425" wrap="square" tIns="91425">
            <a:spAutoFit/>
          </a:bodyPr>
          <a:lstStyle/>
          <a:p>
            <a:pPr indent="-361950" lvl="0" marL="457200" rtl="0" algn="l">
              <a:spcBef>
                <a:spcPts val="0"/>
              </a:spcBef>
              <a:spcAft>
                <a:spcPts val="0"/>
              </a:spcAft>
              <a:buClr>
                <a:srgbClr val="666666"/>
              </a:buClr>
              <a:buSzPts val="2100"/>
              <a:buFont typeface="Comic Sans MS"/>
              <a:buChar char="●"/>
            </a:pPr>
            <a:r>
              <a:rPr lang="en" sz="2100">
                <a:solidFill>
                  <a:srgbClr val="666666"/>
                </a:solidFill>
                <a:latin typeface="Comic Sans MS"/>
                <a:ea typeface="Comic Sans MS"/>
                <a:cs typeface="Comic Sans MS"/>
                <a:sym typeface="Comic Sans MS"/>
              </a:rPr>
              <a:t>AGE</a:t>
            </a:r>
            <a:endParaRPr sz="2100">
              <a:solidFill>
                <a:srgbClr val="999999"/>
              </a:solidFill>
              <a:latin typeface="Comic Sans MS"/>
              <a:ea typeface="Comic Sans MS"/>
              <a:cs typeface="Comic Sans MS"/>
              <a:sym typeface="Comic Sans MS"/>
            </a:endParaRPr>
          </a:p>
        </p:txBody>
      </p:sp>
      <p:sp>
        <p:nvSpPr>
          <p:cNvPr id="341" name="Google Shape;341;p18"/>
          <p:cNvSpPr txBox="1"/>
          <p:nvPr>
            <p:ph idx="4294967295" type="title"/>
          </p:nvPr>
        </p:nvSpPr>
        <p:spPr>
          <a:xfrm>
            <a:off x="238300" y="4765575"/>
            <a:ext cx="2763600" cy="263700"/>
          </a:xfrm>
          <a:prstGeom prst="rect">
            <a:avLst/>
          </a:prstGeom>
        </p:spPr>
        <p:txBody>
          <a:bodyPr anchorCtr="0" anchor="t" bIns="91425" lIns="91425" spcFirstLastPara="1" rIns="91425" wrap="square" tIns="91425">
            <a:normAutofit fontScale="90000"/>
          </a:bodyPr>
          <a:lstStyle/>
          <a:p>
            <a:pPr indent="0" lvl="0" marL="457200" rtl="0" algn="l">
              <a:spcBef>
                <a:spcPts val="0"/>
              </a:spcBef>
              <a:spcAft>
                <a:spcPts val="0"/>
              </a:spcAft>
              <a:buNone/>
            </a:pPr>
            <a:r>
              <a:rPr b="0" lang="en" sz="850">
                <a:solidFill>
                  <a:srgbClr val="666666"/>
                </a:solidFill>
              </a:rPr>
              <a:t> ANALYSIS</a:t>
            </a:r>
            <a:endParaRPr sz="850">
              <a:solidFill>
                <a:srgbClr val="666666"/>
              </a:solidFill>
            </a:endParaRPr>
          </a:p>
        </p:txBody>
      </p:sp>
      <p:pic>
        <p:nvPicPr>
          <p:cNvPr id="342" name="Google Shape;342;p18"/>
          <p:cNvPicPr preferRelativeResize="0"/>
          <p:nvPr/>
        </p:nvPicPr>
        <p:blipFill>
          <a:blip r:embed="rId4">
            <a:alphaModFix/>
          </a:blip>
          <a:stretch>
            <a:fillRect/>
          </a:stretch>
        </p:blipFill>
        <p:spPr>
          <a:xfrm>
            <a:off x="589350" y="4761300"/>
            <a:ext cx="248850" cy="248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19"/>
          <p:cNvSpPr txBox="1"/>
          <p:nvPr/>
        </p:nvSpPr>
        <p:spPr>
          <a:xfrm>
            <a:off x="89100" y="3420325"/>
            <a:ext cx="8965800" cy="801900"/>
          </a:xfrm>
          <a:prstGeom prst="rect">
            <a:avLst/>
          </a:prstGeom>
          <a:noFill/>
          <a:ln>
            <a:noFill/>
          </a:ln>
        </p:spPr>
        <p:txBody>
          <a:bodyPr anchorCtr="0" anchor="t" bIns="91425" lIns="91425" spcFirstLastPara="1" rIns="91425" wrap="square" tIns="91425">
            <a:spAutoFit/>
          </a:bodyPr>
          <a:lstStyle/>
          <a:p>
            <a:pPr indent="0" lvl="0" marL="304800" marR="762000" rtl="0" algn="l">
              <a:lnSpc>
                <a:spcPct val="115000"/>
              </a:lnSpc>
              <a:spcBef>
                <a:spcPts val="1200"/>
              </a:spcBef>
              <a:spcAft>
                <a:spcPts val="0"/>
              </a:spcAft>
              <a:buNone/>
            </a:pPr>
            <a:r>
              <a:t/>
            </a:r>
            <a:endParaRPr>
              <a:latin typeface="Nunito"/>
              <a:ea typeface="Nunito"/>
              <a:cs typeface="Nunito"/>
              <a:sym typeface="Nunito"/>
            </a:endParaRPr>
          </a:p>
          <a:p>
            <a:pPr indent="0" lvl="0" marL="0" rtl="0" algn="l">
              <a:spcBef>
                <a:spcPts val="1200"/>
              </a:spcBef>
              <a:spcAft>
                <a:spcPts val="0"/>
              </a:spcAft>
              <a:buNone/>
            </a:pPr>
            <a:r>
              <a:t/>
            </a:r>
            <a:endParaRPr>
              <a:latin typeface="Nunito"/>
              <a:ea typeface="Nunito"/>
              <a:cs typeface="Nunito"/>
              <a:sym typeface="Nunito"/>
            </a:endParaRPr>
          </a:p>
        </p:txBody>
      </p:sp>
      <p:sp>
        <p:nvSpPr>
          <p:cNvPr id="348" name="Google Shape;348;p19"/>
          <p:cNvSpPr txBox="1"/>
          <p:nvPr/>
        </p:nvSpPr>
        <p:spPr>
          <a:xfrm>
            <a:off x="618875" y="3439550"/>
            <a:ext cx="3066000" cy="507900"/>
          </a:xfrm>
          <a:prstGeom prst="rect">
            <a:avLst/>
          </a:prstGeom>
          <a:noFill/>
          <a:ln>
            <a:noFill/>
          </a:ln>
        </p:spPr>
        <p:txBody>
          <a:bodyPr anchorCtr="0" anchor="t" bIns="91425" lIns="91425" spcFirstLastPara="1" rIns="91425" wrap="square" tIns="91425">
            <a:spAutoFit/>
          </a:bodyPr>
          <a:lstStyle/>
          <a:p>
            <a:pPr indent="-361950" lvl="0" marL="457200" rtl="0" algn="l">
              <a:spcBef>
                <a:spcPts val="0"/>
              </a:spcBef>
              <a:spcAft>
                <a:spcPts val="0"/>
              </a:spcAft>
              <a:buClr>
                <a:srgbClr val="666666"/>
              </a:buClr>
              <a:buSzPts val="2100"/>
              <a:buFont typeface="Comic Sans MS"/>
              <a:buChar char="●"/>
            </a:pPr>
            <a:r>
              <a:rPr lang="en" sz="2100">
                <a:solidFill>
                  <a:srgbClr val="666666"/>
                </a:solidFill>
                <a:latin typeface="Comic Sans MS"/>
                <a:ea typeface="Comic Sans MS"/>
                <a:cs typeface="Comic Sans MS"/>
                <a:sym typeface="Comic Sans MS"/>
              </a:rPr>
              <a:t>SPENDING SCORE</a:t>
            </a:r>
            <a:endParaRPr sz="2100">
              <a:solidFill>
                <a:srgbClr val="999999"/>
              </a:solidFill>
              <a:latin typeface="Comic Sans MS"/>
              <a:ea typeface="Comic Sans MS"/>
              <a:cs typeface="Comic Sans MS"/>
              <a:sym typeface="Comic Sans MS"/>
            </a:endParaRPr>
          </a:p>
        </p:txBody>
      </p:sp>
      <p:sp>
        <p:nvSpPr>
          <p:cNvPr id="349" name="Google Shape;349;p19"/>
          <p:cNvSpPr txBox="1"/>
          <p:nvPr/>
        </p:nvSpPr>
        <p:spPr>
          <a:xfrm>
            <a:off x="1011000" y="3849900"/>
            <a:ext cx="66489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666666"/>
                </a:solidFill>
                <a:latin typeface="Comic Sans MS"/>
                <a:ea typeface="Comic Sans MS"/>
                <a:cs typeface="Comic Sans MS"/>
                <a:sym typeface="Comic Sans MS"/>
              </a:rPr>
              <a:t>Distribution of Spending Score:</a:t>
            </a:r>
            <a:endParaRPr>
              <a:solidFill>
                <a:srgbClr val="666666"/>
              </a:solidFill>
              <a:latin typeface="Comic Sans MS"/>
              <a:ea typeface="Comic Sans MS"/>
              <a:cs typeface="Comic Sans MS"/>
              <a:sym typeface="Comic Sans MS"/>
            </a:endParaRPr>
          </a:p>
          <a:p>
            <a:pPr indent="0" lvl="0" marL="0" rtl="0" algn="l">
              <a:spcBef>
                <a:spcPts val="0"/>
              </a:spcBef>
              <a:spcAft>
                <a:spcPts val="0"/>
              </a:spcAft>
              <a:buNone/>
            </a:pPr>
            <a:r>
              <a:t/>
            </a:r>
            <a:endParaRPr sz="700">
              <a:solidFill>
                <a:srgbClr val="666666"/>
              </a:solidFill>
              <a:latin typeface="Comic Sans MS"/>
              <a:ea typeface="Comic Sans MS"/>
              <a:cs typeface="Comic Sans MS"/>
              <a:sym typeface="Comic Sans MS"/>
            </a:endParaRPr>
          </a:p>
          <a:p>
            <a:pPr indent="0" lvl="0" marL="0" rtl="0" algn="l">
              <a:spcBef>
                <a:spcPts val="0"/>
              </a:spcBef>
              <a:spcAft>
                <a:spcPts val="0"/>
              </a:spcAft>
              <a:buNone/>
            </a:pPr>
            <a:r>
              <a:rPr lang="en">
                <a:solidFill>
                  <a:srgbClr val="999999"/>
                </a:solidFill>
                <a:latin typeface="Comic Sans MS"/>
                <a:ea typeface="Comic Sans MS"/>
                <a:cs typeface="Comic Sans MS"/>
                <a:sym typeface="Comic Sans MS"/>
              </a:rPr>
              <a:t>For most of the customers, the spending score centers between 40 and 60</a:t>
            </a:r>
            <a:endParaRPr>
              <a:solidFill>
                <a:srgbClr val="999999"/>
              </a:solidFill>
              <a:latin typeface="Comic Sans MS"/>
              <a:ea typeface="Comic Sans MS"/>
              <a:cs typeface="Comic Sans MS"/>
              <a:sym typeface="Comic Sans MS"/>
            </a:endParaRPr>
          </a:p>
        </p:txBody>
      </p:sp>
      <p:pic>
        <p:nvPicPr>
          <p:cNvPr id="350" name="Google Shape;350;p19"/>
          <p:cNvPicPr preferRelativeResize="0"/>
          <p:nvPr/>
        </p:nvPicPr>
        <p:blipFill>
          <a:blip r:embed="rId3">
            <a:alphaModFix/>
          </a:blip>
          <a:stretch>
            <a:fillRect/>
          </a:stretch>
        </p:blipFill>
        <p:spPr>
          <a:xfrm>
            <a:off x="1045425" y="152400"/>
            <a:ext cx="7053159" cy="3134737"/>
          </a:xfrm>
          <a:prstGeom prst="rect">
            <a:avLst/>
          </a:prstGeom>
          <a:noFill/>
          <a:ln>
            <a:noFill/>
          </a:ln>
        </p:spPr>
      </p:pic>
      <p:pic>
        <p:nvPicPr>
          <p:cNvPr id="351" name="Google Shape;351;p19"/>
          <p:cNvPicPr preferRelativeResize="0"/>
          <p:nvPr/>
        </p:nvPicPr>
        <p:blipFill>
          <a:blip r:embed="rId4">
            <a:alphaModFix/>
          </a:blip>
          <a:stretch>
            <a:fillRect/>
          </a:stretch>
        </p:blipFill>
        <p:spPr>
          <a:xfrm>
            <a:off x="589350" y="4761300"/>
            <a:ext cx="248850" cy="248850"/>
          </a:xfrm>
          <a:prstGeom prst="rect">
            <a:avLst/>
          </a:prstGeom>
          <a:noFill/>
          <a:ln>
            <a:noFill/>
          </a:ln>
        </p:spPr>
      </p:pic>
      <p:sp>
        <p:nvSpPr>
          <p:cNvPr id="352" name="Google Shape;352;p19"/>
          <p:cNvSpPr txBox="1"/>
          <p:nvPr>
            <p:ph idx="4294967295" type="title"/>
          </p:nvPr>
        </p:nvSpPr>
        <p:spPr>
          <a:xfrm>
            <a:off x="238300" y="4765575"/>
            <a:ext cx="2763600" cy="263700"/>
          </a:xfrm>
          <a:prstGeom prst="rect">
            <a:avLst/>
          </a:prstGeom>
        </p:spPr>
        <p:txBody>
          <a:bodyPr anchorCtr="0" anchor="t" bIns="91425" lIns="91425" spcFirstLastPara="1" rIns="91425" wrap="square" tIns="91425">
            <a:normAutofit fontScale="90000"/>
          </a:bodyPr>
          <a:lstStyle/>
          <a:p>
            <a:pPr indent="0" lvl="0" marL="457200" rtl="0" algn="l">
              <a:spcBef>
                <a:spcPts val="0"/>
              </a:spcBef>
              <a:spcAft>
                <a:spcPts val="0"/>
              </a:spcAft>
              <a:buNone/>
            </a:pPr>
            <a:r>
              <a:rPr b="0" lang="en" sz="850">
                <a:solidFill>
                  <a:srgbClr val="666666"/>
                </a:solidFill>
              </a:rPr>
              <a:t> ANALYSIS</a:t>
            </a:r>
            <a:endParaRPr sz="850">
              <a:solidFill>
                <a:srgbClr val="666666"/>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pic>
        <p:nvPicPr>
          <p:cNvPr id="357" name="Google Shape;357;p20"/>
          <p:cNvPicPr preferRelativeResize="0"/>
          <p:nvPr/>
        </p:nvPicPr>
        <p:blipFill rotWithShape="1">
          <a:blip r:embed="rId3">
            <a:alphaModFix/>
          </a:blip>
          <a:srcRect b="0" l="0" r="0" t="0"/>
          <a:stretch/>
        </p:blipFill>
        <p:spPr>
          <a:xfrm>
            <a:off x="4028875" y="152400"/>
            <a:ext cx="4838699" cy="4838699"/>
          </a:xfrm>
          <a:prstGeom prst="rect">
            <a:avLst/>
          </a:prstGeom>
          <a:noFill/>
          <a:ln>
            <a:noFill/>
          </a:ln>
        </p:spPr>
      </p:pic>
      <p:sp>
        <p:nvSpPr>
          <p:cNvPr id="358" name="Google Shape;358;p20"/>
          <p:cNvSpPr txBox="1"/>
          <p:nvPr/>
        </p:nvSpPr>
        <p:spPr>
          <a:xfrm>
            <a:off x="618875" y="1143000"/>
            <a:ext cx="3066000" cy="507900"/>
          </a:xfrm>
          <a:prstGeom prst="rect">
            <a:avLst/>
          </a:prstGeom>
          <a:noFill/>
          <a:ln>
            <a:noFill/>
          </a:ln>
        </p:spPr>
        <p:txBody>
          <a:bodyPr anchorCtr="0" anchor="t" bIns="91425" lIns="91425" spcFirstLastPara="1" rIns="91425" wrap="square" tIns="91425">
            <a:spAutoFit/>
          </a:bodyPr>
          <a:lstStyle/>
          <a:p>
            <a:pPr indent="-361950" lvl="0" marL="457200" rtl="0" algn="l">
              <a:spcBef>
                <a:spcPts val="0"/>
              </a:spcBef>
              <a:spcAft>
                <a:spcPts val="0"/>
              </a:spcAft>
              <a:buClr>
                <a:srgbClr val="666666"/>
              </a:buClr>
              <a:buSzPts val="2100"/>
              <a:buFont typeface="Comic Sans MS"/>
              <a:buChar char="●"/>
            </a:pPr>
            <a:r>
              <a:rPr lang="en" sz="2100">
                <a:solidFill>
                  <a:srgbClr val="666666"/>
                </a:solidFill>
                <a:latin typeface="Comic Sans MS"/>
                <a:ea typeface="Comic Sans MS"/>
                <a:cs typeface="Comic Sans MS"/>
                <a:sym typeface="Comic Sans MS"/>
              </a:rPr>
              <a:t>PAIR PLOT </a:t>
            </a:r>
            <a:endParaRPr sz="2100">
              <a:solidFill>
                <a:srgbClr val="999999"/>
              </a:solidFill>
              <a:latin typeface="Comic Sans MS"/>
              <a:ea typeface="Comic Sans MS"/>
              <a:cs typeface="Comic Sans MS"/>
              <a:sym typeface="Comic Sans MS"/>
            </a:endParaRPr>
          </a:p>
        </p:txBody>
      </p:sp>
      <p:sp>
        <p:nvSpPr>
          <p:cNvPr id="359" name="Google Shape;359;p20"/>
          <p:cNvSpPr txBox="1"/>
          <p:nvPr/>
        </p:nvSpPr>
        <p:spPr>
          <a:xfrm>
            <a:off x="553800" y="1792500"/>
            <a:ext cx="34008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999999"/>
                </a:solidFill>
                <a:latin typeface="Comic Sans MS"/>
                <a:ea typeface="Comic Sans MS"/>
                <a:cs typeface="Comic Sans MS"/>
                <a:sym typeface="Comic Sans MS"/>
              </a:rPr>
              <a:t>The last row gives the insights of the</a:t>
            </a:r>
            <a:endParaRPr>
              <a:solidFill>
                <a:srgbClr val="999999"/>
              </a:solidFill>
              <a:latin typeface="Comic Sans MS"/>
              <a:ea typeface="Comic Sans MS"/>
              <a:cs typeface="Comic Sans MS"/>
              <a:sym typeface="Comic Sans MS"/>
            </a:endParaRPr>
          </a:p>
          <a:p>
            <a:pPr indent="0" lvl="0" marL="0" rtl="0" algn="l">
              <a:spcBef>
                <a:spcPts val="0"/>
              </a:spcBef>
              <a:spcAft>
                <a:spcPts val="0"/>
              </a:spcAft>
              <a:buNone/>
            </a:pPr>
            <a:r>
              <a:rPr lang="en">
                <a:solidFill>
                  <a:srgbClr val="666666"/>
                </a:solidFill>
                <a:latin typeface="Comic Sans MS"/>
                <a:ea typeface="Comic Sans MS"/>
                <a:cs typeface="Comic Sans MS"/>
                <a:sym typeface="Comic Sans MS"/>
              </a:rPr>
              <a:t>Clusters</a:t>
            </a:r>
            <a:r>
              <a:rPr lang="en">
                <a:solidFill>
                  <a:srgbClr val="666666"/>
                </a:solidFill>
                <a:latin typeface="Comic Sans MS"/>
                <a:ea typeface="Comic Sans MS"/>
                <a:cs typeface="Comic Sans MS"/>
                <a:sym typeface="Comic Sans MS"/>
              </a:rPr>
              <a:t> of customer segment</a:t>
            </a:r>
            <a:r>
              <a:rPr b="1" lang="en">
                <a:solidFill>
                  <a:srgbClr val="999999"/>
                </a:solidFill>
                <a:latin typeface="Comic Sans MS"/>
                <a:ea typeface="Comic Sans MS"/>
                <a:cs typeface="Comic Sans MS"/>
                <a:sym typeface="Comic Sans MS"/>
              </a:rPr>
              <a:t>.</a:t>
            </a:r>
            <a:endParaRPr b="1">
              <a:solidFill>
                <a:srgbClr val="999999"/>
              </a:solidFill>
              <a:latin typeface="Comic Sans MS"/>
              <a:ea typeface="Comic Sans MS"/>
              <a:cs typeface="Comic Sans MS"/>
              <a:sym typeface="Comic Sans MS"/>
            </a:endParaRPr>
          </a:p>
          <a:p>
            <a:pPr indent="0" lvl="0" marL="0" rtl="0" algn="l">
              <a:spcBef>
                <a:spcPts val="0"/>
              </a:spcBef>
              <a:spcAft>
                <a:spcPts val="0"/>
              </a:spcAft>
              <a:buNone/>
            </a:pPr>
            <a:r>
              <a:t/>
            </a:r>
            <a:endParaRPr>
              <a:solidFill>
                <a:srgbClr val="999999"/>
              </a:solidFill>
              <a:latin typeface="Comic Sans MS"/>
              <a:ea typeface="Comic Sans MS"/>
              <a:cs typeface="Comic Sans MS"/>
              <a:sym typeface="Comic Sans MS"/>
            </a:endParaRPr>
          </a:p>
          <a:p>
            <a:pPr indent="0" lvl="0" marL="0" rtl="0" algn="l">
              <a:spcBef>
                <a:spcPts val="0"/>
              </a:spcBef>
              <a:spcAft>
                <a:spcPts val="0"/>
              </a:spcAft>
              <a:buNone/>
            </a:pPr>
            <a:r>
              <a:rPr lang="en">
                <a:solidFill>
                  <a:srgbClr val="999999"/>
                </a:solidFill>
                <a:latin typeface="Comic Sans MS"/>
                <a:ea typeface="Comic Sans MS"/>
                <a:cs typeface="Comic Sans MS"/>
                <a:sym typeface="Comic Sans MS"/>
              </a:rPr>
              <a:t>Also from the third plot of the last row, it is evident that the </a:t>
            </a:r>
            <a:r>
              <a:rPr lang="en">
                <a:solidFill>
                  <a:srgbClr val="666666"/>
                </a:solidFill>
                <a:latin typeface="Comic Sans MS"/>
                <a:ea typeface="Comic Sans MS"/>
                <a:cs typeface="Comic Sans MS"/>
                <a:sym typeface="Comic Sans MS"/>
              </a:rPr>
              <a:t>Spending score</a:t>
            </a:r>
            <a:r>
              <a:rPr lang="en">
                <a:solidFill>
                  <a:srgbClr val="999999"/>
                </a:solidFill>
                <a:latin typeface="Comic Sans MS"/>
                <a:ea typeface="Comic Sans MS"/>
                <a:cs typeface="Comic Sans MS"/>
                <a:sym typeface="Comic Sans MS"/>
              </a:rPr>
              <a:t> of a customer is related to their </a:t>
            </a:r>
            <a:r>
              <a:rPr lang="en">
                <a:solidFill>
                  <a:srgbClr val="666666"/>
                </a:solidFill>
                <a:latin typeface="Comic Sans MS"/>
                <a:ea typeface="Comic Sans MS"/>
                <a:cs typeface="Comic Sans MS"/>
                <a:sym typeface="Comic Sans MS"/>
              </a:rPr>
              <a:t>Annual Income</a:t>
            </a:r>
            <a:r>
              <a:rPr b="1" lang="en">
                <a:solidFill>
                  <a:srgbClr val="999999"/>
                </a:solidFill>
                <a:latin typeface="Comic Sans MS"/>
                <a:ea typeface="Comic Sans MS"/>
                <a:cs typeface="Comic Sans MS"/>
                <a:sym typeface="Comic Sans MS"/>
              </a:rPr>
              <a:t>.</a:t>
            </a:r>
            <a:endParaRPr b="1">
              <a:solidFill>
                <a:srgbClr val="999999"/>
              </a:solidFill>
              <a:latin typeface="Comic Sans MS"/>
              <a:ea typeface="Comic Sans MS"/>
              <a:cs typeface="Comic Sans MS"/>
              <a:sym typeface="Comic Sans MS"/>
            </a:endParaRPr>
          </a:p>
        </p:txBody>
      </p:sp>
      <p:pic>
        <p:nvPicPr>
          <p:cNvPr id="360" name="Google Shape;360;p20"/>
          <p:cNvPicPr preferRelativeResize="0"/>
          <p:nvPr/>
        </p:nvPicPr>
        <p:blipFill>
          <a:blip r:embed="rId4">
            <a:alphaModFix/>
          </a:blip>
          <a:stretch>
            <a:fillRect/>
          </a:stretch>
        </p:blipFill>
        <p:spPr>
          <a:xfrm>
            <a:off x="589350" y="4761300"/>
            <a:ext cx="248850" cy="248850"/>
          </a:xfrm>
          <a:prstGeom prst="rect">
            <a:avLst/>
          </a:prstGeom>
          <a:noFill/>
          <a:ln>
            <a:noFill/>
          </a:ln>
        </p:spPr>
      </p:pic>
      <p:sp>
        <p:nvSpPr>
          <p:cNvPr id="361" name="Google Shape;361;p20"/>
          <p:cNvSpPr txBox="1"/>
          <p:nvPr>
            <p:ph idx="4294967295" type="title"/>
          </p:nvPr>
        </p:nvSpPr>
        <p:spPr>
          <a:xfrm>
            <a:off x="238300" y="4765575"/>
            <a:ext cx="2763600" cy="263700"/>
          </a:xfrm>
          <a:prstGeom prst="rect">
            <a:avLst/>
          </a:prstGeom>
        </p:spPr>
        <p:txBody>
          <a:bodyPr anchorCtr="0" anchor="t" bIns="91425" lIns="91425" spcFirstLastPara="1" rIns="91425" wrap="square" tIns="91425">
            <a:normAutofit fontScale="90000"/>
          </a:bodyPr>
          <a:lstStyle/>
          <a:p>
            <a:pPr indent="0" lvl="0" marL="457200" rtl="0" algn="l">
              <a:spcBef>
                <a:spcPts val="0"/>
              </a:spcBef>
              <a:spcAft>
                <a:spcPts val="0"/>
              </a:spcAft>
              <a:buNone/>
            </a:pPr>
            <a:r>
              <a:rPr b="0" lang="en" sz="850">
                <a:solidFill>
                  <a:srgbClr val="666666"/>
                </a:solidFill>
              </a:rPr>
              <a:t> ANALYSIS</a:t>
            </a:r>
            <a:endParaRPr sz="850">
              <a:solidFill>
                <a:srgbClr val="666666"/>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21"/>
          <p:cNvSpPr txBox="1"/>
          <p:nvPr/>
        </p:nvSpPr>
        <p:spPr>
          <a:xfrm>
            <a:off x="589350" y="3193475"/>
            <a:ext cx="82209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999999"/>
                </a:solidFill>
                <a:latin typeface="Comic Sans MS"/>
                <a:ea typeface="Comic Sans MS"/>
                <a:cs typeface="Comic Sans MS"/>
                <a:sym typeface="Comic Sans MS"/>
              </a:rPr>
              <a:t>We can see from  the above that there is only slight differences between the male and female in terms of Annual Income, Spending Score and Age. So, it can be </a:t>
            </a:r>
            <a:r>
              <a:rPr lang="en">
                <a:solidFill>
                  <a:srgbClr val="999999"/>
                </a:solidFill>
                <a:latin typeface="Comic Sans MS"/>
                <a:ea typeface="Comic Sans MS"/>
                <a:cs typeface="Comic Sans MS"/>
                <a:sym typeface="Comic Sans MS"/>
              </a:rPr>
              <a:t>inferred</a:t>
            </a:r>
            <a:r>
              <a:rPr lang="en">
                <a:solidFill>
                  <a:srgbClr val="999999"/>
                </a:solidFill>
                <a:latin typeface="Comic Sans MS"/>
                <a:ea typeface="Comic Sans MS"/>
                <a:cs typeface="Comic Sans MS"/>
                <a:sym typeface="Comic Sans MS"/>
              </a:rPr>
              <a:t> that gender has little impact on the segmentation of customers.</a:t>
            </a:r>
            <a:endParaRPr>
              <a:solidFill>
                <a:srgbClr val="999999"/>
              </a:solidFill>
              <a:latin typeface="Comic Sans MS"/>
              <a:ea typeface="Comic Sans MS"/>
              <a:cs typeface="Comic Sans MS"/>
              <a:sym typeface="Comic Sans MS"/>
            </a:endParaRPr>
          </a:p>
          <a:p>
            <a:pPr indent="0" lvl="0" marL="457200" rtl="0" algn="l">
              <a:spcBef>
                <a:spcPts val="0"/>
              </a:spcBef>
              <a:spcAft>
                <a:spcPts val="0"/>
              </a:spcAft>
              <a:buNone/>
            </a:pPr>
            <a:r>
              <a:rPr lang="en">
                <a:solidFill>
                  <a:srgbClr val="999999"/>
                </a:solidFill>
                <a:latin typeface="Comic Sans MS"/>
                <a:ea typeface="Comic Sans MS"/>
                <a:cs typeface="Comic Sans MS"/>
                <a:sym typeface="Comic Sans MS"/>
              </a:rPr>
              <a:t>A few points can be inferred like</a:t>
            </a:r>
            <a:endParaRPr>
              <a:solidFill>
                <a:srgbClr val="999999"/>
              </a:solidFill>
              <a:latin typeface="Comic Sans MS"/>
              <a:ea typeface="Comic Sans MS"/>
              <a:cs typeface="Comic Sans MS"/>
              <a:sym typeface="Comic Sans MS"/>
            </a:endParaRPr>
          </a:p>
          <a:p>
            <a:pPr indent="-317500" lvl="0" marL="457200" rtl="0" algn="l">
              <a:spcBef>
                <a:spcPts val="0"/>
              </a:spcBef>
              <a:spcAft>
                <a:spcPts val="0"/>
              </a:spcAft>
              <a:buClr>
                <a:srgbClr val="999999"/>
              </a:buClr>
              <a:buSzPts val="1400"/>
              <a:buFont typeface="Comic Sans MS"/>
              <a:buChar char="●"/>
            </a:pPr>
            <a:r>
              <a:rPr lang="en">
                <a:solidFill>
                  <a:srgbClr val="999999"/>
                </a:solidFill>
                <a:latin typeface="Comic Sans MS"/>
                <a:ea typeface="Comic Sans MS"/>
                <a:cs typeface="Comic Sans MS"/>
                <a:sym typeface="Comic Sans MS"/>
              </a:rPr>
              <a:t>More number of females have annual income of about $ 40k than that of male</a:t>
            </a:r>
            <a:endParaRPr>
              <a:solidFill>
                <a:srgbClr val="999999"/>
              </a:solidFill>
              <a:latin typeface="Comic Sans MS"/>
              <a:ea typeface="Comic Sans MS"/>
              <a:cs typeface="Comic Sans MS"/>
              <a:sym typeface="Comic Sans MS"/>
            </a:endParaRPr>
          </a:p>
          <a:p>
            <a:pPr indent="-317500" lvl="0" marL="457200" rtl="0" algn="l">
              <a:spcBef>
                <a:spcPts val="0"/>
              </a:spcBef>
              <a:spcAft>
                <a:spcPts val="0"/>
              </a:spcAft>
              <a:buClr>
                <a:srgbClr val="999999"/>
              </a:buClr>
              <a:buSzPts val="1400"/>
              <a:buFont typeface="Comic Sans MS"/>
              <a:buChar char="●"/>
            </a:pPr>
            <a:r>
              <a:rPr lang="en">
                <a:solidFill>
                  <a:srgbClr val="999999"/>
                </a:solidFill>
                <a:latin typeface="Comic Sans MS"/>
                <a:ea typeface="Comic Sans MS"/>
                <a:cs typeface="Comic Sans MS"/>
                <a:sym typeface="Comic Sans MS"/>
              </a:rPr>
              <a:t>Spending score of female are more than that of male</a:t>
            </a:r>
            <a:endParaRPr>
              <a:solidFill>
                <a:srgbClr val="999999"/>
              </a:solidFill>
              <a:latin typeface="Comic Sans MS"/>
              <a:ea typeface="Comic Sans MS"/>
              <a:cs typeface="Comic Sans MS"/>
              <a:sym typeface="Comic Sans MS"/>
            </a:endParaRPr>
          </a:p>
          <a:p>
            <a:pPr indent="-317500" lvl="0" marL="457200" rtl="0" algn="l">
              <a:spcBef>
                <a:spcPts val="0"/>
              </a:spcBef>
              <a:spcAft>
                <a:spcPts val="0"/>
              </a:spcAft>
              <a:buClr>
                <a:srgbClr val="999999"/>
              </a:buClr>
              <a:buSzPts val="1400"/>
              <a:buFont typeface="Comic Sans MS"/>
              <a:buChar char="●"/>
            </a:pPr>
            <a:r>
              <a:rPr lang="en">
                <a:solidFill>
                  <a:srgbClr val="999999"/>
                </a:solidFill>
                <a:latin typeface="Comic Sans MS"/>
                <a:ea typeface="Comic Sans MS"/>
                <a:cs typeface="Comic Sans MS"/>
                <a:sym typeface="Comic Sans MS"/>
              </a:rPr>
              <a:t>Slightly more number of male customers have age 50 than that of female.</a:t>
            </a:r>
            <a:endParaRPr>
              <a:solidFill>
                <a:srgbClr val="999999"/>
              </a:solidFill>
              <a:latin typeface="Comic Sans MS"/>
              <a:ea typeface="Comic Sans MS"/>
              <a:cs typeface="Comic Sans MS"/>
              <a:sym typeface="Comic Sans MS"/>
            </a:endParaRPr>
          </a:p>
          <a:p>
            <a:pPr indent="0" lvl="0" marL="0" rtl="0" algn="l">
              <a:spcBef>
                <a:spcPts val="0"/>
              </a:spcBef>
              <a:spcAft>
                <a:spcPts val="0"/>
              </a:spcAft>
              <a:buNone/>
            </a:pPr>
            <a:r>
              <a:t/>
            </a:r>
            <a:endParaRPr>
              <a:solidFill>
                <a:srgbClr val="999999"/>
              </a:solidFill>
              <a:latin typeface="Comic Sans MS"/>
              <a:ea typeface="Comic Sans MS"/>
              <a:cs typeface="Comic Sans MS"/>
              <a:sym typeface="Comic Sans MS"/>
            </a:endParaRPr>
          </a:p>
        </p:txBody>
      </p:sp>
      <p:pic>
        <p:nvPicPr>
          <p:cNvPr id="367" name="Google Shape;367;p21"/>
          <p:cNvPicPr preferRelativeResize="0"/>
          <p:nvPr/>
        </p:nvPicPr>
        <p:blipFill>
          <a:blip r:embed="rId3">
            <a:alphaModFix/>
          </a:blip>
          <a:stretch>
            <a:fillRect/>
          </a:stretch>
        </p:blipFill>
        <p:spPr>
          <a:xfrm>
            <a:off x="589350" y="4761300"/>
            <a:ext cx="248850" cy="248850"/>
          </a:xfrm>
          <a:prstGeom prst="rect">
            <a:avLst/>
          </a:prstGeom>
          <a:noFill/>
          <a:ln>
            <a:noFill/>
          </a:ln>
        </p:spPr>
      </p:pic>
      <p:sp>
        <p:nvSpPr>
          <p:cNvPr id="368" name="Google Shape;368;p21"/>
          <p:cNvSpPr txBox="1"/>
          <p:nvPr>
            <p:ph idx="4294967295" type="title"/>
          </p:nvPr>
        </p:nvSpPr>
        <p:spPr>
          <a:xfrm>
            <a:off x="238300" y="4765575"/>
            <a:ext cx="2763600" cy="263700"/>
          </a:xfrm>
          <a:prstGeom prst="rect">
            <a:avLst/>
          </a:prstGeom>
        </p:spPr>
        <p:txBody>
          <a:bodyPr anchorCtr="0" anchor="t" bIns="91425" lIns="91425" spcFirstLastPara="1" rIns="91425" wrap="square" tIns="91425">
            <a:normAutofit fontScale="90000"/>
          </a:bodyPr>
          <a:lstStyle/>
          <a:p>
            <a:pPr indent="0" lvl="0" marL="457200" rtl="0" algn="l">
              <a:spcBef>
                <a:spcPts val="0"/>
              </a:spcBef>
              <a:spcAft>
                <a:spcPts val="0"/>
              </a:spcAft>
              <a:buNone/>
            </a:pPr>
            <a:r>
              <a:rPr b="0" lang="en" sz="850">
                <a:solidFill>
                  <a:srgbClr val="666666"/>
                </a:solidFill>
              </a:rPr>
              <a:t> ANALYSIS</a:t>
            </a:r>
            <a:endParaRPr sz="850">
              <a:solidFill>
                <a:srgbClr val="666666"/>
              </a:solidFill>
            </a:endParaRPr>
          </a:p>
        </p:txBody>
      </p:sp>
      <p:pic>
        <p:nvPicPr>
          <p:cNvPr id="369" name="Google Shape;369;p21"/>
          <p:cNvPicPr preferRelativeResize="0"/>
          <p:nvPr/>
        </p:nvPicPr>
        <p:blipFill>
          <a:blip r:embed="rId4">
            <a:alphaModFix/>
          </a:blip>
          <a:stretch>
            <a:fillRect/>
          </a:stretch>
        </p:blipFill>
        <p:spPr>
          <a:xfrm>
            <a:off x="261550" y="120813"/>
            <a:ext cx="8781524" cy="3007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