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w3schools.com/cssref/css3_pr_animation-iteration-count.asp" TargetMode="External"/><Relationship Id="rId3" Type="http://schemas.openxmlformats.org/officeDocument/2006/relationships/hyperlink" Target="https://www.w3schools.com/cssref/css3_pr_animation.asp" TargetMode="External"/><Relationship Id="rId7" Type="http://schemas.openxmlformats.org/officeDocument/2006/relationships/hyperlink" Target="https://www.w3schools.com/cssref/css3_pr_animation-fill-mode.asp" TargetMode="External"/><Relationship Id="rId2" Type="http://schemas.openxmlformats.org/officeDocument/2006/relationships/hyperlink" Target="https://www.w3schools.com/cssref/css3_pr_animation-keyframes.asp" TargetMode="External"/><Relationship Id="rId1" Type="http://schemas.openxmlformats.org/officeDocument/2006/relationships/slideLayout" Target="../slideLayouts/slideLayout2.xml"/><Relationship Id="rId6" Type="http://schemas.openxmlformats.org/officeDocument/2006/relationships/hyperlink" Target="https://www.w3schools.com/cssref/css3_pr_animation-duration.asp" TargetMode="External"/><Relationship Id="rId11" Type="http://schemas.openxmlformats.org/officeDocument/2006/relationships/hyperlink" Target="https://www.w3schools.com/cssref/css3_pr_animation-timing-function.asp" TargetMode="External"/><Relationship Id="rId5" Type="http://schemas.openxmlformats.org/officeDocument/2006/relationships/hyperlink" Target="https://www.w3schools.com/cssref/css3_pr_animation-direction.asp" TargetMode="External"/><Relationship Id="rId10" Type="http://schemas.openxmlformats.org/officeDocument/2006/relationships/hyperlink" Target="https://www.w3schools.com/cssref/css3_pr_animation-play-state.asp" TargetMode="External"/><Relationship Id="rId4" Type="http://schemas.openxmlformats.org/officeDocument/2006/relationships/hyperlink" Target="https://www.w3schools.com/cssref/css3_pr_animation-delay.asp" TargetMode="External"/><Relationship Id="rId9" Type="http://schemas.openxmlformats.org/officeDocument/2006/relationships/hyperlink" Target="https://www.w3schools.com/cssref/css3_pr_animation-name.asp"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ww.w3school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w3schools.com/tags/tag_figure.asp" TargetMode="External"/><Relationship Id="rId13" Type="http://schemas.openxmlformats.org/officeDocument/2006/relationships/hyperlink" Target="https://www.w3schools.com/tags/tag_meter.asp" TargetMode="External"/><Relationship Id="rId18" Type="http://schemas.openxmlformats.org/officeDocument/2006/relationships/hyperlink" Target="https://www.w3schools.com/tags/tag_ruby.asp" TargetMode="External"/><Relationship Id="rId3" Type="http://schemas.openxmlformats.org/officeDocument/2006/relationships/hyperlink" Target="https://www.w3schools.com/tags/tag_aside.asp" TargetMode="External"/><Relationship Id="rId21" Type="http://schemas.openxmlformats.org/officeDocument/2006/relationships/hyperlink" Target="https://www.w3schools.com/tags/tag_time.asp" TargetMode="External"/><Relationship Id="rId7" Type="http://schemas.openxmlformats.org/officeDocument/2006/relationships/hyperlink" Target="https://www.w3schools.com/tags/tag_figcaption.asp" TargetMode="External"/><Relationship Id="rId12" Type="http://schemas.openxmlformats.org/officeDocument/2006/relationships/hyperlink" Target="https://www.w3schools.com/tags/tag_mark.asp" TargetMode="External"/><Relationship Id="rId17" Type="http://schemas.openxmlformats.org/officeDocument/2006/relationships/hyperlink" Target="https://www.w3schools.com/tags/tag_rt.asp" TargetMode="External"/><Relationship Id="rId2" Type="http://schemas.openxmlformats.org/officeDocument/2006/relationships/hyperlink" Target="https://www.w3schools.com/tags/tag_article.asp" TargetMode="External"/><Relationship Id="rId16" Type="http://schemas.openxmlformats.org/officeDocument/2006/relationships/hyperlink" Target="https://www.w3schools.com/tags/tag_rp.asp" TargetMode="External"/><Relationship Id="rId20" Type="http://schemas.openxmlformats.org/officeDocument/2006/relationships/hyperlink" Target="https://www.w3schools.com/tags/tag_summary.asp" TargetMode="External"/><Relationship Id="rId1" Type="http://schemas.openxmlformats.org/officeDocument/2006/relationships/slideLayout" Target="../slideLayouts/slideLayout2.xml"/><Relationship Id="rId6" Type="http://schemas.openxmlformats.org/officeDocument/2006/relationships/hyperlink" Target="https://www.w3schools.com/tags/tag_dialog.asp" TargetMode="External"/><Relationship Id="rId11" Type="http://schemas.openxmlformats.org/officeDocument/2006/relationships/hyperlink" Target="https://www.w3schools.com/tags/tag_main.asp" TargetMode="External"/><Relationship Id="rId5" Type="http://schemas.openxmlformats.org/officeDocument/2006/relationships/hyperlink" Target="https://www.w3schools.com/tags/tag_details.asp" TargetMode="External"/><Relationship Id="rId15" Type="http://schemas.openxmlformats.org/officeDocument/2006/relationships/hyperlink" Target="https://www.w3schools.com/tags/tag_progress.asp" TargetMode="External"/><Relationship Id="rId10" Type="http://schemas.openxmlformats.org/officeDocument/2006/relationships/hyperlink" Target="https://www.w3schools.com/tags/tag_header.asp" TargetMode="External"/><Relationship Id="rId19" Type="http://schemas.openxmlformats.org/officeDocument/2006/relationships/hyperlink" Target="https://www.w3schools.com/tags/tag_section.asp" TargetMode="External"/><Relationship Id="rId4" Type="http://schemas.openxmlformats.org/officeDocument/2006/relationships/hyperlink" Target="https://www.w3schools.com/tags/tag_bdi.asp" TargetMode="External"/><Relationship Id="rId9" Type="http://schemas.openxmlformats.org/officeDocument/2006/relationships/hyperlink" Target="https://www.w3schools.com/tags/tag_footer.asp" TargetMode="External"/><Relationship Id="rId14" Type="http://schemas.openxmlformats.org/officeDocument/2006/relationships/hyperlink" Target="https://www.w3schools.com/tags/tag_nav.asp" TargetMode="External"/><Relationship Id="rId22" Type="http://schemas.openxmlformats.org/officeDocument/2006/relationships/hyperlink" Target="https://www.w3schools.com/tags/tag_wbr.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HTML5</a:t>
            </a:r>
            <a:endParaRPr lang="ru-RU" dirty="0"/>
          </a:p>
        </p:txBody>
      </p:sp>
      <p:sp>
        <p:nvSpPr>
          <p:cNvPr id="3" name="Подзаголовок 2"/>
          <p:cNvSpPr>
            <a:spLocks noGrp="1"/>
          </p:cNvSpPr>
          <p:nvPr>
            <p:ph type="subTitle" idx="1"/>
          </p:nvPr>
        </p:nvSpPr>
        <p:spPr/>
        <p:txBody>
          <a:bodyPr/>
          <a:lstStyle/>
          <a:p>
            <a:r>
              <a:rPr lang="ru-RU" dirty="0" smtClean="0"/>
              <a:t>То, чего вы, возможно, не знали</a:t>
            </a:r>
            <a:endParaRPr lang="ru-RU" dirty="0"/>
          </a:p>
        </p:txBody>
      </p:sp>
    </p:spTree>
    <p:extLst>
      <p:ext uri="{BB962C8B-B14F-4D97-AF65-F5344CB8AC3E}">
        <p14:creationId xmlns:p14="http://schemas.microsoft.com/office/powerpoint/2010/main" val="316697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HTML5 Web Storage</a:t>
            </a:r>
            <a:br>
              <a:rPr lang="en-US" dirty="0"/>
            </a:br>
            <a:endParaRPr lang="ru-RU" dirty="0"/>
          </a:p>
        </p:txBody>
      </p:sp>
      <p:sp>
        <p:nvSpPr>
          <p:cNvPr id="3" name="Объект 2"/>
          <p:cNvSpPr>
            <a:spLocks noGrp="1"/>
          </p:cNvSpPr>
          <p:nvPr>
            <p:ph idx="1"/>
          </p:nvPr>
        </p:nvSpPr>
        <p:spPr/>
        <p:txBody>
          <a:bodyPr/>
          <a:lstStyle/>
          <a:p>
            <a:r>
              <a:rPr lang="en-US" dirty="0"/>
              <a:t>With web storage, web applications can store data locally within the user's browser.</a:t>
            </a:r>
          </a:p>
          <a:p>
            <a:r>
              <a:rPr lang="en-US" dirty="0"/>
              <a:t>Before HTML5, application data had to be stored in cookies, included in every server request. Web storage is more secure, and large amounts of data can be stored locally, without affecting website performance.</a:t>
            </a:r>
          </a:p>
          <a:p>
            <a:r>
              <a:rPr lang="en-US" dirty="0"/>
              <a:t>Unlike cookies, the storage limit is far larger (at least 5MB) and information is never transferred to the server.</a:t>
            </a:r>
          </a:p>
          <a:p>
            <a:r>
              <a:rPr lang="en-US" dirty="0"/>
              <a:t>Web storage is per origin (per domain and protocol). All pages, from one origin, can store and access the same data.</a:t>
            </a:r>
          </a:p>
          <a:p>
            <a:endParaRPr lang="ru-RU" dirty="0"/>
          </a:p>
        </p:txBody>
      </p:sp>
    </p:spTree>
    <p:extLst>
      <p:ext uri="{BB962C8B-B14F-4D97-AF65-F5344CB8AC3E}">
        <p14:creationId xmlns:p14="http://schemas.microsoft.com/office/powerpoint/2010/main" val="48980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HTML Web Storage Objects</a:t>
            </a:r>
          </a:p>
        </p:txBody>
      </p:sp>
      <p:sp>
        <p:nvSpPr>
          <p:cNvPr id="4" name="Rectangle 1"/>
          <p:cNvSpPr>
            <a:spLocks noGrp="1" noChangeArrowheads="1"/>
          </p:cNvSpPr>
          <p:nvPr>
            <p:ph idx="1"/>
          </p:nvPr>
        </p:nvSpPr>
        <p:spPr bwMode="auto">
          <a:xfrm>
            <a:off x="646111" y="1611678"/>
            <a:ext cx="9095760" cy="46166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err="1" smtClean="0">
                <a:ln>
                  <a:noFill/>
                </a:ln>
                <a:solidFill>
                  <a:srgbClr val="DC143C"/>
                </a:solidFill>
                <a:effectLst/>
                <a:latin typeface="Consolas" panose="020B0609020204030204" pitchFamily="49" charset="0"/>
              </a:rPr>
              <a:t>window.localStorage</a:t>
            </a:r>
            <a:r>
              <a:rPr kumimoji="0" lang="ru-RU" sz="1400" b="0" i="0" u="none" strike="noStrike" cap="none" normalizeH="0" baseline="0" dirty="0" smtClean="0">
                <a:ln>
                  <a:noFill/>
                </a:ln>
                <a:solidFill>
                  <a:srgbClr val="000000"/>
                </a:solidFill>
                <a:effectLst/>
                <a:latin typeface="Verdana" panose="020B0604030504040204" pitchFamily="34" charset="0"/>
              </a:rPr>
              <a:t> - </a:t>
            </a:r>
            <a:r>
              <a:rPr kumimoji="0" lang="ru-RU" sz="1400" b="0" i="0" u="none" strike="noStrike" cap="none" normalizeH="0" baseline="0" dirty="0" err="1" smtClean="0">
                <a:ln>
                  <a:noFill/>
                </a:ln>
                <a:solidFill>
                  <a:srgbClr val="000000"/>
                </a:solidFill>
                <a:effectLst/>
                <a:latin typeface="Verdana" panose="020B0604030504040204" pitchFamily="34" charset="0"/>
              </a:rPr>
              <a:t>stores</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data</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with</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no</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expiration</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date</a:t>
            </a:r>
            <a:endParaRPr kumimoji="0" 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rgbClr val="000000"/>
              </a:solidFill>
              <a:effectLst/>
              <a:latin typeface="Verdana" panose="020B0604030504040204" pitchFamily="34" charset="0"/>
            </a:endParaRPr>
          </a:p>
          <a:p>
            <a:pPr marL="0" lvl="0" indent="0" defTabSz="914400" eaLnBrk="0" fontAlgn="base" hangingPunct="0">
              <a:spcBef>
                <a:spcPct val="0"/>
              </a:spcBef>
              <a:spcAft>
                <a:spcPct val="0"/>
              </a:spcAft>
              <a:buClrTx/>
              <a:buSzTx/>
              <a:buNone/>
            </a:pPr>
            <a:r>
              <a:rPr lang="en-US" sz="1400" dirty="0">
                <a:solidFill>
                  <a:schemeClr val="bg1"/>
                </a:solidFill>
              </a:rPr>
              <a:t>// Store</a:t>
            </a:r>
            <a:br>
              <a:rPr lang="en-US" sz="1400" dirty="0">
                <a:solidFill>
                  <a:schemeClr val="bg1"/>
                </a:solidFill>
              </a:rPr>
            </a:br>
            <a:r>
              <a:rPr lang="en-US" sz="1400" dirty="0" err="1">
                <a:solidFill>
                  <a:schemeClr val="bg1"/>
                </a:solidFill>
              </a:rPr>
              <a:t>localStorage.setItem</a:t>
            </a:r>
            <a:r>
              <a:rPr lang="en-US" sz="1400" dirty="0">
                <a:solidFill>
                  <a:schemeClr val="bg1"/>
                </a:solidFill>
              </a:rPr>
              <a:t>("</a:t>
            </a:r>
            <a:r>
              <a:rPr lang="en-US" sz="1400" dirty="0" err="1">
                <a:solidFill>
                  <a:schemeClr val="bg1"/>
                </a:solidFill>
              </a:rPr>
              <a:t>lastname</a:t>
            </a:r>
            <a:r>
              <a:rPr lang="en-US" sz="1400" dirty="0">
                <a:solidFill>
                  <a:schemeClr val="bg1"/>
                </a:solidFill>
              </a:rPr>
              <a:t>", "Smith");</a:t>
            </a:r>
            <a:r>
              <a:rPr lang="en-US" sz="1400" dirty="0">
                <a:solidFill>
                  <a:schemeClr val="bg1"/>
                </a:solidFill>
              </a:rPr>
              <a:t/>
            </a:r>
            <a:br>
              <a:rPr lang="en-US" sz="1400" dirty="0">
                <a:solidFill>
                  <a:schemeClr val="bg1"/>
                </a:solidFill>
              </a:rPr>
            </a:br>
            <a:r>
              <a:rPr lang="en-US" sz="1400" dirty="0">
                <a:solidFill>
                  <a:schemeClr val="bg1"/>
                </a:solidFill>
              </a:rPr>
              <a:t/>
            </a:r>
            <a:br>
              <a:rPr lang="en-US" sz="1400" dirty="0">
                <a:solidFill>
                  <a:schemeClr val="bg1"/>
                </a:solidFill>
              </a:rPr>
            </a:br>
            <a:r>
              <a:rPr lang="en-US" sz="1400" dirty="0">
                <a:solidFill>
                  <a:schemeClr val="bg1"/>
                </a:solidFill>
              </a:rPr>
              <a:t>// Retrieve</a:t>
            </a:r>
            <a:br>
              <a:rPr lang="en-US" sz="1400" dirty="0">
                <a:solidFill>
                  <a:schemeClr val="bg1"/>
                </a:solidFill>
              </a:rPr>
            </a:br>
            <a:r>
              <a:rPr lang="en-US" sz="1400" dirty="0" err="1">
                <a:solidFill>
                  <a:schemeClr val="bg1"/>
                </a:solidFill>
              </a:rPr>
              <a:t>document.getElementById</a:t>
            </a:r>
            <a:r>
              <a:rPr lang="en-US" sz="1400" dirty="0">
                <a:solidFill>
                  <a:schemeClr val="bg1"/>
                </a:solidFill>
              </a:rPr>
              <a:t>("result").</a:t>
            </a:r>
            <a:r>
              <a:rPr lang="en-US" sz="1400" dirty="0" err="1">
                <a:solidFill>
                  <a:schemeClr val="bg1"/>
                </a:solidFill>
              </a:rPr>
              <a:t>innerHTML</a:t>
            </a:r>
            <a:r>
              <a:rPr lang="en-US" sz="1400" dirty="0">
                <a:solidFill>
                  <a:schemeClr val="bg1"/>
                </a:solidFill>
              </a:rPr>
              <a:t> = </a:t>
            </a:r>
            <a:r>
              <a:rPr lang="en-US" sz="1400" dirty="0" err="1">
                <a:solidFill>
                  <a:schemeClr val="bg1"/>
                </a:solidFill>
              </a:rPr>
              <a:t>localStorage.getItem</a:t>
            </a:r>
            <a:r>
              <a:rPr lang="en-US" sz="1400" dirty="0">
                <a:solidFill>
                  <a:schemeClr val="bg1"/>
                </a:solidFill>
              </a:rPr>
              <a:t>("</a:t>
            </a:r>
            <a:r>
              <a:rPr lang="en-US" sz="1400" dirty="0" err="1">
                <a:solidFill>
                  <a:schemeClr val="bg1"/>
                </a:solidFill>
              </a:rPr>
              <a:t>lastname</a:t>
            </a:r>
            <a:r>
              <a:rPr lang="en-US" sz="1400" dirty="0">
                <a:solidFill>
                  <a:schemeClr val="bg1"/>
                </a:solidFill>
              </a:rPr>
              <a:t>");</a:t>
            </a:r>
            <a:endParaRPr lang="en-US" sz="1400" dirty="0">
              <a:solidFill>
                <a:schemeClr val="bg1"/>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ru-RU"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400" b="0" i="0" u="none" strike="noStrike" cap="none" normalizeH="0" baseline="0" dirty="0" err="1" smtClean="0">
                <a:ln>
                  <a:noFill/>
                </a:ln>
                <a:solidFill>
                  <a:srgbClr val="DC143C"/>
                </a:solidFill>
                <a:effectLst/>
                <a:latin typeface="Consolas" panose="020B0609020204030204" pitchFamily="49" charset="0"/>
              </a:rPr>
              <a:t>window.sessionStorage</a:t>
            </a:r>
            <a:r>
              <a:rPr kumimoji="0" lang="ru-RU" sz="1400" b="0" i="0" u="none" strike="noStrike" cap="none" normalizeH="0" baseline="0" dirty="0" smtClean="0">
                <a:ln>
                  <a:noFill/>
                </a:ln>
                <a:solidFill>
                  <a:srgbClr val="000000"/>
                </a:solidFill>
                <a:effectLst/>
                <a:latin typeface="Verdana" panose="020B0604030504040204" pitchFamily="34" charset="0"/>
              </a:rPr>
              <a:t> - </a:t>
            </a:r>
            <a:r>
              <a:rPr kumimoji="0" lang="ru-RU" sz="1400" b="0" i="0" u="none" strike="noStrike" cap="none" normalizeH="0" baseline="0" dirty="0" err="1" smtClean="0">
                <a:ln>
                  <a:noFill/>
                </a:ln>
                <a:solidFill>
                  <a:srgbClr val="000000"/>
                </a:solidFill>
                <a:effectLst/>
                <a:latin typeface="Verdana" panose="020B0604030504040204" pitchFamily="34" charset="0"/>
              </a:rPr>
              <a:t>stores</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data</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for</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one</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session</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data</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is</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lost</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when</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the</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browser</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tab</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is</a:t>
            </a:r>
            <a:r>
              <a:rPr kumimoji="0" lang="ru-RU" sz="1400" b="0" i="0" u="none" strike="noStrike" cap="none" normalizeH="0" baseline="0" dirty="0" smtClean="0">
                <a:ln>
                  <a:noFill/>
                </a:ln>
                <a:solidFill>
                  <a:srgbClr val="000000"/>
                </a:solidFill>
                <a:effectLst/>
                <a:latin typeface="Verdana" panose="020B0604030504040204" pitchFamily="34" charset="0"/>
              </a:rPr>
              <a:t> </a:t>
            </a:r>
            <a:r>
              <a:rPr kumimoji="0" lang="ru-RU" sz="1400" b="0" i="0" u="none" strike="noStrike" cap="none" normalizeH="0" baseline="0" dirty="0" err="1" smtClean="0">
                <a:ln>
                  <a:noFill/>
                </a:ln>
                <a:solidFill>
                  <a:srgbClr val="000000"/>
                </a:solidFill>
                <a:effectLst/>
                <a:latin typeface="Verdana" panose="020B0604030504040204" pitchFamily="34" charset="0"/>
              </a:rPr>
              <a:t>closed</a:t>
            </a:r>
            <a:r>
              <a:rPr kumimoji="0" lang="ru-RU" sz="1400" b="0" i="0" u="none" strike="noStrike" cap="none" normalizeH="0" baseline="0" dirty="0" smtClean="0">
                <a:ln>
                  <a:noFill/>
                </a:ln>
                <a:solidFill>
                  <a:srgbClr val="000000"/>
                </a:solidFill>
                <a:effectLst/>
                <a:latin typeface="Verdana" panose="020B0604030504040204" pitchFamily="34" charset="0"/>
              </a:rPr>
              <a:t>)</a:t>
            </a:r>
            <a:endParaRPr kumimoji="0" lang="en-US"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rgbClr val="000000"/>
              </a:solidFill>
              <a:effectLst/>
              <a:latin typeface="Verdana" panose="020B0604030504040204" pitchFamily="34" charset="0"/>
            </a:endParaRPr>
          </a:p>
          <a:p>
            <a:pPr marL="0" lvl="0" indent="0" defTabSz="914400" eaLnBrk="0" fontAlgn="base" hangingPunct="0">
              <a:spcBef>
                <a:spcPct val="0"/>
              </a:spcBef>
              <a:spcAft>
                <a:spcPct val="0"/>
              </a:spcAft>
              <a:buClrTx/>
              <a:buSzTx/>
              <a:buNone/>
            </a:pPr>
            <a:r>
              <a:rPr lang="en-US" sz="1400" dirty="0">
                <a:solidFill>
                  <a:schemeClr val="bg1"/>
                </a:solidFill>
              </a:rPr>
              <a:t>if (</a:t>
            </a:r>
            <a:r>
              <a:rPr lang="en-US" sz="1400" dirty="0" err="1">
                <a:solidFill>
                  <a:schemeClr val="bg1"/>
                </a:solidFill>
              </a:rPr>
              <a:t>sessionStorage.clickcount</a:t>
            </a:r>
            <a:r>
              <a:rPr lang="en-US" sz="1400" dirty="0">
                <a:solidFill>
                  <a:schemeClr val="bg1"/>
                </a:solidFill>
              </a:rPr>
              <a:t>) {</a:t>
            </a:r>
            <a:r>
              <a:rPr lang="en-US" sz="1400" dirty="0">
                <a:solidFill>
                  <a:schemeClr val="bg1"/>
                </a:solidFill>
              </a:rPr>
              <a:t/>
            </a:r>
            <a:br>
              <a:rPr lang="en-US" sz="1400" dirty="0">
                <a:solidFill>
                  <a:schemeClr val="bg1"/>
                </a:solidFill>
              </a:rPr>
            </a:br>
            <a:r>
              <a:rPr lang="en-US" sz="1400" dirty="0">
                <a:solidFill>
                  <a:schemeClr val="bg1"/>
                </a:solidFill>
              </a:rPr>
              <a:t>  </a:t>
            </a:r>
            <a:r>
              <a:rPr lang="en-US" sz="1400" dirty="0" err="1">
                <a:solidFill>
                  <a:schemeClr val="bg1"/>
                </a:solidFill>
              </a:rPr>
              <a:t>sessionStorage.clickcount</a:t>
            </a:r>
            <a:r>
              <a:rPr lang="en-US" sz="1400" dirty="0">
                <a:solidFill>
                  <a:schemeClr val="bg1"/>
                </a:solidFill>
              </a:rPr>
              <a:t> = Number(</a:t>
            </a:r>
            <a:r>
              <a:rPr lang="en-US" sz="1400" dirty="0" err="1">
                <a:solidFill>
                  <a:schemeClr val="bg1"/>
                </a:solidFill>
              </a:rPr>
              <a:t>sessionStorage.clickcount</a:t>
            </a:r>
            <a:r>
              <a:rPr lang="en-US" sz="1400" dirty="0">
                <a:solidFill>
                  <a:schemeClr val="bg1"/>
                </a:solidFill>
              </a:rPr>
              <a:t>) + 1;</a:t>
            </a:r>
            <a:r>
              <a:rPr lang="en-US" sz="1400" dirty="0">
                <a:solidFill>
                  <a:schemeClr val="bg1"/>
                </a:solidFill>
              </a:rPr>
              <a:t/>
            </a:r>
            <a:br>
              <a:rPr lang="en-US" sz="1400" dirty="0">
                <a:solidFill>
                  <a:schemeClr val="bg1"/>
                </a:solidFill>
              </a:rPr>
            </a:br>
            <a:r>
              <a:rPr lang="en-US" sz="1400" dirty="0">
                <a:solidFill>
                  <a:schemeClr val="bg1"/>
                </a:solidFill>
              </a:rPr>
              <a:t>} else {</a:t>
            </a:r>
            <a:r>
              <a:rPr lang="en-US" sz="1400" dirty="0">
                <a:solidFill>
                  <a:schemeClr val="bg1"/>
                </a:solidFill>
              </a:rPr>
              <a:t/>
            </a:r>
            <a:br>
              <a:rPr lang="en-US" sz="1400" dirty="0">
                <a:solidFill>
                  <a:schemeClr val="bg1"/>
                </a:solidFill>
              </a:rPr>
            </a:br>
            <a:r>
              <a:rPr lang="en-US" sz="1400" dirty="0">
                <a:solidFill>
                  <a:schemeClr val="bg1"/>
                </a:solidFill>
              </a:rPr>
              <a:t>  </a:t>
            </a:r>
            <a:r>
              <a:rPr lang="en-US" sz="1400" dirty="0" err="1">
                <a:solidFill>
                  <a:schemeClr val="bg1"/>
                </a:solidFill>
              </a:rPr>
              <a:t>sessionStorage.clickcount</a:t>
            </a:r>
            <a:r>
              <a:rPr lang="en-US" sz="1400" dirty="0">
                <a:solidFill>
                  <a:schemeClr val="bg1"/>
                </a:solidFill>
              </a:rPr>
              <a:t> = 1;</a:t>
            </a:r>
            <a:r>
              <a:rPr lang="en-US" sz="1400" dirty="0">
                <a:solidFill>
                  <a:schemeClr val="bg1"/>
                </a:solidFill>
              </a:rPr>
              <a:t/>
            </a:r>
            <a:br>
              <a:rPr lang="en-US" sz="1400" dirty="0">
                <a:solidFill>
                  <a:schemeClr val="bg1"/>
                </a:solidFill>
              </a:rPr>
            </a:br>
            <a:r>
              <a:rPr lang="en-US" sz="1400" dirty="0">
                <a:solidFill>
                  <a:schemeClr val="bg1"/>
                </a:solidFill>
              </a:rPr>
              <a:t>}</a:t>
            </a:r>
            <a:r>
              <a:rPr lang="en-US" sz="1400" dirty="0">
                <a:solidFill>
                  <a:schemeClr val="bg1"/>
                </a:solidFill>
              </a:rPr>
              <a:t/>
            </a:r>
            <a:br>
              <a:rPr lang="en-US" sz="1400" dirty="0">
                <a:solidFill>
                  <a:schemeClr val="bg1"/>
                </a:solidFill>
              </a:rPr>
            </a:br>
            <a:r>
              <a:rPr lang="en-US" sz="1400" dirty="0" err="1">
                <a:solidFill>
                  <a:schemeClr val="bg1"/>
                </a:solidFill>
              </a:rPr>
              <a:t>document.getElementById</a:t>
            </a:r>
            <a:r>
              <a:rPr lang="en-US" sz="1400" dirty="0">
                <a:solidFill>
                  <a:schemeClr val="bg1"/>
                </a:solidFill>
              </a:rPr>
              <a:t>("result").</a:t>
            </a:r>
            <a:r>
              <a:rPr lang="en-US" sz="1400" dirty="0" err="1">
                <a:solidFill>
                  <a:schemeClr val="bg1"/>
                </a:solidFill>
              </a:rPr>
              <a:t>innerHTML</a:t>
            </a:r>
            <a:r>
              <a:rPr lang="en-US" sz="1400" dirty="0">
                <a:solidFill>
                  <a:schemeClr val="bg1"/>
                </a:solidFill>
              </a:rPr>
              <a:t> = "You have clicked the button " +</a:t>
            </a:r>
            <a:r>
              <a:rPr lang="en-US" sz="1400" dirty="0">
                <a:solidFill>
                  <a:schemeClr val="bg1"/>
                </a:solidFill>
              </a:rPr>
              <a:t/>
            </a:r>
            <a:br>
              <a:rPr lang="en-US" sz="1400" dirty="0">
                <a:solidFill>
                  <a:schemeClr val="bg1"/>
                </a:solidFill>
              </a:rPr>
            </a:br>
            <a:r>
              <a:rPr lang="en-US" sz="1400" dirty="0" err="1">
                <a:solidFill>
                  <a:schemeClr val="bg1"/>
                </a:solidFill>
              </a:rPr>
              <a:t>sessionStorage.clickcount</a:t>
            </a:r>
            <a:r>
              <a:rPr lang="en-US" sz="1400" dirty="0">
                <a:solidFill>
                  <a:schemeClr val="bg1"/>
                </a:solidFill>
              </a:rPr>
              <a:t> + " time(s) in this session.";</a:t>
            </a:r>
            <a:endParaRPr kumimoji="0" lang="en-US" sz="1400" b="0" i="0" u="none" strike="noStrike" cap="none" normalizeH="0" baseline="0" dirty="0" smtClean="0">
              <a:ln>
                <a:noFill/>
              </a:ln>
              <a:solidFill>
                <a:schemeClr val="bg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sz="14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00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CSS Animations</a:t>
            </a:r>
            <a:br>
              <a:rPr lang="en-US" dirty="0"/>
            </a:br>
            <a:endParaRPr lang="ru-RU" dirty="0"/>
          </a:p>
        </p:txBody>
      </p:sp>
      <p:sp>
        <p:nvSpPr>
          <p:cNvPr id="3" name="Объект 2"/>
          <p:cNvSpPr>
            <a:spLocks noGrp="1"/>
          </p:cNvSpPr>
          <p:nvPr>
            <p:ph idx="1"/>
          </p:nvPr>
        </p:nvSpPr>
        <p:spPr/>
        <p:txBody>
          <a:bodyPr/>
          <a:lstStyle/>
          <a:p>
            <a:r>
              <a:rPr lang="en-US" dirty="0"/>
              <a:t>An animation lets an element gradually change from one style to another.</a:t>
            </a:r>
          </a:p>
          <a:p>
            <a:r>
              <a:rPr lang="en-US" dirty="0"/>
              <a:t>You can change as many CSS properties you want, as many times you want.</a:t>
            </a:r>
          </a:p>
          <a:p>
            <a:r>
              <a:rPr lang="en-US" dirty="0"/>
              <a:t>To use CSS animation, you must first specify some </a:t>
            </a:r>
            <a:r>
              <a:rPr lang="en-US" dirty="0" err="1"/>
              <a:t>keyframes</a:t>
            </a:r>
            <a:r>
              <a:rPr lang="en-US" dirty="0"/>
              <a:t> for the animation.</a:t>
            </a:r>
          </a:p>
          <a:p>
            <a:r>
              <a:rPr lang="en-US" dirty="0" err="1"/>
              <a:t>Keyframes</a:t>
            </a:r>
            <a:r>
              <a:rPr lang="en-US" dirty="0"/>
              <a:t> hold what styles the element will have at certain times.</a:t>
            </a:r>
          </a:p>
          <a:p>
            <a:endParaRPr lang="ru-RU" dirty="0"/>
          </a:p>
        </p:txBody>
      </p:sp>
    </p:spTree>
    <p:extLst>
      <p:ext uri="{BB962C8B-B14F-4D97-AF65-F5344CB8AC3E}">
        <p14:creationId xmlns:p14="http://schemas.microsoft.com/office/powerpoint/2010/main" val="396110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a:t>
            </a:r>
            <a:r>
              <a:rPr lang="en-US" dirty="0" err="1"/>
              <a:t>keyframes</a:t>
            </a:r>
            <a:r>
              <a:rPr lang="en-US" dirty="0"/>
              <a:t> Rule</a:t>
            </a:r>
            <a:br>
              <a:rPr lang="en-US" dirty="0"/>
            </a:br>
            <a:endParaRPr lang="ru-RU" dirty="0"/>
          </a:p>
        </p:txBody>
      </p:sp>
      <p:sp>
        <p:nvSpPr>
          <p:cNvPr id="5" name="Rectangle 2"/>
          <p:cNvSpPr>
            <a:spLocks noGrp="1" noChangeArrowheads="1"/>
          </p:cNvSpPr>
          <p:nvPr>
            <p:ph idx="1"/>
          </p:nvPr>
        </p:nvSpPr>
        <p:spPr bwMode="auto">
          <a:xfrm>
            <a:off x="646111" y="1287666"/>
            <a:ext cx="9799467" cy="510909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dirty="0" err="1" smtClean="0">
                <a:ln>
                  <a:noFill/>
                </a:ln>
                <a:solidFill>
                  <a:schemeClr val="bg1"/>
                </a:solidFill>
                <a:effectLst/>
                <a:latin typeface="Verdana" panose="020B0604030504040204" pitchFamily="34" charset="0"/>
              </a:rPr>
              <a:t>When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you</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specify</a:t>
            </a:r>
            <a:r>
              <a:rPr kumimoji="0" lang="ru-RU" sz="1100" b="0" i="0" u="none" strike="noStrike" cap="none" normalizeH="0" baseline="0" dirty="0" smtClean="0">
                <a:ln>
                  <a:noFill/>
                </a:ln>
                <a:solidFill>
                  <a:schemeClr val="bg1"/>
                </a:solidFill>
                <a:effectLst/>
                <a:latin typeface="Verdana" panose="020B0604030504040204" pitchFamily="34" charset="0"/>
              </a:rPr>
              <a:t> CSS </a:t>
            </a:r>
            <a:r>
              <a:rPr kumimoji="0" lang="ru-RU" sz="1100" b="0" i="0" u="none" strike="noStrike" cap="none" normalizeH="0" baseline="0" dirty="0" err="1" smtClean="0">
                <a:ln>
                  <a:noFill/>
                </a:ln>
                <a:solidFill>
                  <a:schemeClr val="bg1"/>
                </a:solidFill>
                <a:effectLst/>
                <a:latin typeface="Verdana" panose="020B0604030504040204" pitchFamily="34" charset="0"/>
              </a:rPr>
              <a:t>styles</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inside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smtClean="0">
                <a:ln>
                  <a:noFill/>
                </a:ln>
                <a:solidFill>
                  <a:schemeClr val="bg1"/>
                </a:solidFill>
                <a:effectLst/>
                <a:latin typeface="Consolas" panose="020B0609020204030204" pitchFamily="49" charset="0"/>
              </a:rPr>
              <a:t>@</a:t>
            </a:r>
            <a:r>
              <a:rPr kumimoji="0" lang="ru-RU" sz="1100" b="0" i="0" u="none" strike="noStrike" cap="none" normalizeH="0" baseline="0" dirty="0" err="1" smtClean="0">
                <a:ln>
                  <a:noFill/>
                </a:ln>
                <a:solidFill>
                  <a:schemeClr val="bg1"/>
                </a:solidFill>
                <a:effectLst/>
                <a:latin typeface="Consolas" panose="020B0609020204030204" pitchFamily="49" charset="0"/>
              </a:rPr>
              <a:t>keyframes</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rule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animation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will</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gradually</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change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from</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current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style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to</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new</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style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certain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times</a:t>
            </a:r>
            <a:r>
              <a:rPr kumimoji="0" lang="ru-RU" sz="1100" b="0" i="0" u="none" strike="noStrike" cap="none" normalizeH="0" baseline="0" dirty="0" smtClean="0">
                <a:ln>
                  <a:noFill/>
                </a:ln>
                <a:solidFill>
                  <a:schemeClr val="bg1"/>
                </a:solidFill>
                <a:effectLst/>
                <a:latin typeface="Verdana" panose="020B0604030504040204" pitchFamily="34" charset="0"/>
              </a:rPr>
              <a:t>.</a:t>
            </a:r>
            <a:endParaRPr kumimoji="0" lang="en-US" sz="1100" b="0" i="0" u="none" strike="noStrike" cap="none" normalizeH="0" baseline="0" dirty="0" smtClean="0">
              <a:ln>
                <a:noFill/>
              </a:ln>
              <a:solidFill>
                <a:schemeClr val="bg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8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dirty="0" err="1" smtClean="0">
                <a:ln>
                  <a:noFill/>
                </a:ln>
                <a:solidFill>
                  <a:schemeClr val="bg1"/>
                </a:solidFill>
                <a:effectLst/>
                <a:latin typeface="Verdana" panose="020B0604030504040204" pitchFamily="34" charset="0"/>
              </a:rPr>
              <a:t>To</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get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animation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to</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work</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you</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must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bind</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animation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to</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element</a:t>
            </a:r>
            <a:r>
              <a:rPr kumimoji="0" lang="ru-RU" sz="1100" b="0" i="0" u="none" strike="noStrike" cap="none" normalizeH="0" baseline="0" dirty="0" smtClean="0">
                <a:ln>
                  <a:noFill/>
                </a:ln>
                <a:solidFill>
                  <a:schemeClr val="bg1"/>
                </a:solidFill>
                <a:effectLst/>
                <a:latin typeface="Verdana" panose="020B0604030504040204" pitchFamily="34" charset="0"/>
              </a:rPr>
              <a:t>.</a:t>
            </a:r>
            <a:endParaRPr kumimoji="0" lang="ru-RU" sz="8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following</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example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binds</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example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animation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to</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&lt;</a:t>
            </a:r>
            <a:r>
              <a:rPr kumimoji="0" lang="ru-RU" sz="1100" b="0" i="0" u="none" strike="noStrike" cap="none" normalizeH="0" baseline="0" dirty="0" err="1" smtClean="0">
                <a:ln>
                  <a:noFill/>
                </a:ln>
                <a:solidFill>
                  <a:schemeClr val="bg1"/>
                </a:solidFill>
                <a:effectLst/>
                <a:latin typeface="Verdana" panose="020B0604030504040204" pitchFamily="34" charset="0"/>
              </a:rPr>
              <a:t>div</a:t>
            </a:r>
            <a:r>
              <a:rPr kumimoji="0" lang="ru-RU" sz="1100" b="0" i="0" u="none" strike="noStrike" cap="none" normalizeH="0" baseline="0" dirty="0" smtClean="0">
                <a:ln>
                  <a:noFill/>
                </a:ln>
                <a:solidFill>
                  <a:schemeClr val="bg1"/>
                </a:solidFill>
                <a:effectLst/>
                <a:latin typeface="Verdana" panose="020B0604030504040204" pitchFamily="34" charset="0"/>
              </a:rPr>
              <a:t>&gt; </a:t>
            </a:r>
            <a:r>
              <a:rPr kumimoji="0" lang="ru-RU" sz="1100" b="0" i="0" u="none" strike="noStrike" cap="none" normalizeH="0" baseline="0" dirty="0" err="1" smtClean="0">
                <a:ln>
                  <a:noFill/>
                </a:ln>
                <a:solidFill>
                  <a:schemeClr val="bg1"/>
                </a:solidFill>
                <a:effectLst/>
                <a:latin typeface="Verdana" panose="020B0604030504040204" pitchFamily="34" charset="0"/>
              </a:rPr>
              <a:t>element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animation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will</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last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for</a:t>
            </a:r>
            <a:r>
              <a:rPr kumimoji="0" lang="ru-RU" sz="1100" b="0" i="0" u="none" strike="noStrike" cap="none" normalizeH="0" baseline="0" dirty="0" smtClean="0">
                <a:ln>
                  <a:noFill/>
                </a:ln>
                <a:solidFill>
                  <a:schemeClr val="bg1"/>
                </a:solidFill>
                <a:effectLst/>
                <a:latin typeface="Verdana" panose="020B0604030504040204" pitchFamily="34" charset="0"/>
              </a:rPr>
              <a:t> 4 </a:t>
            </a:r>
            <a:r>
              <a:rPr kumimoji="0" lang="ru-RU" sz="1100" b="0" i="0" u="none" strike="noStrike" cap="none" normalizeH="0" baseline="0" dirty="0" err="1" smtClean="0">
                <a:ln>
                  <a:noFill/>
                </a:ln>
                <a:solidFill>
                  <a:schemeClr val="bg1"/>
                </a:solidFill>
                <a:effectLst/>
                <a:latin typeface="Verdana" panose="020B0604030504040204" pitchFamily="34" charset="0"/>
              </a:rPr>
              <a:t>seconds</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and</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it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will</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gradually</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change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background-color</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of</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&lt;</a:t>
            </a:r>
            <a:r>
              <a:rPr kumimoji="0" lang="ru-RU" sz="1100" b="0" i="0" u="none" strike="noStrike" cap="none" normalizeH="0" baseline="0" dirty="0" err="1" smtClean="0">
                <a:ln>
                  <a:noFill/>
                </a:ln>
                <a:solidFill>
                  <a:schemeClr val="bg1"/>
                </a:solidFill>
                <a:effectLst/>
                <a:latin typeface="Verdana" panose="020B0604030504040204" pitchFamily="34" charset="0"/>
              </a:rPr>
              <a:t>div</a:t>
            </a:r>
            <a:r>
              <a:rPr kumimoji="0" lang="ru-RU" sz="1100" b="0" i="0" u="none" strike="noStrike" cap="none" normalizeH="0" baseline="0" dirty="0" smtClean="0">
                <a:ln>
                  <a:noFill/>
                </a:ln>
                <a:solidFill>
                  <a:schemeClr val="bg1"/>
                </a:solidFill>
                <a:effectLst/>
                <a:latin typeface="Verdana" panose="020B0604030504040204" pitchFamily="34" charset="0"/>
              </a:rPr>
              <a:t>&gt; </a:t>
            </a:r>
            <a:r>
              <a:rPr kumimoji="0" lang="ru-RU" sz="1100" b="0" i="0" u="none" strike="noStrike" cap="none" normalizeH="0" baseline="0" dirty="0" err="1" smtClean="0">
                <a:ln>
                  <a:noFill/>
                </a:ln>
                <a:solidFill>
                  <a:schemeClr val="bg1"/>
                </a:solidFill>
                <a:effectLst/>
                <a:latin typeface="Verdana" panose="020B0604030504040204" pitchFamily="34" charset="0"/>
              </a:rPr>
              <a:t>element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from</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red</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to</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yellow</a:t>
            </a:r>
            <a:r>
              <a:rPr kumimoji="0" lang="ru-RU" sz="1100" b="0" i="0" u="none" strike="noStrike" cap="none" normalizeH="0" baseline="0" dirty="0" smtClean="0">
                <a:ln>
                  <a:noFill/>
                </a:ln>
                <a:solidFill>
                  <a:schemeClr val="bg1"/>
                </a:solidFill>
                <a:effectLst/>
                <a:latin typeface="Verdana" panose="020B0604030504040204" pitchFamily="34" charset="0"/>
              </a:rPr>
              <a:t>":</a:t>
            </a:r>
            <a:endParaRPr kumimoji="0" lang="en-US" sz="1100" b="0" i="0" u="none" strike="noStrike" cap="none" normalizeH="0" baseline="0" dirty="0" smtClean="0">
              <a:ln>
                <a:noFill/>
              </a:ln>
              <a:solidFill>
                <a:schemeClr val="bg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chemeClr val="bg1"/>
              </a:solidFill>
              <a:latin typeface="Verdana" panose="020B0604030504040204" pitchFamily="34" charset="0"/>
            </a:endParaRPr>
          </a:p>
          <a:p>
            <a:pPr marL="0" lvl="0" indent="0" defTabSz="914400">
              <a:buClrTx/>
              <a:buSzTx/>
              <a:buNone/>
            </a:pPr>
            <a:r>
              <a:rPr lang="en-US" sz="1800" dirty="0">
                <a:solidFill>
                  <a:schemeClr val="bg1"/>
                </a:solidFill>
              </a:rPr>
              <a:t>/* The animation code */</a:t>
            </a:r>
            <a:r>
              <a:rPr lang="en-US" sz="1800" dirty="0">
                <a:solidFill>
                  <a:schemeClr val="bg1"/>
                </a:solidFill>
              </a:rPr>
              <a:t/>
            </a:r>
            <a:br>
              <a:rPr lang="en-US" sz="1800" dirty="0">
                <a:solidFill>
                  <a:schemeClr val="bg1"/>
                </a:solidFill>
              </a:rPr>
            </a:br>
            <a:r>
              <a:rPr lang="en-US" sz="1800" dirty="0">
                <a:solidFill>
                  <a:schemeClr val="bg1"/>
                </a:solidFill>
              </a:rPr>
              <a:t>@</a:t>
            </a:r>
            <a:r>
              <a:rPr lang="en-US" sz="1800" dirty="0" err="1">
                <a:solidFill>
                  <a:schemeClr val="bg1"/>
                </a:solidFill>
              </a:rPr>
              <a:t>keyframes</a:t>
            </a:r>
            <a:r>
              <a:rPr lang="en-US" sz="1800" dirty="0">
                <a:solidFill>
                  <a:schemeClr val="bg1"/>
                </a:solidFill>
              </a:rPr>
              <a:t> example {</a:t>
            </a:r>
            <a:br>
              <a:rPr lang="en-US" sz="1800" dirty="0">
                <a:solidFill>
                  <a:schemeClr val="bg1"/>
                </a:solidFill>
              </a:rPr>
            </a:br>
            <a:r>
              <a:rPr lang="en-US" sz="1800" dirty="0">
                <a:solidFill>
                  <a:schemeClr val="bg1"/>
                </a:solidFill>
              </a:rPr>
              <a:t>  from {background-color: red;}</a:t>
            </a:r>
            <a:br>
              <a:rPr lang="en-US" sz="1800" dirty="0">
                <a:solidFill>
                  <a:schemeClr val="bg1"/>
                </a:solidFill>
              </a:rPr>
            </a:br>
            <a:r>
              <a:rPr lang="en-US" sz="1800" dirty="0">
                <a:solidFill>
                  <a:schemeClr val="bg1"/>
                </a:solidFill>
              </a:rPr>
              <a:t>  to {background-color: yellow;}</a:t>
            </a:r>
            <a:br>
              <a:rPr lang="en-US" sz="1800" dirty="0">
                <a:solidFill>
                  <a:schemeClr val="bg1"/>
                </a:solidFill>
              </a:rPr>
            </a:br>
            <a:r>
              <a:rPr lang="en-US" sz="1800" dirty="0">
                <a:solidFill>
                  <a:schemeClr val="bg1"/>
                </a:solidFill>
              </a:rPr>
              <a:t>}</a:t>
            </a:r>
            <a:r>
              <a:rPr lang="en-US" sz="1800" dirty="0">
                <a:solidFill>
                  <a:schemeClr val="bg1"/>
                </a:solidFill>
              </a:rPr>
              <a:t/>
            </a:r>
            <a:br>
              <a:rPr lang="en-US" sz="1800" dirty="0">
                <a:solidFill>
                  <a:schemeClr val="bg1"/>
                </a:solidFill>
              </a:rPr>
            </a:br>
            <a:r>
              <a:rPr lang="en-US" sz="1800" dirty="0">
                <a:solidFill>
                  <a:schemeClr val="bg1"/>
                </a:solidFill>
              </a:rPr>
              <a:t/>
            </a:r>
            <a:br>
              <a:rPr lang="en-US" sz="1800" dirty="0">
                <a:solidFill>
                  <a:schemeClr val="bg1"/>
                </a:solidFill>
              </a:rPr>
            </a:br>
            <a:r>
              <a:rPr lang="en-US" sz="1800" dirty="0">
                <a:solidFill>
                  <a:schemeClr val="bg1"/>
                </a:solidFill>
              </a:rPr>
              <a:t>/* The element to apply the animation to */</a:t>
            </a:r>
            <a:r>
              <a:rPr lang="en-US" sz="1800" dirty="0">
                <a:solidFill>
                  <a:schemeClr val="bg1"/>
                </a:solidFill>
              </a:rPr>
              <a:t/>
            </a:r>
            <a:br>
              <a:rPr lang="en-US" sz="1800" dirty="0">
                <a:solidFill>
                  <a:schemeClr val="bg1"/>
                </a:solidFill>
              </a:rPr>
            </a:br>
            <a:r>
              <a:rPr lang="en-US" sz="1800" dirty="0">
                <a:solidFill>
                  <a:schemeClr val="bg1"/>
                </a:solidFill>
              </a:rPr>
              <a:t>div {</a:t>
            </a:r>
            <a:br>
              <a:rPr lang="en-US" sz="1800" dirty="0">
                <a:solidFill>
                  <a:schemeClr val="bg1"/>
                </a:solidFill>
              </a:rPr>
            </a:br>
            <a:r>
              <a:rPr lang="en-US" sz="1800" dirty="0">
                <a:solidFill>
                  <a:schemeClr val="bg1"/>
                </a:solidFill>
              </a:rPr>
              <a:t>  width: 100px;</a:t>
            </a:r>
            <a:br>
              <a:rPr lang="en-US" sz="1800" dirty="0">
                <a:solidFill>
                  <a:schemeClr val="bg1"/>
                </a:solidFill>
              </a:rPr>
            </a:br>
            <a:r>
              <a:rPr lang="en-US" sz="1800" dirty="0">
                <a:solidFill>
                  <a:schemeClr val="bg1"/>
                </a:solidFill>
              </a:rPr>
              <a:t>  height: 100px;</a:t>
            </a:r>
            <a:br>
              <a:rPr lang="en-US" sz="1800" dirty="0">
                <a:solidFill>
                  <a:schemeClr val="bg1"/>
                </a:solidFill>
              </a:rPr>
            </a:br>
            <a:r>
              <a:rPr lang="en-US" sz="1800" dirty="0">
                <a:solidFill>
                  <a:schemeClr val="bg1"/>
                </a:solidFill>
              </a:rPr>
              <a:t>  background-color: red;</a:t>
            </a:r>
            <a:br>
              <a:rPr lang="en-US" sz="1800" dirty="0">
                <a:solidFill>
                  <a:schemeClr val="bg1"/>
                </a:solidFill>
              </a:rPr>
            </a:br>
            <a:r>
              <a:rPr lang="en-US" sz="1800" dirty="0">
                <a:solidFill>
                  <a:schemeClr val="bg1"/>
                </a:solidFill>
              </a:rPr>
              <a:t>  animation-name: example;</a:t>
            </a:r>
            <a:br>
              <a:rPr lang="en-US" sz="1800" dirty="0">
                <a:solidFill>
                  <a:schemeClr val="bg1"/>
                </a:solidFill>
              </a:rPr>
            </a:br>
            <a:r>
              <a:rPr lang="en-US" sz="1800" dirty="0">
                <a:solidFill>
                  <a:schemeClr val="bg1"/>
                </a:solidFill>
              </a:rPr>
              <a:t>  animation-duration: 4s;</a:t>
            </a:r>
            <a:br>
              <a:rPr lang="en-US" sz="1800" dirty="0">
                <a:solidFill>
                  <a:schemeClr val="bg1"/>
                </a:solidFill>
              </a:rPr>
            </a:br>
            <a:r>
              <a:rPr lang="en-US" sz="1800" dirty="0">
                <a:solidFill>
                  <a:schemeClr val="bg1"/>
                </a:solidFill>
              </a:rPr>
              <a:t>}</a:t>
            </a:r>
            <a:endParaRPr kumimoji="0" lang="ru-RU"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98944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Delay an Animation</a:t>
            </a:r>
            <a:br>
              <a:rPr lang="en-US" dirty="0"/>
            </a:br>
            <a:endParaRPr lang="ru-RU" dirty="0"/>
          </a:p>
        </p:txBody>
      </p:sp>
      <p:sp>
        <p:nvSpPr>
          <p:cNvPr id="4" name="Rectangle 1"/>
          <p:cNvSpPr>
            <a:spLocks noGrp="1" noChangeArrowheads="1"/>
          </p:cNvSpPr>
          <p:nvPr>
            <p:ph idx="1"/>
          </p:nvPr>
        </p:nvSpPr>
        <p:spPr bwMode="auto">
          <a:xfrm>
            <a:off x="732610" y="1291290"/>
            <a:ext cx="9703295" cy="370870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Consolas" panose="020B0609020204030204" pitchFamily="49" charset="0"/>
              </a:rPr>
              <a:t>animation-delay</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property</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specifies</a:t>
            </a:r>
            <a:r>
              <a:rPr kumimoji="0" lang="ru-RU" sz="1100" b="0" i="0" u="none" strike="noStrike" cap="none" normalizeH="0" baseline="0" dirty="0" smtClean="0">
                <a:ln>
                  <a:noFill/>
                </a:ln>
                <a:solidFill>
                  <a:schemeClr val="bg1"/>
                </a:solidFill>
                <a:effectLst/>
                <a:latin typeface="Verdana" panose="020B0604030504040204" pitchFamily="34" charset="0"/>
              </a:rPr>
              <a:t> a </a:t>
            </a:r>
            <a:r>
              <a:rPr kumimoji="0" lang="ru-RU" sz="1100" b="0" i="0" u="none" strike="noStrike" cap="none" normalizeH="0" baseline="0" dirty="0" err="1" smtClean="0">
                <a:ln>
                  <a:noFill/>
                </a:ln>
                <a:solidFill>
                  <a:schemeClr val="bg1"/>
                </a:solidFill>
                <a:effectLst/>
                <a:latin typeface="Verdana" panose="020B0604030504040204" pitchFamily="34" charset="0"/>
              </a:rPr>
              <a:t>delay</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for</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the</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start</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of</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a:t>
            </a:r>
            <a:r>
              <a:rPr kumimoji="0" lang="ru-RU" sz="1100" b="0" i="0" u="none" strike="noStrike" cap="none" normalizeH="0" baseline="0" dirty="0" smtClean="0">
                <a:ln>
                  <a:noFill/>
                </a:ln>
                <a:solidFill>
                  <a:schemeClr val="bg1"/>
                </a:solidFill>
                <a:effectLst/>
                <a:latin typeface="Verdana" panose="020B0604030504040204" pitchFamily="34" charset="0"/>
              </a:rPr>
              <a:t> </a:t>
            </a:r>
            <a:r>
              <a:rPr kumimoji="0" lang="ru-RU" sz="1100" b="0" i="0" u="none" strike="noStrike" cap="none" normalizeH="0" baseline="0" dirty="0" err="1" smtClean="0">
                <a:ln>
                  <a:noFill/>
                </a:ln>
                <a:solidFill>
                  <a:schemeClr val="bg1"/>
                </a:solidFill>
                <a:effectLst/>
                <a:latin typeface="Verdana" panose="020B0604030504040204" pitchFamily="34" charset="0"/>
              </a:rPr>
              <a:t>animation</a:t>
            </a:r>
            <a:r>
              <a:rPr kumimoji="0" lang="ru-RU" sz="1100" b="0" i="0" u="none" strike="noStrike" cap="none" normalizeH="0" baseline="0" dirty="0" smtClean="0">
                <a:ln>
                  <a:noFill/>
                </a:ln>
                <a:solidFill>
                  <a:schemeClr val="bg1"/>
                </a:solidFill>
                <a:effectLst/>
                <a:latin typeface="Verdana" panose="020B0604030504040204" pitchFamily="34" charset="0"/>
              </a:rPr>
              <a:t>.</a:t>
            </a:r>
            <a:r>
              <a:rPr kumimoji="0" lang="ru-RU" sz="800" b="0" i="0" u="none" strike="noStrike" cap="none" normalizeH="0" baseline="0" dirty="0" smtClean="0">
                <a:ln>
                  <a:noFill/>
                </a:ln>
                <a:solidFill>
                  <a:schemeClr val="bg1"/>
                </a:solidFill>
                <a:effectLst/>
              </a:rPr>
              <a:t> </a:t>
            </a:r>
            <a:endParaRPr kumimoji="0" lang="en-US" sz="8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800" dirty="0">
              <a:solidFill>
                <a:schemeClr val="bg1"/>
              </a:solidFill>
              <a:latin typeface="Arial" panose="020B0604020202020204" pitchFamily="34" charset="0"/>
            </a:endParaRPr>
          </a:p>
          <a:p>
            <a:pPr marL="0" lvl="0" indent="0" defTabSz="914400">
              <a:buClrTx/>
              <a:buSzTx/>
              <a:buNone/>
            </a:pPr>
            <a:r>
              <a:rPr lang="en-US" sz="1800" dirty="0">
                <a:solidFill>
                  <a:schemeClr val="bg1"/>
                </a:solidFill>
              </a:rPr>
              <a:t>div {</a:t>
            </a:r>
            <a:br>
              <a:rPr lang="en-US" sz="1800" dirty="0">
                <a:solidFill>
                  <a:schemeClr val="bg1"/>
                </a:solidFill>
              </a:rPr>
            </a:br>
            <a:r>
              <a:rPr lang="en-US" sz="1800" dirty="0">
                <a:solidFill>
                  <a:schemeClr val="bg1"/>
                </a:solidFill>
              </a:rPr>
              <a:t>  width: 100px;</a:t>
            </a:r>
            <a:br>
              <a:rPr lang="en-US" sz="1800" dirty="0">
                <a:solidFill>
                  <a:schemeClr val="bg1"/>
                </a:solidFill>
              </a:rPr>
            </a:br>
            <a:r>
              <a:rPr lang="en-US" sz="1800" dirty="0">
                <a:solidFill>
                  <a:schemeClr val="bg1"/>
                </a:solidFill>
              </a:rPr>
              <a:t>  height: 100px;</a:t>
            </a:r>
            <a:br>
              <a:rPr lang="en-US" sz="1800" dirty="0">
                <a:solidFill>
                  <a:schemeClr val="bg1"/>
                </a:solidFill>
              </a:rPr>
            </a:br>
            <a:r>
              <a:rPr lang="en-US" sz="1800" dirty="0">
                <a:solidFill>
                  <a:schemeClr val="bg1"/>
                </a:solidFill>
              </a:rPr>
              <a:t>  position: relative;</a:t>
            </a:r>
            <a:br>
              <a:rPr lang="en-US" sz="1800" dirty="0">
                <a:solidFill>
                  <a:schemeClr val="bg1"/>
                </a:solidFill>
              </a:rPr>
            </a:br>
            <a:r>
              <a:rPr lang="en-US" sz="1800" dirty="0">
                <a:solidFill>
                  <a:schemeClr val="bg1"/>
                </a:solidFill>
              </a:rPr>
              <a:t>  background-color: red;</a:t>
            </a:r>
            <a:br>
              <a:rPr lang="en-US" sz="1800" dirty="0">
                <a:solidFill>
                  <a:schemeClr val="bg1"/>
                </a:solidFill>
              </a:rPr>
            </a:br>
            <a:r>
              <a:rPr lang="en-US" sz="1800" dirty="0">
                <a:solidFill>
                  <a:schemeClr val="bg1"/>
                </a:solidFill>
              </a:rPr>
              <a:t>  animation-name: example;</a:t>
            </a:r>
            <a:br>
              <a:rPr lang="en-US" sz="1800" dirty="0">
                <a:solidFill>
                  <a:schemeClr val="bg1"/>
                </a:solidFill>
              </a:rPr>
            </a:br>
            <a:r>
              <a:rPr lang="en-US" sz="1800" dirty="0">
                <a:solidFill>
                  <a:schemeClr val="bg1"/>
                </a:solidFill>
              </a:rPr>
              <a:t>  animation-duration: 4s;</a:t>
            </a:r>
            <a:br>
              <a:rPr lang="en-US" sz="1800" dirty="0">
                <a:solidFill>
                  <a:schemeClr val="bg1"/>
                </a:solidFill>
              </a:rPr>
            </a:br>
            <a:r>
              <a:rPr lang="en-US" sz="1800" dirty="0">
                <a:solidFill>
                  <a:schemeClr val="bg1"/>
                </a:solidFill>
              </a:rPr>
              <a:t>  animation-delay: 2s;</a:t>
            </a:r>
            <a:br>
              <a:rPr lang="en-US" sz="1800" dirty="0">
                <a:solidFill>
                  <a:schemeClr val="bg1"/>
                </a:solidFill>
              </a:rPr>
            </a:br>
            <a:r>
              <a:rPr lang="en-US" sz="1800" dirty="0" smtClean="0">
                <a:solidFill>
                  <a:schemeClr val="bg1"/>
                </a:solidFill>
              </a:rPr>
              <a:t>}</a:t>
            </a:r>
          </a:p>
          <a:p>
            <a:pPr marL="0" lvl="0" indent="0" defTabSz="914400">
              <a:buClrTx/>
              <a:buSzTx/>
              <a:buNone/>
            </a:pPr>
            <a:endParaRPr kumimoji="0" lang="en-US" sz="1800" b="0" i="0" u="none" strike="noStrike" cap="none" normalizeH="0" baseline="0" dirty="0">
              <a:ln>
                <a:noFill/>
              </a:ln>
              <a:solidFill>
                <a:schemeClr val="bg1"/>
              </a:solidFill>
              <a:effectLst/>
            </a:endParaRPr>
          </a:p>
          <a:p>
            <a:pPr marL="0" lvl="0" indent="0" defTabSz="914400">
              <a:buClrTx/>
              <a:buSzTx/>
              <a:buNone/>
            </a:pPr>
            <a:r>
              <a:rPr lang="en-US" sz="1800" dirty="0">
                <a:solidFill>
                  <a:schemeClr val="bg1"/>
                </a:solidFill>
              </a:rPr>
              <a:t>Negative values are also allowed. If using negative values, the animation will start as if it had already been playing for </a:t>
            </a:r>
            <a:r>
              <a:rPr lang="en-US" sz="1800" i="1" dirty="0">
                <a:solidFill>
                  <a:schemeClr val="bg1"/>
                </a:solidFill>
              </a:rPr>
              <a:t>N</a:t>
            </a:r>
            <a:r>
              <a:rPr lang="en-US" sz="1800" dirty="0">
                <a:solidFill>
                  <a:schemeClr val="bg1"/>
                </a:solidFill>
              </a:rPr>
              <a:t> seconds.</a:t>
            </a:r>
            <a:endParaRPr kumimoji="0" lang="ru-RU"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83758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Set How Many Times an Animation Should Run</a:t>
            </a:r>
            <a:br>
              <a:rPr lang="en-US" dirty="0"/>
            </a:br>
            <a:r>
              <a:rPr lang="en-US" dirty="0"/>
              <a:t/>
            </a:r>
            <a:br>
              <a:rPr lang="en-US" dirty="0"/>
            </a:br>
            <a:endParaRPr lang="ru-RU" dirty="0"/>
          </a:p>
        </p:txBody>
      </p:sp>
      <p:sp>
        <p:nvSpPr>
          <p:cNvPr id="4" name="Rectangle 1"/>
          <p:cNvSpPr>
            <a:spLocks noGrp="1" noChangeArrowheads="1"/>
          </p:cNvSpPr>
          <p:nvPr>
            <p:ph idx="1"/>
          </p:nvPr>
        </p:nvSpPr>
        <p:spPr bwMode="auto">
          <a:xfrm>
            <a:off x="646111" y="1794170"/>
            <a:ext cx="7063152" cy="41857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dirty="0" err="1" smtClean="0">
                <a:ln>
                  <a:noFill/>
                </a:ln>
                <a:solidFill>
                  <a:srgbClr val="000000"/>
                </a:solidFill>
                <a:effectLst/>
                <a:latin typeface="Verdana" panose="020B0604030504040204" pitchFamily="34" charset="0"/>
              </a:rPr>
              <a:t>The</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DC143C"/>
                </a:solidFill>
                <a:effectLst/>
                <a:latin typeface="Consolas" panose="020B0609020204030204" pitchFamily="49" charset="0"/>
              </a:rPr>
              <a:t>animation-iteration-count</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property</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specifies</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the</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number</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of</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times</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an</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animation</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should</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run</a:t>
            </a:r>
            <a:r>
              <a:rPr kumimoji="0" lang="ru-RU" sz="1100" b="0" i="0" u="none" strike="noStrike" cap="none" normalizeH="0" baseline="0" dirty="0" smtClean="0">
                <a:ln>
                  <a:noFill/>
                </a:ln>
                <a:solidFill>
                  <a:srgbClr val="000000"/>
                </a:solidFill>
                <a:effectLst/>
                <a:latin typeface="Verdana" panose="020B0604030504040204" pitchFamily="34" charset="0"/>
              </a:rPr>
              <a:t>.</a:t>
            </a:r>
            <a:endParaRPr kumimoji="0" 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Verdana" panose="020B0604030504040204" pitchFamily="34" charset="0"/>
            </a:endParaRPr>
          </a:p>
          <a:p>
            <a:pPr marL="0" lvl="0" indent="0" defTabSz="914400">
              <a:buClrTx/>
              <a:buSzTx/>
              <a:buNone/>
            </a:pPr>
            <a:r>
              <a:rPr lang="en-US" sz="1600" dirty="0">
                <a:solidFill>
                  <a:schemeClr val="bg1"/>
                </a:solidFill>
              </a:rPr>
              <a:t>div {</a:t>
            </a:r>
            <a:br>
              <a:rPr lang="en-US" sz="1600" dirty="0">
                <a:solidFill>
                  <a:schemeClr val="bg1"/>
                </a:solidFill>
              </a:rPr>
            </a:br>
            <a:r>
              <a:rPr lang="en-US" sz="1600" dirty="0">
                <a:solidFill>
                  <a:schemeClr val="bg1"/>
                </a:solidFill>
              </a:rPr>
              <a:t>  width: 100px;</a:t>
            </a:r>
            <a:br>
              <a:rPr lang="en-US" sz="1600" dirty="0">
                <a:solidFill>
                  <a:schemeClr val="bg1"/>
                </a:solidFill>
              </a:rPr>
            </a:br>
            <a:r>
              <a:rPr lang="en-US" sz="1600" dirty="0">
                <a:solidFill>
                  <a:schemeClr val="bg1"/>
                </a:solidFill>
              </a:rPr>
              <a:t>  height: 100px;</a:t>
            </a:r>
            <a:br>
              <a:rPr lang="en-US" sz="1600" dirty="0">
                <a:solidFill>
                  <a:schemeClr val="bg1"/>
                </a:solidFill>
              </a:rPr>
            </a:br>
            <a:r>
              <a:rPr lang="en-US" sz="1600" dirty="0">
                <a:solidFill>
                  <a:schemeClr val="bg1"/>
                </a:solidFill>
              </a:rPr>
              <a:t>  position: relative;</a:t>
            </a:r>
            <a:br>
              <a:rPr lang="en-US" sz="1600" dirty="0">
                <a:solidFill>
                  <a:schemeClr val="bg1"/>
                </a:solidFill>
              </a:rPr>
            </a:br>
            <a:r>
              <a:rPr lang="en-US" sz="1600" dirty="0">
                <a:solidFill>
                  <a:schemeClr val="bg1"/>
                </a:solidFill>
              </a:rPr>
              <a:t>  background-color: red;</a:t>
            </a:r>
            <a:br>
              <a:rPr lang="en-US" sz="1600" dirty="0">
                <a:solidFill>
                  <a:schemeClr val="bg1"/>
                </a:solidFill>
              </a:rPr>
            </a:br>
            <a:r>
              <a:rPr lang="en-US" sz="1600" dirty="0">
                <a:solidFill>
                  <a:schemeClr val="bg1"/>
                </a:solidFill>
              </a:rPr>
              <a:t>  animation-name: example;</a:t>
            </a:r>
            <a:br>
              <a:rPr lang="en-US" sz="1600" dirty="0">
                <a:solidFill>
                  <a:schemeClr val="bg1"/>
                </a:solidFill>
              </a:rPr>
            </a:br>
            <a:r>
              <a:rPr lang="en-US" sz="1600" dirty="0">
                <a:solidFill>
                  <a:schemeClr val="bg1"/>
                </a:solidFill>
              </a:rPr>
              <a:t>  animation-duration: 4s;</a:t>
            </a:r>
            <a:br>
              <a:rPr lang="en-US" sz="1600" dirty="0">
                <a:solidFill>
                  <a:schemeClr val="bg1"/>
                </a:solidFill>
              </a:rPr>
            </a:br>
            <a:r>
              <a:rPr lang="en-US" sz="1600" dirty="0">
                <a:solidFill>
                  <a:schemeClr val="bg1"/>
                </a:solidFill>
              </a:rPr>
              <a:t>  animation-iteration-count: 3;</a:t>
            </a:r>
            <a:br>
              <a:rPr lang="en-US" sz="1600" dirty="0">
                <a:solidFill>
                  <a:schemeClr val="bg1"/>
                </a:solidFill>
              </a:rPr>
            </a:br>
            <a:r>
              <a:rPr lang="en-US" sz="1600" dirty="0">
                <a:solidFill>
                  <a:schemeClr val="bg1"/>
                </a:solidFill>
              </a:rPr>
              <a:t>}</a:t>
            </a:r>
            <a:r>
              <a:rPr kumimoji="0" lang="ru-RU" sz="1600" b="0" i="0" u="none" strike="noStrike" cap="none" normalizeH="0" baseline="0" dirty="0" smtClean="0">
                <a:ln>
                  <a:noFill/>
                </a:ln>
                <a:solidFill>
                  <a:schemeClr val="bg1"/>
                </a:solidFill>
                <a:effectLst/>
              </a:rPr>
              <a:t> </a:t>
            </a:r>
            <a:endParaRPr kumimoji="0" lang="en-US" sz="1600" b="0" i="0" u="none" strike="noStrike" cap="none" normalizeH="0" baseline="0" dirty="0" smtClean="0">
              <a:ln>
                <a:noFill/>
              </a:ln>
              <a:solidFill>
                <a:schemeClr val="bg1"/>
              </a:solidFill>
              <a:effectLst/>
            </a:endParaRPr>
          </a:p>
          <a:p>
            <a:pPr marL="0" lvl="0" indent="0" defTabSz="914400">
              <a:buClrTx/>
              <a:buSzTx/>
              <a:buNone/>
            </a:pPr>
            <a:endParaRPr kumimoji="0" lang="en-US" sz="1600" b="0" i="0" u="none" strike="noStrike" cap="none" normalizeH="0" baseline="0" dirty="0" smtClean="0">
              <a:ln>
                <a:noFill/>
              </a:ln>
              <a:solidFill>
                <a:schemeClr val="bg1"/>
              </a:solidFill>
              <a:effectLst/>
            </a:endParaRPr>
          </a:p>
          <a:p>
            <a:pPr marL="0" lvl="0" indent="0" defTabSz="914400">
              <a:buClrTx/>
              <a:buSzTx/>
              <a:buNone/>
            </a:pPr>
            <a:r>
              <a:rPr lang="en-US" sz="1600" dirty="0" smtClean="0">
                <a:solidFill>
                  <a:schemeClr val="bg1"/>
                </a:solidFill>
              </a:rPr>
              <a:t>For </a:t>
            </a:r>
            <a:r>
              <a:rPr lang="en-US" sz="1600" dirty="0">
                <a:solidFill>
                  <a:schemeClr val="bg1"/>
                </a:solidFill>
              </a:rPr>
              <a:t>infinite animations.</a:t>
            </a:r>
          </a:p>
          <a:p>
            <a:pPr marL="0" lvl="0" indent="0" defTabSz="914400">
              <a:buClrTx/>
              <a:buSzTx/>
              <a:buNone/>
            </a:pPr>
            <a:r>
              <a:rPr lang="en-US" sz="1600" dirty="0">
                <a:solidFill>
                  <a:schemeClr val="bg1"/>
                </a:solidFill>
              </a:rPr>
              <a:t>animation-iteration-count: infinite</a:t>
            </a:r>
            <a:r>
              <a:rPr lang="en-US" sz="1600" dirty="0" smtClean="0">
                <a:solidFill>
                  <a:schemeClr val="bg1"/>
                </a:solidFill>
              </a:rPr>
              <a:t>; </a:t>
            </a:r>
          </a:p>
          <a:p>
            <a:pPr marL="0" lvl="0" indent="0" defTabSz="914400">
              <a:buClrTx/>
              <a:buSzTx/>
              <a:buNone/>
            </a:pPr>
            <a:endParaRPr kumimoji="0" lang="en-US" sz="1600" b="0" i="0" u="none" strike="noStrike" cap="none" normalizeH="0" baseline="0" dirty="0">
              <a:ln>
                <a:noFill/>
              </a:ln>
              <a:solidFill>
                <a:schemeClr val="bg1"/>
              </a:solidFill>
              <a:effectLst/>
            </a:endParaRPr>
          </a:p>
          <a:p>
            <a:pPr marL="0" lvl="0" indent="0" defTabSz="914400">
              <a:buClrTx/>
              <a:buSzTx/>
              <a:buNone/>
            </a:pPr>
            <a:r>
              <a:rPr lang="en-US" sz="1600" dirty="0" smtClean="0">
                <a:solidFill>
                  <a:schemeClr val="bg1"/>
                </a:solidFill>
              </a:rPr>
              <a:t>Reverse run:</a:t>
            </a:r>
          </a:p>
          <a:p>
            <a:pPr marL="0" lvl="0" indent="0" defTabSz="914400">
              <a:buClrTx/>
              <a:buSzTx/>
              <a:buNone/>
            </a:pPr>
            <a:r>
              <a:rPr lang="en-US" sz="1600" dirty="0">
                <a:solidFill>
                  <a:schemeClr val="bg1"/>
                </a:solidFill>
              </a:rPr>
              <a:t>animation-direction: reverse;</a:t>
            </a:r>
            <a:endParaRPr kumimoji="0" lang="ru-RU" sz="16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915063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Specify the Speed Curve of the Animation</a:t>
            </a:r>
          </a:p>
        </p:txBody>
      </p:sp>
      <p:sp>
        <p:nvSpPr>
          <p:cNvPr id="4" name="Rectangle 1"/>
          <p:cNvSpPr>
            <a:spLocks noGrp="1" noChangeArrowheads="1"/>
          </p:cNvSpPr>
          <p:nvPr>
            <p:ph idx="1"/>
          </p:nvPr>
        </p:nvSpPr>
        <p:spPr bwMode="auto">
          <a:xfrm>
            <a:off x="646111" y="2475551"/>
            <a:ext cx="9583073" cy="23083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DC143C"/>
                </a:solidFill>
                <a:effectLst/>
                <a:latin typeface="Consolas" panose="020B0609020204030204" pitchFamily="49" charset="0"/>
              </a:rPr>
              <a:t>animation-timing-function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property</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specifies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speed</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curve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of</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animation</a:t>
            </a:r>
            <a:r>
              <a:rPr kumimoji="0" lang="ru-RU" sz="1600" b="0" i="0" u="none" strike="noStrike" cap="none" normalizeH="0" baseline="0" dirty="0" smtClean="0">
                <a:ln>
                  <a:noFill/>
                </a:ln>
                <a:solidFill>
                  <a:srgbClr val="000000"/>
                </a:solidFill>
                <a:effectLst/>
                <a:latin typeface="Verdana" panose="020B0604030504040204" pitchFamily="34" charset="0"/>
              </a:rPr>
              <a:t>.</a:t>
            </a:r>
            <a:endParaRPr kumimoji="0" lang="ru-RU"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animation-timing-function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property</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can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have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following</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values</a:t>
            </a:r>
            <a:r>
              <a:rPr kumimoji="0" lang="ru-RU" sz="1600" b="0" i="0" u="none" strike="noStrike" cap="none" normalizeH="0" baseline="0" dirty="0" smtClean="0">
                <a:ln>
                  <a:noFill/>
                </a:ln>
                <a:solidFill>
                  <a:srgbClr val="000000"/>
                </a:solidFill>
                <a:effectLst/>
                <a:latin typeface="Verdana" panose="020B0604030504040204" pitchFamily="34" charset="0"/>
              </a:rPr>
              <a:t>:</a:t>
            </a:r>
            <a:endParaRPr kumimoji="0" lang="ru-RU"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600" b="0" i="0" u="none" strike="noStrike" cap="none" normalizeH="0" baseline="0" dirty="0" err="1" smtClean="0">
                <a:ln>
                  <a:noFill/>
                </a:ln>
                <a:solidFill>
                  <a:srgbClr val="DC143C"/>
                </a:solidFill>
                <a:effectLst/>
                <a:latin typeface="Consolas" panose="020B0609020204030204" pitchFamily="49" charset="0"/>
              </a:rPr>
              <a:t>ease</a:t>
            </a:r>
            <a:r>
              <a:rPr kumimoji="0" lang="ru-RU" sz="1600" b="0" i="0" u="none" strike="noStrike" cap="none" normalizeH="0" baseline="0" dirty="0" smtClean="0">
                <a:ln>
                  <a:noFill/>
                </a:ln>
                <a:solidFill>
                  <a:srgbClr val="000000"/>
                </a:solidFill>
                <a:effectLst/>
                <a:latin typeface="Verdana" panose="020B0604030504040204" pitchFamily="34" charset="0"/>
              </a:rPr>
              <a:t> - </a:t>
            </a:r>
            <a:r>
              <a:rPr kumimoji="0" lang="ru-RU" sz="1600" b="0" i="0" u="none" strike="noStrike" cap="none" normalizeH="0" baseline="0" dirty="0" err="1" smtClean="0">
                <a:ln>
                  <a:noFill/>
                </a:ln>
                <a:solidFill>
                  <a:srgbClr val="000000"/>
                </a:solidFill>
                <a:effectLst/>
                <a:latin typeface="Verdana" panose="020B0604030504040204" pitchFamily="34" charset="0"/>
              </a:rPr>
              <a:t>Specifies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animation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with</a:t>
            </a:r>
            <a:r>
              <a:rPr kumimoji="0" lang="ru-RU" sz="1600" b="0" i="0" u="none" strike="noStrike" cap="none" normalizeH="0" baseline="0" dirty="0" smtClean="0">
                <a:ln>
                  <a:noFill/>
                </a:ln>
                <a:solidFill>
                  <a:srgbClr val="000000"/>
                </a:solidFill>
                <a:effectLst/>
                <a:latin typeface="Verdana" panose="020B0604030504040204" pitchFamily="34" charset="0"/>
              </a:rPr>
              <a:t> a </a:t>
            </a:r>
            <a:r>
              <a:rPr kumimoji="0" lang="ru-RU" sz="1600" b="0" i="0" u="none" strike="noStrike" cap="none" normalizeH="0" baseline="0" dirty="0" err="1" smtClean="0">
                <a:ln>
                  <a:noFill/>
                </a:ln>
                <a:solidFill>
                  <a:srgbClr val="000000"/>
                </a:solidFill>
                <a:effectLst/>
                <a:latin typeface="Verdana" panose="020B0604030504040204" pitchFamily="34" charset="0"/>
              </a:rPr>
              <a:t>slow</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start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fast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end</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slowly</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this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is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default</a:t>
            </a:r>
            <a:r>
              <a:rPr kumimoji="0" lang="ru-RU" sz="16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600" b="0" i="0" u="none" strike="noStrike" cap="none" normalizeH="0" baseline="0" dirty="0" err="1" smtClean="0">
                <a:ln>
                  <a:noFill/>
                </a:ln>
                <a:solidFill>
                  <a:srgbClr val="DC143C"/>
                </a:solidFill>
                <a:effectLst/>
                <a:latin typeface="Consolas" panose="020B0609020204030204" pitchFamily="49" charset="0"/>
              </a:rPr>
              <a:t>linear</a:t>
            </a:r>
            <a:r>
              <a:rPr kumimoji="0" lang="ru-RU" sz="1600" b="0" i="0" u="none" strike="noStrike" cap="none" normalizeH="0" baseline="0" dirty="0" smtClean="0">
                <a:ln>
                  <a:noFill/>
                </a:ln>
                <a:solidFill>
                  <a:srgbClr val="000000"/>
                </a:solidFill>
                <a:effectLst/>
                <a:latin typeface="Verdana" panose="020B0604030504040204" pitchFamily="34" charset="0"/>
              </a:rPr>
              <a:t> - </a:t>
            </a:r>
            <a:r>
              <a:rPr kumimoji="0" lang="ru-RU" sz="1600" b="0" i="0" u="none" strike="noStrike" cap="none" normalizeH="0" baseline="0" dirty="0" err="1" smtClean="0">
                <a:ln>
                  <a:noFill/>
                </a:ln>
                <a:solidFill>
                  <a:srgbClr val="000000"/>
                </a:solidFill>
                <a:effectLst/>
                <a:latin typeface="Verdana" panose="020B0604030504040204" pitchFamily="34" charset="0"/>
              </a:rPr>
              <a:t>Specifies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animation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with</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same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speed</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from</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start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to</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end</a:t>
            </a:r>
            <a:endParaRPr kumimoji="0" lang="ru-RU" sz="16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600" b="0" i="0" u="none" strike="noStrike" cap="none" normalizeH="0" baseline="0" dirty="0" err="1" smtClean="0">
                <a:ln>
                  <a:noFill/>
                </a:ln>
                <a:solidFill>
                  <a:srgbClr val="DC143C"/>
                </a:solidFill>
                <a:effectLst/>
                <a:latin typeface="Consolas" panose="020B0609020204030204" pitchFamily="49" charset="0"/>
              </a:rPr>
              <a:t>ease-in</a:t>
            </a:r>
            <a:r>
              <a:rPr kumimoji="0" lang="ru-RU" sz="1600" b="0" i="0" u="none" strike="noStrike" cap="none" normalizeH="0" baseline="0" dirty="0" smtClean="0">
                <a:ln>
                  <a:noFill/>
                </a:ln>
                <a:solidFill>
                  <a:srgbClr val="000000"/>
                </a:solidFill>
                <a:effectLst/>
                <a:latin typeface="Verdana" panose="020B0604030504040204" pitchFamily="34" charset="0"/>
              </a:rPr>
              <a:t> - </a:t>
            </a:r>
            <a:r>
              <a:rPr kumimoji="0" lang="ru-RU" sz="1600" b="0" i="0" u="none" strike="noStrike" cap="none" normalizeH="0" baseline="0" dirty="0" err="1" smtClean="0">
                <a:ln>
                  <a:noFill/>
                </a:ln>
                <a:solidFill>
                  <a:srgbClr val="000000"/>
                </a:solidFill>
                <a:effectLst/>
                <a:latin typeface="Verdana" panose="020B0604030504040204" pitchFamily="34" charset="0"/>
              </a:rPr>
              <a:t>Specifies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animation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with</a:t>
            </a:r>
            <a:r>
              <a:rPr kumimoji="0" lang="ru-RU" sz="1600" b="0" i="0" u="none" strike="noStrike" cap="none" normalizeH="0" baseline="0" dirty="0" smtClean="0">
                <a:ln>
                  <a:noFill/>
                </a:ln>
                <a:solidFill>
                  <a:srgbClr val="000000"/>
                </a:solidFill>
                <a:effectLst/>
                <a:latin typeface="Verdana" panose="020B0604030504040204" pitchFamily="34" charset="0"/>
              </a:rPr>
              <a:t> a </a:t>
            </a:r>
            <a:r>
              <a:rPr kumimoji="0" lang="ru-RU" sz="1600" b="0" i="0" u="none" strike="noStrike" cap="none" normalizeH="0" baseline="0" dirty="0" err="1" smtClean="0">
                <a:ln>
                  <a:noFill/>
                </a:ln>
                <a:solidFill>
                  <a:srgbClr val="000000"/>
                </a:solidFill>
                <a:effectLst/>
                <a:latin typeface="Verdana" panose="020B0604030504040204" pitchFamily="34" charset="0"/>
              </a:rPr>
              <a:t>slow</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start</a:t>
            </a:r>
            <a:endParaRPr kumimoji="0" lang="ru-RU" sz="16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600" b="0" i="0" u="none" strike="noStrike" cap="none" normalizeH="0" baseline="0" dirty="0" err="1" smtClean="0">
                <a:ln>
                  <a:noFill/>
                </a:ln>
                <a:solidFill>
                  <a:srgbClr val="DC143C"/>
                </a:solidFill>
                <a:effectLst/>
                <a:latin typeface="Consolas" panose="020B0609020204030204" pitchFamily="49" charset="0"/>
              </a:rPr>
              <a:t>ease-out</a:t>
            </a:r>
            <a:r>
              <a:rPr kumimoji="0" lang="ru-RU" sz="1600" b="0" i="0" u="none" strike="noStrike" cap="none" normalizeH="0" baseline="0" dirty="0" smtClean="0">
                <a:ln>
                  <a:noFill/>
                </a:ln>
                <a:solidFill>
                  <a:srgbClr val="000000"/>
                </a:solidFill>
                <a:effectLst/>
                <a:latin typeface="Verdana" panose="020B0604030504040204" pitchFamily="34" charset="0"/>
              </a:rPr>
              <a:t> - </a:t>
            </a:r>
            <a:r>
              <a:rPr kumimoji="0" lang="ru-RU" sz="1600" b="0" i="0" u="none" strike="noStrike" cap="none" normalizeH="0" baseline="0" dirty="0" err="1" smtClean="0">
                <a:ln>
                  <a:noFill/>
                </a:ln>
                <a:solidFill>
                  <a:srgbClr val="000000"/>
                </a:solidFill>
                <a:effectLst/>
                <a:latin typeface="Verdana" panose="020B0604030504040204" pitchFamily="34" charset="0"/>
              </a:rPr>
              <a:t>Specifies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animation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with</a:t>
            </a:r>
            <a:r>
              <a:rPr kumimoji="0" lang="ru-RU" sz="1600" b="0" i="0" u="none" strike="noStrike" cap="none" normalizeH="0" baseline="0" dirty="0" smtClean="0">
                <a:ln>
                  <a:noFill/>
                </a:ln>
                <a:solidFill>
                  <a:srgbClr val="000000"/>
                </a:solidFill>
                <a:effectLst/>
                <a:latin typeface="Verdana" panose="020B0604030504040204" pitchFamily="34" charset="0"/>
              </a:rPr>
              <a:t> a </a:t>
            </a:r>
            <a:r>
              <a:rPr kumimoji="0" lang="ru-RU" sz="1600" b="0" i="0" u="none" strike="noStrike" cap="none" normalizeH="0" baseline="0" dirty="0" err="1" smtClean="0">
                <a:ln>
                  <a:noFill/>
                </a:ln>
                <a:solidFill>
                  <a:srgbClr val="000000"/>
                </a:solidFill>
                <a:effectLst/>
                <a:latin typeface="Verdana" panose="020B0604030504040204" pitchFamily="34" charset="0"/>
              </a:rPr>
              <a:t>slow</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end</a:t>
            </a:r>
            <a:endParaRPr kumimoji="0" lang="ru-RU" sz="16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600" b="0" i="0" u="none" strike="noStrike" cap="none" normalizeH="0" baseline="0" dirty="0" err="1" smtClean="0">
                <a:ln>
                  <a:noFill/>
                </a:ln>
                <a:solidFill>
                  <a:srgbClr val="DC143C"/>
                </a:solidFill>
                <a:effectLst/>
                <a:latin typeface="Consolas" panose="020B0609020204030204" pitchFamily="49" charset="0"/>
              </a:rPr>
              <a:t>ease-in-out</a:t>
            </a:r>
            <a:r>
              <a:rPr kumimoji="0" lang="ru-RU" sz="1600" b="0" i="0" u="none" strike="noStrike" cap="none" normalizeH="0" baseline="0" dirty="0" smtClean="0">
                <a:ln>
                  <a:noFill/>
                </a:ln>
                <a:solidFill>
                  <a:srgbClr val="000000"/>
                </a:solidFill>
                <a:effectLst/>
                <a:latin typeface="Verdana" panose="020B0604030504040204" pitchFamily="34" charset="0"/>
              </a:rPr>
              <a:t> - </a:t>
            </a:r>
            <a:r>
              <a:rPr kumimoji="0" lang="ru-RU" sz="1600" b="0" i="0" u="none" strike="noStrike" cap="none" normalizeH="0" baseline="0" dirty="0" err="1" smtClean="0">
                <a:ln>
                  <a:noFill/>
                </a:ln>
                <a:solidFill>
                  <a:srgbClr val="000000"/>
                </a:solidFill>
                <a:effectLst/>
                <a:latin typeface="Verdana" panose="020B0604030504040204" pitchFamily="34" charset="0"/>
              </a:rPr>
              <a:t>Specifies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animation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with</a:t>
            </a:r>
            <a:r>
              <a:rPr kumimoji="0" lang="ru-RU" sz="1600" b="0" i="0" u="none" strike="noStrike" cap="none" normalizeH="0" baseline="0" dirty="0" smtClean="0">
                <a:ln>
                  <a:noFill/>
                </a:ln>
                <a:solidFill>
                  <a:srgbClr val="000000"/>
                </a:solidFill>
                <a:effectLst/>
                <a:latin typeface="Verdana" panose="020B0604030504040204" pitchFamily="34" charset="0"/>
              </a:rPr>
              <a:t> a </a:t>
            </a:r>
            <a:r>
              <a:rPr kumimoji="0" lang="ru-RU" sz="1600" b="0" i="0" u="none" strike="noStrike" cap="none" normalizeH="0" baseline="0" dirty="0" err="1" smtClean="0">
                <a:ln>
                  <a:noFill/>
                </a:ln>
                <a:solidFill>
                  <a:srgbClr val="000000"/>
                </a:solidFill>
                <a:effectLst/>
                <a:latin typeface="Verdana" panose="020B0604030504040204" pitchFamily="34" charset="0"/>
              </a:rPr>
              <a:t>slow</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start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and</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end</a:t>
            </a:r>
            <a:endParaRPr kumimoji="0" lang="ru-RU" sz="16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sz="1600" b="0" i="0" u="none" strike="noStrike" cap="none" normalizeH="0" baseline="0" dirty="0" err="1" smtClean="0">
                <a:ln>
                  <a:noFill/>
                </a:ln>
                <a:solidFill>
                  <a:srgbClr val="DC143C"/>
                </a:solidFill>
                <a:effectLst/>
                <a:latin typeface="Consolas" panose="020B0609020204030204" pitchFamily="49" charset="0"/>
              </a:rPr>
              <a:t>cubic-bezier</a:t>
            </a:r>
            <a:r>
              <a:rPr kumimoji="0" lang="ru-RU" sz="1600" b="0" i="0" u="none" strike="noStrike" cap="none" normalizeH="0" baseline="0" dirty="0" smtClean="0">
                <a:ln>
                  <a:noFill/>
                </a:ln>
                <a:solidFill>
                  <a:srgbClr val="DC143C"/>
                </a:solidFill>
                <a:effectLst/>
                <a:latin typeface="Consolas" panose="020B0609020204030204" pitchFamily="49" charset="0"/>
              </a:rPr>
              <a:t>(</a:t>
            </a:r>
            <a:r>
              <a:rPr kumimoji="0" lang="ru-RU" sz="1600" b="0" i="0" u="none" strike="noStrike" cap="none" normalizeH="0" baseline="0" dirty="0" err="1" smtClean="0">
                <a:ln>
                  <a:noFill/>
                </a:ln>
                <a:solidFill>
                  <a:srgbClr val="DC143C"/>
                </a:solidFill>
                <a:effectLst/>
                <a:latin typeface="Consolas" panose="020B0609020204030204" pitchFamily="49" charset="0"/>
              </a:rPr>
              <a:t>n,n,n,n</a:t>
            </a:r>
            <a:r>
              <a:rPr kumimoji="0" lang="ru-RU" sz="1600" b="0" i="0" u="none" strike="noStrike" cap="none" normalizeH="0" baseline="0" dirty="0" smtClean="0">
                <a:ln>
                  <a:noFill/>
                </a:ln>
                <a:solidFill>
                  <a:srgbClr val="DC143C"/>
                </a:solidFill>
                <a:effectLst/>
                <a:latin typeface="Consolas" panose="020B0609020204030204" pitchFamily="49" charset="0"/>
              </a:rPr>
              <a:t>)</a:t>
            </a:r>
            <a:r>
              <a:rPr kumimoji="0" lang="ru-RU" sz="1600" b="0" i="0" u="none" strike="noStrike" cap="none" normalizeH="0" baseline="0" dirty="0" smtClean="0">
                <a:ln>
                  <a:noFill/>
                </a:ln>
                <a:solidFill>
                  <a:srgbClr val="000000"/>
                </a:solidFill>
                <a:effectLst/>
                <a:latin typeface="Verdana" panose="020B0604030504040204" pitchFamily="34" charset="0"/>
              </a:rPr>
              <a:t> - </a:t>
            </a:r>
            <a:r>
              <a:rPr kumimoji="0" lang="ru-RU" sz="1600" b="0" i="0" u="none" strike="noStrike" cap="none" normalizeH="0" baseline="0" dirty="0" err="1" smtClean="0">
                <a:ln>
                  <a:noFill/>
                </a:ln>
                <a:solidFill>
                  <a:srgbClr val="000000"/>
                </a:solidFill>
                <a:effectLst/>
                <a:latin typeface="Verdana" panose="020B0604030504040204" pitchFamily="34" charset="0"/>
              </a:rPr>
              <a:t>Lets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you</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define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your</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own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values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in</a:t>
            </a:r>
            <a:r>
              <a:rPr kumimoji="0" lang="ru-RU" sz="1600" b="0" i="0" u="none" strike="noStrike" cap="none" normalizeH="0" baseline="0" dirty="0" smtClean="0">
                <a:ln>
                  <a:noFill/>
                </a:ln>
                <a:solidFill>
                  <a:srgbClr val="000000"/>
                </a:solidFill>
                <a:effectLst/>
                <a:latin typeface="Verdana" panose="020B0604030504040204" pitchFamily="34" charset="0"/>
              </a:rPr>
              <a:t> a </a:t>
            </a:r>
            <a:r>
              <a:rPr kumimoji="0" lang="ru-RU" sz="1600" b="0" i="0" u="none" strike="noStrike" cap="none" normalizeH="0" baseline="0" dirty="0" err="1" smtClean="0">
                <a:ln>
                  <a:noFill/>
                </a:ln>
                <a:solidFill>
                  <a:srgbClr val="000000"/>
                </a:solidFill>
                <a:effectLst/>
                <a:latin typeface="Verdana" panose="020B0604030504040204" pitchFamily="34" charset="0"/>
              </a:rPr>
              <a:t>cubic-bezier</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function</a:t>
            </a:r>
            <a:endParaRPr kumimoji="0" lang="ru-RU" sz="16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58725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Animation Shorthand Property</a:t>
            </a:r>
            <a:br>
              <a:rPr lang="en-US" dirty="0"/>
            </a:br>
            <a:endParaRPr lang="ru-RU" dirty="0"/>
          </a:p>
        </p:txBody>
      </p:sp>
      <p:sp>
        <p:nvSpPr>
          <p:cNvPr id="3" name="Объект 2"/>
          <p:cNvSpPr>
            <a:spLocks noGrp="1"/>
          </p:cNvSpPr>
          <p:nvPr>
            <p:ph idx="1"/>
          </p:nvPr>
        </p:nvSpPr>
        <p:spPr/>
        <p:txBody>
          <a:bodyPr/>
          <a:lstStyle/>
          <a:p>
            <a:r>
              <a:rPr lang="en-US" dirty="0"/>
              <a:t>div {</a:t>
            </a:r>
            <a:br>
              <a:rPr lang="en-US" dirty="0"/>
            </a:br>
            <a:r>
              <a:rPr lang="en-US" dirty="0"/>
              <a:t>  animation-name: example;</a:t>
            </a:r>
            <a:br>
              <a:rPr lang="en-US" dirty="0"/>
            </a:br>
            <a:r>
              <a:rPr lang="en-US" dirty="0"/>
              <a:t>  animation-duration: 5s;</a:t>
            </a:r>
            <a:br>
              <a:rPr lang="en-US" dirty="0"/>
            </a:br>
            <a:r>
              <a:rPr lang="en-US" dirty="0"/>
              <a:t>  animation-timing-function: linear;</a:t>
            </a:r>
            <a:br>
              <a:rPr lang="en-US" dirty="0"/>
            </a:br>
            <a:r>
              <a:rPr lang="en-US" dirty="0"/>
              <a:t>  animation-delay: 2s;</a:t>
            </a:r>
            <a:br>
              <a:rPr lang="en-US" dirty="0"/>
            </a:br>
            <a:r>
              <a:rPr lang="en-US" dirty="0"/>
              <a:t>  animation-iteration-count: infinite;</a:t>
            </a:r>
            <a:br>
              <a:rPr lang="en-US" dirty="0"/>
            </a:br>
            <a:r>
              <a:rPr lang="en-US" dirty="0"/>
              <a:t>  animation-direction: alternate;</a:t>
            </a:r>
            <a:br>
              <a:rPr lang="en-US" dirty="0"/>
            </a:br>
            <a:r>
              <a:rPr lang="en-US" dirty="0" smtClean="0"/>
              <a:t>}</a:t>
            </a:r>
          </a:p>
          <a:p>
            <a:endParaRPr lang="en-US" dirty="0"/>
          </a:p>
          <a:p>
            <a:r>
              <a:rPr lang="en-US" dirty="0"/>
              <a:t>div {</a:t>
            </a:r>
            <a:br>
              <a:rPr lang="en-US" dirty="0"/>
            </a:br>
            <a:r>
              <a:rPr lang="en-US" dirty="0"/>
              <a:t>  animation: example 5s linear 2s infinite alternate;</a:t>
            </a:r>
            <a:br>
              <a:rPr lang="en-US" dirty="0"/>
            </a:br>
            <a:r>
              <a:rPr lang="en-US" dirty="0"/>
              <a:t>}</a:t>
            </a:r>
            <a:endParaRPr lang="ru-RU" dirty="0"/>
          </a:p>
        </p:txBody>
      </p:sp>
    </p:spTree>
    <p:extLst>
      <p:ext uri="{BB962C8B-B14F-4D97-AF65-F5344CB8AC3E}">
        <p14:creationId xmlns:p14="http://schemas.microsoft.com/office/powerpoint/2010/main" val="422963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CSS Animation Properties</a:t>
            </a:r>
            <a:br>
              <a:rPr lang="en-US" dirty="0"/>
            </a:b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700272473"/>
              </p:ext>
            </p:extLst>
          </p:nvPr>
        </p:nvGraphicFramePr>
        <p:xfrm>
          <a:off x="526665" y="1790641"/>
          <a:ext cx="8947150" cy="3895972"/>
        </p:xfrm>
        <a:graphic>
          <a:graphicData uri="http://schemas.openxmlformats.org/drawingml/2006/table">
            <a:tbl>
              <a:tblPr/>
              <a:tblGrid>
                <a:gridCol w="2498690"/>
                <a:gridCol w="6448460"/>
              </a:tblGrid>
              <a:tr h="317114">
                <a:tc>
                  <a:txBody>
                    <a:bodyPr/>
                    <a:lstStyle/>
                    <a:p>
                      <a:pPr algn="l" fontAlgn="t"/>
                      <a:r>
                        <a:rPr lang="en-US" sz="1300" dirty="0">
                          <a:solidFill>
                            <a:schemeClr val="bg1"/>
                          </a:solidFill>
                          <a:effectLst/>
                        </a:rPr>
                        <a:t>Property</a:t>
                      </a: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solidFill>
                            <a:schemeClr val="bg1"/>
                          </a:solidFill>
                          <a:effectLst/>
                        </a:rPr>
                        <a:t>Description</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7114">
                <a:tc>
                  <a:txBody>
                    <a:bodyPr/>
                    <a:lstStyle/>
                    <a:p>
                      <a:pPr algn="l" fontAlgn="t"/>
                      <a:r>
                        <a:rPr lang="en-US" sz="1300">
                          <a:solidFill>
                            <a:schemeClr val="bg1"/>
                          </a:solidFill>
                          <a:effectLst/>
                          <a:hlinkClick r:id="rId2"/>
                        </a:rPr>
                        <a:t>@keyframes</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solidFill>
                            <a:schemeClr val="bg1"/>
                          </a:solidFill>
                          <a:effectLst/>
                        </a:rPr>
                        <a:t>Specifies the animation code</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17114">
                <a:tc>
                  <a:txBody>
                    <a:bodyPr/>
                    <a:lstStyle/>
                    <a:p>
                      <a:pPr algn="l" fontAlgn="t"/>
                      <a:r>
                        <a:rPr lang="en-US" sz="1300">
                          <a:solidFill>
                            <a:schemeClr val="bg1"/>
                          </a:solidFill>
                          <a:effectLst/>
                          <a:hlinkClick r:id="rId3"/>
                        </a:rPr>
                        <a:t>animation</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solidFill>
                            <a:schemeClr val="bg1"/>
                          </a:solidFill>
                          <a:effectLst/>
                        </a:rPr>
                        <a:t>A shorthand property for setting all the animation properties</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7114">
                <a:tc>
                  <a:txBody>
                    <a:bodyPr/>
                    <a:lstStyle/>
                    <a:p>
                      <a:pPr algn="l" fontAlgn="t"/>
                      <a:r>
                        <a:rPr lang="en-US" sz="1300">
                          <a:solidFill>
                            <a:schemeClr val="bg1"/>
                          </a:solidFill>
                          <a:effectLst/>
                          <a:hlinkClick r:id="rId4"/>
                        </a:rPr>
                        <a:t>animation-delay</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solidFill>
                            <a:schemeClr val="bg1"/>
                          </a:solidFill>
                          <a:effectLst/>
                        </a:rPr>
                        <a:t>Specifies a delay for the start of an animation</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20973">
                <a:tc>
                  <a:txBody>
                    <a:bodyPr/>
                    <a:lstStyle/>
                    <a:p>
                      <a:pPr algn="l" fontAlgn="t"/>
                      <a:r>
                        <a:rPr lang="en-US" sz="1300">
                          <a:solidFill>
                            <a:schemeClr val="bg1"/>
                          </a:solidFill>
                          <a:effectLst/>
                          <a:hlinkClick r:id="rId5"/>
                        </a:rPr>
                        <a:t>animation-direction</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solidFill>
                            <a:schemeClr val="bg1"/>
                          </a:solidFill>
                          <a:effectLst/>
                        </a:rPr>
                        <a:t>Specifies whether an animation should be played forwards, backwards or in alternate cycles</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7114">
                <a:tc>
                  <a:txBody>
                    <a:bodyPr/>
                    <a:lstStyle/>
                    <a:p>
                      <a:pPr algn="l" fontAlgn="t"/>
                      <a:r>
                        <a:rPr lang="en-US" sz="1300">
                          <a:solidFill>
                            <a:schemeClr val="bg1"/>
                          </a:solidFill>
                          <a:effectLst/>
                          <a:hlinkClick r:id="rId6"/>
                        </a:rPr>
                        <a:t>animation-duration</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solidFill>
                            <a:schemeClr val="bg1"/>
                          </a:solidFill>
                          <a:effectLst/>
                        </a:rPr>
                        <a:t>Specifies how long time an animation should take to complete one cycle</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20973">
                <a:tc>
                  <a:txBody>
                    <a:bodyPr/>
                    <a:lstStyle/>
                    <a:p>
                      <a:pPr algn="l" fontAlgn="t"/>
                      <a:r>
                        <a:rPr lang="en-US" sz="1300">
                          <a:solidFill>
                            <a:schemeClr val="bg1"/>
                          </a:solidFill>
                          <a:effectLst/>
                          <a:hlinkClick r:id="rId7"/>
                        </a:rPr>
                        <a:t>animation-fill-mode</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solidFill>
                            <a:schemeClr val="bg1"/>
                          </a:solidFill>
                          <a:effectLst/>
                        </a:rPr>
                        <a:t>Specifies a style for the element when the animation is not playing (before it starts, after it ends, or both)</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7114">
                <a:tc>
                  <a:txBody>
                    <a:bodyPr/>
                    <a:lstStyle/>
                    <a:p>
                      <a:pPr algn="l" fontAlgn="t"/>
                      <a:r>
                        <a:rPr lang="en-US" sz="1300">
                          <a:solidFill>
                            <a:schemeClr val="bg1"/>
                          </a:solidFill>
                          <a:effectLst/>
                          <a:hlinkClick r:id="rId8"/>
                        </a:rPr>
                        <a:t>animation-iteration-count</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solidFill>
                            <a:schemeClr val="bg1"/>
                          </a:solidFill>
                          <a:effectLst/>
                        </a:rPr>
                        <a:t>Specifies the number of times an animation should be played</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17114">
                <a:tc>
                  <a:txBody>
                    <a:bodyPr/>
                    <a:lstStyle/>
                    <a:p>
                      <a:pPr algn="l" fontAlgn="t"/>
                      <a:r>
                        <a:rPr lang="en-US" sz="1300">
                          <a:solidFill>
                            <a:schemeClr val="bg1"/>
                          </a:solidFill>
                          <a:effectLst/>
                          <a:hlinkClick r:id="rId9"/>
                        </a:rPr>
                        <a:t>animation-name</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a:solidFill>
                            <a:schemeClr val="bg1"/>
                          </a:solidFill>
                          <a:effectLst/>
                        </a:rPr>
                        <a:t>Specifies the name of the @keyframes animation</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7114">
                <a:tc>
                  <a:txBody>
                    <a:bodyPr/>
                    <a:lstStyle/>
                    <a:p>
                      <a:pPr algn="l" fontAlgn="t"/>
                      <a:r>
                        <a:rPr lang="en-US" sz="1300">
                          <a:solidFill>
                            <a:schemeClr val="bg1"/>
                          </a:solidFill>
                          <a:effectLst/>
                          <a:hlinkClick r:id="rId10"/>
                        </a:rPr>
                        <a:t>animation-play-state</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a:solidFill>
                            <a:schemeClr val="bg1"/>
                          </a:solidFill>
                          <a:effectLst/>
                        </a:rPr>
                        <a:t>Specifies whether the animation is running or paused</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17114">
                <a:tc>
                  <a:txBody>
                    <a:bodyPr/>
                    <a:lstStyle/>
                    <a:p>
                      <a:pPr algn="l" fontAlgn="t"/>
                      <a:r>
                        <a:rPr lang="en-US" sz="1300">
                          <a:solidFill>
                            <a:schemeClr val="bg1"/>
                          </a:solidFill>
                          <a:effectLst/>
                          <a:hlinkClick r:id="rId11"/>
                        </a:rPr>
                        <a:t>animation-timing-function</a:t>
                      </a:r>
                      <a:endParaRPr lang="en-US" sz="1300">
                        <a:solidFill>
                          <a:schemeClr val="bg1"/>
                        </a:solidFill>
                        <a:effectLst/>
                      </a:endParaRPr>
                    </a:p>
                  </a:txBody>
                  <a:tcPr marL="113255"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solidFill>
                            <a:schemeClr val="bg1"/>
                          </a:solidFill>
                          <a:effectLst/>
                        </a:rPr>
                        <a:t>Specifies the speed curve of the animation</a:t>
                      </a:r>
                    </a:p>
                  </a:txBody>
                  <a:tcPr marL="56628" marR="56628" marT="56628" marB="5662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6733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HW	</a:t>
            </a:r>
            <a:endParaRPr lang="ru-RU" dirty="0"/>
          </a:p>
        </p:txBody>
      </p:sp>
      <p:sp>
        <p:nvSpPr>
          <p:cNvPr id="3" name="Объект 2"/>
          <p:cNvSpPr>
            <a:spLocks noGrp="1"/>
          </p:cNvSpPr>
          <p:nvPr>
            <p:ph idx="1"/>
          </p:nvPr>
        </p:nvSpPr>
        <p:spPr/>
        <p:txBody>
          <a:bodyPr/>
          <a:lstStyle/>
          <a:p>
            <a:r>
              <a:rPr lang="en-US" dirty="0" smtClean="0"/>
              <a:t>Go to </a:t>
            </a:r>
            <a:r>
              <a:rPr lang="en-US" dirty="0"/>
              <a:t>HTML5 section on </a:t>
            </a:r>
            <a:r>
              <a:rPr lang="en-US" dirty="0" smtClean="0">
                <a:hlinkClick r:id="rId2"/>
              </a:rPr>
              <a:t>www.w3schools.com</a:t>
            </a:r>
            <a:endParaRPr lang="en-US" dirty="0" smtClean="0"/>
          </a:p>
          <a:p>
            <a:r>
              <a:rPr lang="en-US" dirty="0" smtClean="0"/>
              <a:t>Write a HTML page using all tags in “HTML5 New Elements” page</a:t>
            </a:r>
          </a:p>
          <a:p>
            <a:r>
              <a:rPr lang="en-US" dirty="0" smtClean="0"/>
              <a:t>Write smiley using canvas ; )</a:t>
            </a:r>
            <a:endParaRPr lang="ru-RU" dirty="0"/>
          </a:p>
        </p:txBody>
      </p:sp>
    </p:spTree>
    <p:extLst>
      <p:ext uri="{BB962C8B-B14F-4D97-AF65-F5344CB8AC3E}">
        <p14:creationId xmlns:p14="http://schemas.microsoft.com/office/powerpoint/2010/main" val="10282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en-US" dirty="0"/>
              <a:t>&lt;!DOCTYPE html</a:t>
            </a:r>
            <a:r>
              <a:rPr lang="en-US" dirty="0" smtClean="0"/>
              <a:t>&gt;</a:t>
            </a:r>
          </a:p>
          <a:p>
            <a:endParaRPr lang="en-US" dirty="0" smtClean="0"/>
          </a:p>
          <a:p>
            <a:r>
              <a:rPr lang="en-US" dirty="0"/>
              <a:t>The default character encoding in HTML5 is UTF-8.</a:t>
            </a:r>
            <a:endParaRPr lang="en-US" dirty="0" smtClean="0"/>
          </a:p>
          <a:p>
            <a:r>
              <a:rPr lang="en-US" dirty="0"/>
              <a:t>&lt;meta charset="UTF-8"&gt;</a:t>
            </a:r>
            <a:endParaRPr lang="ru-RU" dirty="0"/>
          </a:p>
        </p:txBody>
      </p:sp>
    </p:spTree>
    <p:extLst>
      <p:ext uri="{BB962C8B-B14F-4D97-AF65-F5344CB8AC3E}">
        <p14:creationId xmlns:p14="http://schemas.microsoft.com/office/powerpoint/2010/main" val="43414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New HTML5 Elements</a:t>
            </a:r>
            <a:br>
              <a:rPr lang="en-US" dirty="0"/>
            </a:br>
            <a:endParaRPr lang="ru-RU" dirty="0"/>
          </a:p>
        </p:txBody>
      </p:sp>
      <p:sp>
        <p:nvSpPr>
          <p:cNvPr id="4" name="Rectangle 1"/>
          <p:cNvSpPr>
            <a:spLocks noGrp="1" noChangeArrowheads="1"/>
          </p:cNvSpPr>
          <p:nvPr>
            <p:ph idx="1"/>
          </p:nvPr>
        </p:nvSpPr>
        <p:spPr bwMode="auto">
          <a:xfrm>
            <a:off x="646111" y="1970373"/>
            <a:ext cx="9670083"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rgbClr val="000000"/>
                </a:solidFill>
                <a:effectLst/>
                <a:latin typeface="Verdana" panose="020B0604030504040204" pitchFamily="34" charset="0"/>
              </a:rPr>
              <a:t>The</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most</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interesting</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new</a:t>
            </a:r>
            <a:r>
              <a:rPr kumimoji="0" lang="ru-RU" sz="1800" b="0" i="0" u="none" strike="noStrike" cap="none" normalizeH="0" baseline="0" dirty="0" smtClean="0">
                <a:ln>
                  <a:noFill/>
                </a:ln>
                <a:solidFill>
                  <a:srgbClr val="000000"/>
                </a:solidFill>
                <a:effectLst/>
                <a:latin typeface="Verdana" panose="020B0604030504040204" pitchFamily="34" charset="0"/>
              </a:rPr>
              <a:t> HTML5 </a:t>
            </a:r>
            <a:r>
              <a:rPr kumimoji="0" lang="ru-RU" sz="1800" b="0" i="0" u="none" strike="noStrike" cap="none" normalizeH="0" baseline="0" dirty="0" err="1" smtClean="0">
                <a:ln>
                  <a:noFill/>
                </a:ln>
                <a:solidFill>
                  <a:srgbClr val="000000"/>
                </a:solidFill>
                <a:effectLst/>
                <a:latin typeface="Verdana" panose="020B0604030504040204" pitchFamily="34" charset="0"/>
              </a:rPr>
              <a:t>elements</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are</a:t>
            </a:r>
            <a:r>
              <a:rPr kumimoji="0" lang="ru-RU" sz="1800" b="0" i="0" u="none" strike="noStrike" cap="none" normalizeH="0" baseline="0" dirty="0" smtClean="0">
                <a:ln>
                  <a:noFill/>
                </a:ln>
                <a:solidFill>
                  <a:srgbClr val="000000"/>
                </a:solidFill>
                <a:effectLst/>
                <a:latin typeface="Verdana" panose="020B0604030504040204" pitchFamily="34" charset="0"/>
              </a:rPr>
              <a:t>: </a:t>
            </a:r>
            <a:endParaRPr kumimoji="0" lang="ru-RU"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rgbClr val="000000"/>
                </a:solidFill>
                <a:effectLst/>
                <a:latin typeface="Verdana" panose="020B0604030504040204" pitchFamily="34" charset="0"/>
              </a:rPr>
              <a:t>New</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semantic</a:t>
            </a:r>
            <a:r>
              <a:rPr kumimoji="0" lang="ru-RU" sz="1800" b="1"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elements</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like</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header</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footer</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article</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and</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section</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a:t>
            </a:r>
            <a:endParaRPr kumimoji="0" lang="ru-RU"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rgbClr val="000000"/>
                </a:solidFill>
                <a:effectLst/>
                <a:latin typeface="Verdana" panose="020B0604030504040204" pitchFamily="34" charset="0"/>
              </a:rPr>
              <a:t>New</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attributes</a:t>
            </a:r>
            <a:r>
              <a:rPr kumimoji="0" lang="ru-RU" sz="1800" b="1"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of</a:t>
            </a:r>
            <a:r>
              <a:rPr kumimoji="0" lang="ru-RU" sz="1800" b="1"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form</a:t>
            </a:r>
            <a:r>
              <a:rPr kumimoji="0" lang="ru-RU" sz="1800" b="1"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elements</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like</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number</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date</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time</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calendar</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and</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range</a:t>
            </a:r>
            <a:r>
              <a:rPr kumimoji="0" lang="ru-RU" sz="1800" b="0" i="0" u="none" strike="noStrike" cap="none" normalizeH="0" baseline="0" dirty="0" smtClean="0">
                <a:ln>
                  <a:noFill/>
                </a:ln>
                <a:solidFill>
                  <a:srgbClr val="000000"/>
                </a:solidFill>
                <a:effectLst/>
                <a:latin typeface="Verdana" panose="020B0604030504040204" pitchFamily="34" charset="0"/>
              </a:rPr>
              <a:t>.</a:t>
            </a:r>
            <a:endParaRPr kumimoji="0" lang="ru-RU"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rgbClr val="000000"/>
                </a:solidFill>
                <a:effectLst/>
                <a:latin typeface="Verdana" panose="020B0604030504040204" pitchFamily="34" charset="0"/>
              </a:rPr>
              <a:t>New</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graphic</a:t>
            </a:r>
            <a:r>
              <a:rPr kumimoji="0" lang="ru-RU" sz="1800" b="1"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elements</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svg</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and</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canvas</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a:t>
            </a:r>
            <a:endParaRPr kumimoji="0" lang="ru-RU"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err="1" smtClean="0">
                <a:ln>
                  <a:noFill/>
                </a:ln>
                <a:solidFill>
                  <a:srgbClr val="000000"/>
                </a:solidFill>
                <a:effectLst/>
                <a:latin typeface="Verdana" panose="020B0604030504040204" pitchFamily="34" charset="0"/>
              </a:rPr>
              <a:t>New</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multimedia</a:t>
            </a:r>
            <a:r>
              <a:rPr kumimoji="0" lang="ru-RU" sz="1800" b="1" i="0" u="none" strike="noStrike" cap="none" normalizeH="0" baseline="0" dirty="0" smtClean="0">
                <a:ln>
                  <a:noFill/>
                </a:ln>
                <a:solidFill>
                  <a:srgbClr val="000000"/>
                </a:solidFill>
                <a:effectLst/>
                <a:latin typeface="Verdana" panose="020B0604030504040204" pitchFamily="34" charset="0"/>
              </a:rPr>
              <a:t> </a:t>
            </a:r>
            <a:r>
              <a:rPr kumimoji="0" lang="ru-RU" sz="1800" b="1" i="0" u="none" strike="noStrike" cap="none" normalizeH="0" baseline="0" dirty="0" err="1" smtClean="0">
                <a:ln>
                  <a:noFill/>
                </a:ln>
                <a:solidFill>
                  <a:srgbClr val="000000"/>
                </a:solidFill>
                <a:effectLst/>
                <a:latin typeface="Verdana" panose="020B0604030504040204" pitchFamily="34" charset="0"/>
              </a:rPr>
              <a:t>elements</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audio</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err="1" smtClean="0">
                <a:ln>
                  <a:noFill/>
                </a:ln>
                <a:solidFill>
                  <a:srgbClr val="000000"/>
                </a:solidFill>
                <a:effectLst/>
                <a:latin typeface="Verdana" panose="020B0604030504040204" pitchFamily="34" charset="0"/>
              </a:rPr>
              <a:t>and</a:t>
            </a:r>
            <a:r>
              <a:rPr kumimoji="0" lang="ru-RU" sz="1800" b="0" i="0" u="none" strike="noStrike" cap="none" normalizeH="0" baseline="0" dirty="0" smtClean="0">
                <a:ln>
                  <a:noFill/>
                </a:ln>
                <a:solidFill>
                  <a:srgbClr val="000000"/>
                </a:solidFill>
                <a:effectLst/>
                <a:latin typeface="Verdana" panose="020B0604030504040204" pitchFamily="34" charset="0"/>
              </a:rPr>
              <a:t> </a:t>
            </a:r>
            <a:r>
              <a:rPr kumimoji="0" lang="ru-RU" sz="1800" b="0" i="0" u="none" strike="noStrike" cap="none" normalizeH="0" baseline="0" dirty="0" smtClean="0">
                <a:ln>
                  <a:noFill/>
                </a:ln>
                <a:solidFill>
                  <a:srgbClr val="DC143C"/>
                </a:solidFill>
                <a:effectLst/>
                <a:latin typeface="Consolas" panose="020B0609020204030204" pitchFamily="49" charset="0"/>
              </a:rPr>
              <a:t>&lt;</a:t>
            </a:r>
            <a:r>
              <a:rPr kumimoji="0" lang="ru-RU" sz="1800" b="0" i="0" u="none" strike="noStrike" cap="none" normalizeH="0" baseline="0" dirty="0" err="1" smtClean="0">
                <a:ln>
                  <a:noFill/>
                </a:ln>
                <a:solidFill>
                  <a:srgbClr val="DC143C"/>
                </a:solidFill>
                <a:effectLst/>
                <a:latin typeface="Consolas" panose="020B0609020204030204" pitchFamily="49" charset="0"/>
              </a:rPr>
              <a:t>video</a:t>
            </a:r>
            <a:r>
              <a:rPr kumimoji="0" lang="ru-RU" sz="1800" b="0" i="0" u="none" strike="noStrike" cap="none" normalizeH="0" baseline="0" dirty="0" smtClean="0">
                <a:ln>
                  <a:noFill/>
                </a:ln>
                <a:solidFill>
                  <a:srgbClr val="DC143C"/>
                </a:solidFill>
                <a:effectLst/>
                <a:latin typeface="Consolas" panose="020B0609020204030204" pitchFamily="49" charset="0"/>
              </a:rPr>
              <a:t>&gt;</a:t>
            </a:r>
            <a:r>
              <a:rPr kumimoji="0" lang="ru-RU" sz="1800" b="0" i="0" u="none" strike="noStrike" cap="none" normalizeH="0" baseline="0" dirty="0" smtClean="0">
                <a:ln>
                  <a:noFill/>
                </a:ln>
                <a:solidFill>
                  <a:srgbClr val="000000"/>
                </a:solidFill>
                <a:effectLst/>
                <a:latin typeface="Verdana" panose="020B0604030504040204" pitchFamily="34" charset="0"/>
              </a:rPr>
              <a:t>.</a:t>
            </a:r>
            <a:endParaRPr kumimoji="0" lang="ru-RU"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5392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New Semantic/Structural Elements</a:t>
            </a:r>
            <a:br>
              <a:rPr lang="en-US" dirty="0"/>
            </a:b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564285199"/>
              </p:ext>
            </p:extLst>
          </p:nvPr>
        </p:nvGraphicFramePr>
        <p:xfrm>
          <a:off x="1029729" y="1663623"/>
          <a:ext cx="8806249" cy="5054624"/>
        </p:xfrm>
        <a:graphic>
          <a:graphicData uri="http://schemas.openxmlformats.org/drawingml/2006/table">
            <a:tbl>
              <a:tblPr/>
              <a:tblGrid>
                <a:gridCol w="2196683"/>
                <a:gridCol w="6609566"/>
              </a:tblGrid>
              <a:tr h="0">
                <a:tc>
                  <a:txBody>
                    <a:bodyPr/>
                    <a:lstStyle/>
                    <a:p>
                      <a:pPr algn="l" fontAlgn="t"/>
                      <a:r>
                        <a:rPr lang="en-US" sz="1050" dirty="0">
                          <a:solidFill>
                            <a:schemeClr val="bg1"/>
                          </a:solidFill>
                          <a:effectLst/>
                        </a:rPr>
                        <a:t>Tag</a:t>
                      </a: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Description</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dirty="0">
                          <a:solidFill>
                            <a:schemeClr val="bg1"/>
                          </a:solidFill>
                          <a:effectLst/>
                          <a:hlinkClick r:id="rId2"/>
                        </a:rPr>
                        <a:t>&lt;article&gt;</a:t>
                      </a:r>
                      <a:endParaRPr lang="en-US" sz="1050" dirty="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dirty="0">
                          <a:solidFill>
                            <a:schemeClr val="bg1"/>
                          </a:solidFill>
                          <a:effectLst/>
                        </a:rPr>
                        <a:t>Defines an article in a document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3"/>
                        </a:rPr>
                        <a:t>&lt;aside&gt;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Defines content aside from the page content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04424">
                <a:tc>
                  <a:txBody>
                    <a:bodyPr/>
                    <a:lstStyle/>
                    <a:p>
                      <a:pPr algn="l" fontAlgn="t"/>
                      <a:r>
                        <a:rPr lang="en-US" sz="1050">
                          <a:solidFill>
                            <a:schemeClr val="bg1"/>
                          </a:solidFill>
                          <a:effectLst/>
                          <a:hlinkClick r:id="rId4"/>
                        </a:rPr>
                        <a:t>&lt;bdi&gt;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Isolates a part of text that might be formatted in a different direction from other text outside it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5"/>
                        </a:rPr>
                        <a:t>&lt;details&gt;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dirty="0">
                          <a:solidFill>
                            <a:schemeClr val="bg1"/>
                          </a:solidFill>
                          <a:effectLst/>
                        </a:rPr>
                        <a:t>Defines additional details that the user can view or hide</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6"/>
                        </a:rPr>
                        <a:t>&lt;dialog&gt;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a dialog box or window</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7"/>
                        </a:rPr>
                        <a:t>&lt;figcaption&gt;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dirty="0">
                          <a:solidFill>
                            <a:schemeClr val="bg1"/>
                          </a:solidFill>
                          <a:effectLst/>
                        </a:rPr>
                        <a:t>Defines a caption for a &lt;figure&gt; element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8"/>
                        </a:rPr>
                        <a:t>&lt;figure&gt;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self-contained content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9"/>
                        </a:rPr>
                        <a:t>&lt;footer&gt;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Defines a footer for a document or section</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10"/>
                        </a:rPr>
                        <a:t>&lt;header&gt;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a header for a document or section</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11"/>
                        </a:rPr>
                        <a:t>&lt;main&gt;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Defines the main content of a document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12"/>
                        </a:rPr>
                        <a:t>&lt;mark&gt;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marked/highlighted text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13"/>
                        </a:rPr>
                        <a:t>&lt;meter&gt;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Defines a scalar measurement within a known range (a gauge)</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14"/>
                        </a:rPr>
                        <a:t>&lt;nav&gt;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navigation links</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15"/>
                        </a:rPr>
                        <a:t>&lt;progress&gt;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Represents the progress of a task</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16"/>
                        </a:rPr>
                        <a:t>&lt;rp&gt;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what to show in browsers that do not support ruby annotations</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17"/>
                        </a:rPr>
                        <a:t>&lt;rt&gt;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Defines an explanation/pronunciation of characters (for East Asian typography)</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18"/>
                        </a:rPr>
                        <a:t>&lt;ruby&gt;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a ruby annotation (for East Asian typography)</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19"/>
                        </a:rPr>
                        <a:t>&lt;section&gt;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Defines a section in a document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20"/>
                        </a:rPr>
                        <a:t>&lt;summary&gt;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050">
                          <a:solidFill>
                            <a:schemeClr val="bg1"/>
                          </a:solidFill>
                          <a:effectLst/>
                        </a:rPr>
                        <a:t>Defines a visible heading for a &lt;details&gt; element</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185302">
                <a:tc>
                  <a:txBody>
                    <a:bodyPr/>
                    <a:lstStyle/>
                    <a:p>
                      <a:pPr algn="l" fontAlgn="t"/>
                      <a:r>
                        <a:rPr lang="en-US" sz="1050">
                          <a:solidFill>
                            <a:schemeClr val="bg1"/>
                          </a:solidFill>
                          <a:effectLst/>
                          <a:hlinkClick r:id="rId21"/>
                        </a:rPr>
                        <a:t>&lt;time&gt;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50">
                          <a:solidFill>
                            <a:schemeClr val="bg1"/>
                          </a:solidFill>
                          <a:effectLst/>
                        </a:rPr>
                        <a:t>Defines a date/time</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85302">
                <a:tc>
                  <a:txBody>
                    <a:bodyPr/>
                    <a:lstStyle/>
                    <a:p>
                      <a:pPr algn="l" fontAlgn="t"/>
                      <a:r>
                        <a:rPr lang="en-US" sz="1050">
                          <a:solidFill>
                            <a:schemeClr val="bg1"/>
                          </a:solidFill>
                          <a:effectLst/>
                          <a:hlinkClick r:id="rId22"/>
                        </a:rPr>
                        <a:t>&lt;wbr&gt;</a:t>
                      </a:r>
                      <a:endParaRPr lang="en-US" sz="1050">
                        <a:solidFill>
                          <a:schemeClr val="bg1"/>
                        </a:solidFill>
                        <a:effectLst/>
                      </a:endParaRPr>
                    </a:p>
                  </a:txBody>
                  <a:tcPr marL="66179"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050" dirty="0">
                          <a:solidFill>
                            <a:schemeClr val="bg1"/>
                          </a:solidFill>
                          <a:effectLst/>
                        </a:rPr>
                        <a:t>Defines a possible line-break</a:t>
                      </a:r>
                    </a:p>
                  </a:txBody>
                  <a:tcPr marL="33090" marR="33090" marT="33090" marB="3309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59371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HTML5 Canvas</a:t>
            </a:r>
            <a:br>
              <a:rPr lang="en-US" dirty="0"/>
            </a:br>
            <a:endParaRPr lang="ru-RU" dirty="0"/>
          </a:p>
        </p:txBody>
      </p:sp>
      <p:sp>
        <p:nvSpPr>
          <p:cNvPr id="5" name="Rectangle 1"/>
          <p:cNvSpPr>
            <a:spLocks noGrp="1" noChangeArrowheads="1"/>
          </p:cNvSpPr>
          <p:nvPr>
            <p:ph idx="1"/>
          </p:nvPr>
        </p:nvSpPr>
        <p:spPr bwMode="auto">
          <a:xfrm>
            <a:off x="646111" y="3044556"/>
            <a:ext cx="9622353" cy="156966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HTML </a:t>
            </a:r>
            <a:r>
              <a:rPr kumimoji="0" lang="ru-RU" sz="1600" b="0" i="0" u="none" strike="noStrike" cap="none" normalizeH="0" baseline="0" dirty="0" smtClean="0">
                <a:ln>
                  <a:noFill/>
                </a:ln>
                <a:solidFill>
                  <a:srgbClr val="DC143C"/>
                </a:solidFill>
                <a:effectLst/>
                <a:latin typeface="Consolas" panose="020B0609020204030204" pitchFamily="49" charset="0"/>
              </a:rPr>
              <a:t>&lt;</a:t>
            </a:r>
            <a:r>
              <a:rPr kumimoji="0" lang="ru-RU" sz="1600" b="0" i="0" u="none" strike="noStrike" cap="none" normalizeH="0" baseline="0" dirty="0" err="1" smtClean="0">
                <a:ln>
                  <a:noFill/>
                </a:ln>
                <a:solidFill>
                  <a:srgbClr val="DC143C"/>
                </a:solidFill>
                <a:effectLst/>
                <a:latin typeface="Consolas" panose="020B0609020204030204" pitchFamily="49" charset="0"/>
              </a:rPr>
              <a:t>canvas</a:t>
            </a:r>
            <a:r>
              <a:rPr kumimoji="0" lang="ru-RU" sz="1600" b="0" i="0" u="none" strike="noStrike" cap="none" normalizeH="0" baseline="0" dirty="0" smtClean="0">
                <a:ln>
                  <a:noFill/>
                </a:ln>
                <a:solidFill>
                  <a:srgbClr val="DC143C"/>
                </a:solidFill>
                <a:effectLst/>
                <a:latin typeface="Consolas" panose="020B0609020204030204" pitchFamily="49" charset="0"/>
              </a:rPr>
              <a:t>&gt;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element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is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used</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to</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draw</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graphics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on</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fly</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via</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JavaScript</a:t>
            </a:r>
            <a:r>
              <a:rPr kumimoji="0" lang="ru-RU" sz="1600" b="0" i="0" u="none" strike="noStrike" cap="none" normalizeH="0" baseline="0" dirty="0" smtClean="0">
                <a:ln>
                  <a:noFill/>
                </a:ln>
                <a:solidFill>
                  <a:srgbClr val="000000"/>
                </a:solidFill>
                <a:effectLst/>
                <a:latin typeface="Verdana" panose="020B0604030504040204" pitchFamily="34" charset="0"/>
              </a:rPr>
              <a:t>.</a:t>
            </a:r>
            <a:endParaRPr kumimoji="0" lang="en-US" sz="16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smtClean="0">
                <a:ln>
                  <a:noFill/>
                </a:ln>
                <a:solidFill>
                  <a:srgbClr val="DC143C"/>
                </a:solidFill>
                <a:effectLst/>
                <a:latin typeface="Consolas" panose="020B0609020204030204" pitchFamily="49" charset="0"/>
              </a:rPr>
              <a:t>&lt;</a:t>
            </a:r>
            <a:r>
              <a:rPr kumimoji="0" lang="ru-RU" sz="1600" b="0" i="0" u="none" strike="noStrike" cap="none" normalizeH="0" baseline="0" dirty="0" err="1" smtClean="0">
                <a:ln>
                  <a:noFill/>
                </a:ln>
                <a:solidFill>
                  <a:srgbClr val="DC143C"/>
                </a:solidFill>
                <a:effectLst/>
                <a:latin typeface="Consolas" panose="020B0609020204030204" pitchFamily="49" charset="0"/>
              </a:rPr>
              <a:t>canvas</a:t>
            </a:r>
            <a:r>
              <a:rPr kumimoji="0" lang="ru-RU" sz="1600" b="0" i="0" u="none" strike="noStrike" cap="none" normalizeH="0" baseline="0" dirty="0" smtClean="0">
                <a:ln>
                  <a:noFill/>
                </a:ln>
                <a:solidFill>
                  <a:srgbClr val="DC143C"/>
                </a:solidFill>
                <a:effectLst/>
                <a:latin typeface="Consolas" panose="020B0609020204030204" pitchFamily="49" charset="0"/>
              </a:rPr>
              <a:t>&gt;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element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is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only</a:t>
            </a:r>
            <a:r>
              <a:rPr kumimoji="0" lang="ru-RU" sz="1600" b="0" i="0" u="none" strike="noStrike" cap="none" normalizeH="0" baseline="0" dirty="0" smtClean="0">
                <a:ln>
                  <a:noFill/>
                </a:ln>
                <a:solidFill>
                  <a:srgbClr val="000000"/>
                </a:solidFill>
                <a:effectLst/>
                <a:latin typeface="Verdana" panose="020B0604030504040204" pitchFamily="34" charset="0"/>
              </a:rPr>
              <a:t> a </a:t>
            </a:r>
            <a:r>
              <a:rPr kumimoji="0" lang="ru-RU" sz="1600" b="0" i="0" u="none" strike="noStrike" cap="none" normalizeH="0" baseline="0" dirty="0" err="1" smtClean="0">
                <a:ln>
                  <a:noFill/>
                </a:ln>
                <a:solidFill>
                  <a:srgbClr val="000000"/>
                </a:solidFill>
                <a:effectLst/>
                <a:latin typeface="Verdana" panose="020B0604030504040204" pitchFamily="34" charset="0"/>
              </a:rPr>
              <a:t>container</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for</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graphics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You</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must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use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JavaScript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to</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actually</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draw</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the</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graphics</a:t>
            </a:r>
            <a:r>
              <a:rPr kumimoji="0" lang="ru-RU" sz="1600" b="0" i="0" u="none" strike="noStrike" cap="none" normalizeH="0" baseline="0" dirty="0" smtClean="0">
                <a:ln>
                  <a:noFill/>
                </a:ln>
                <a:solidFill>
                  <a:srgbClr val="000000"/>
                </a:solidFill>
                <a:effectLst/>
                <a:latin typeface="Verdana" panose="020B0604030504040204" pitchFamily="34" charset="0"/>
              </a:rPr>
              <a:t>.</a:t>
            </a:r>
            <a:endParaRPr kumimoji="0" lang="en-US" sz="16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err="1" smtClean="0">
                <a:ln>
                  <a:noFill/>
                </a:ln>
                <a:solidFill>
                  <a:srgbClr val="000000"/>
                </a:solidFill>
                <a:effectLst/>
                <a:latin typeface="Verdana" panose="020B0604030504040204" pitchFamily="34" charset="0"/>
              </a:rPr>
              <a:t>Canvas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has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several</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methods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for</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drawing</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paths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boxes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circles</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text</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and</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adding</a:t>
            </a:r>
            <a:r>
              <a:rPr kumimoji="0" lang="ru-RU" sz="1600" b="0" i="0" u="none" strike="noStrike" cap="none" normalizeH="0" baseline="0" dirty="0" smtClean="0">
                <a:ln>
                  <a:noFill/>
                </a:ln>
                <a:solidFill>
                  <a:srgbClr val="000000"/>
                </a:solidFill>
                <a:effectLst/>
                <a:latin typeface="Verdana" panose="020B0604030504040204" pitchFamily="34" charset="0"/>
              </a:rPr>
              <a:t> </a:t>
            </a:r>
            <a:r>
              <a:rPr kumimoji="0" lang="ru-RU" sz="1600" b="0" i="0" u="none" strike="noStrike" cap="none" normalizeH="0" baseline="0" dirty="0" err="1" smtClean="0">
                <a:ln>
                  <a:noFill/>
                </a:ln>
                <a:solidFill>
                  <a:srgbClr val="000000"/>
                </a:solidFill>
                <a:effectLst/>
                <a:latin typeface="Verdana" panose="020B0604030504040204" pitchFamily="34" charset="0"/>
              </a:rPr>
              <a:t>images</a:t>
            </a:r>
            <a:r>
              <a:rPr kumimoji="0" lang="ru-RU" sz="1600" b="0" i="0" u="none" strike="noStrike" cap="none" normalizeH="0" baseline="0" dirty="0" smtClean="0">
                <a:ln>
                  <a:noFill/>
                </a:ln>
                <a:solidFill>
                  <a:srgbClr val="000000"/>
                </a:solidFill>
                <a:effectLst/>
                <a:latin typeface="Verdana" panose="020B0604030504040204" pitchFamily="34" charset="0"/>
              </a:rPr>
              <a:t>.</a:t>
            </a:r>
            <a:endParaRPr kumimoji="0" lang="ru-RU"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9056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03312" y="98854"/>
            <a:ext cx="8946541" cy="6149545"/>
          </a:xfrm>
        </p:spPr>
        <p:txBody>
          <a:bodyPr/>
          <a:lstStyle/>
          <a:p>
            <a:r>
              <a:rPr lang="en-US" dirty="0" smtClean="0">
                <a:solidFill>
                  <a:schemeClr val="accent1">
                    <a:lumMod val="40000"/>
                    <a:lumOff val="60000"/>
                  </a:schemeClr>
                </a:solidFill>
              </a:rPr>
              <a:t>HTML</a:t>
            </a:r>
          </a:p>
          <a:p>
            <a:r>
              <a:rPr lang="en-US" dirty="0" smtClean="0"/>
              <a:t>&lt;</a:t>
            </a:r>
            <a:r>
              <a:rPr lang="en-US" dirty="0"/>
              <a:t>canvas id="</a:t>
            </a:r>
            <a:r>
              <a:rPr lang="en-US" dirty="0" err="1"/>
              <a:t>myCanvas</a:t>
            </a:r>
            <a:r>
              <a:rPr lang="en-US" dirty="0"/>
              <a:t>" width="200" height="100" style="border:1px solid #000000;"&gt;</a:t>
            </a:r>
            <a:r>
              <a:rPr lang="en-US" dirty="0"/>
              <a:t/>
            </a:r>
            <a:br>
              <a:rPr lang="en-US" dirty="0"/>
            </a:br>
            <a:r>
              <a:rPr lang="en-US" dirty="0"/>
              <a:t>&lt;/canvas</a:t>
            </a:r>
            <a:r>
              <a:rPr lang="en-US" dirty="0" smtClean="0"/>
              <a:t>&gt;</a:t>
            </a:r>
          </a:p>
          <a:p>
            <a:endParaRPr lang="en-US" dirty="0" smtClean="0"/>
          </a:p>
          <a:p>
            <a:r>
              <a:rPr lang="en-US" dirty="0" smtClean="0">
                <a:solidFill>
                  <a:schemeClr val="accent1">
                    <a:lumMod val="40000"/>
                    <a:lumOff val="60000"/>
                  </a:schemeClr>
                </a:solidFill>
              </a:rPr>
              <a:t>JS</a:t>
            </a:r>
            <a:endParaRPr lang="en-US" dirty="0">
              <a:solidFill>
                <a:schemeClr val="accent1">
                  <a:lumMod val="40000"/>
                  <a:lumOff val="60000"/>
                </a:schemeClr>
              </a:solidFill>
            </a:endParaRPr>
          </a:p>
          <a:p>
            <a:r>
              <a:rPr lang="en-US" dirty="0" err="1"/>
              <a:t>var</a:t>
            </a:r>
            <a:r>
              <a:rPr lang="en-US" dirty="0"/>
              <a:t> c = </a:t>
            </a:r>
            <a:r>
              <a:rPr lang="en-US" dirty="0" err="1"/>
              <a:t>document.getElementById</a:t>
            </a:r>
            <a:r>
              <a:rPr lang="en-US" dirty="0"/>
              <a:t>("</a:t>
            </a:r>
            <a:r>
              <a:rPr lang="en-US" dirty="0" err="1"/>
              <a:t>myCanvas</a:t>
            </a:r>
            <a:r>
              <a:rPr lang="en-US" dirty="0"/>
              <a:t>");</a:t>
            </a:r>
            <a:r>
              <a:rPr lang="en-US" dirty="0"/>
              <a:t/>
            </a:r>
            <a:br>
              <a:rPr lang="en-US" dirty="0"/>
            </a:br>
            <a:r>
              <a:rPr lang="en-US" dirty="0" err="1"/>
              <a:t>var</a:t>
            </a:r>
            <a:r>
              <a:rPr lang="en-US" dirty="0"/>
              <a:t> </a:t>
            </a:r>
            <a:r>
              <a:rPr lang="en-US" dirty="0" err="1"/>
              <a:t>ctx</a:t>
            </a:r>
            <a:r>
              <a:rPr lang="en-US" dirty="0"/>
              <a:t> = </a:t>
            </a:r>
            <a:r>
              <a:rPr lang="en-US" dirty="0" err="1"/>
              <a:t>c.getContext</a:t>
            </a:r>
            <a:r>
              <a:rPr lang="en-US" dirty="0"/>
              <a:t>("2d");</a:t>
            </a:r>
            <a:r>
              <a:rPr lang="en-US" dirty="0"/>
              <a:t/>
            </a:r>
            <a:br>
              <a:rPr lang="en-US" dirty="0"/>
            </a:br>
            <a:r>
              <a:rPr lang="en-US" dirty="0" err="1"/>
              <a:t>ctx.moveTo</a:t>
            </a:r>
            <a:r>
              <a:rPr lang="en-US" dirty="0"/>
              <a:t>(0, 0);</a:t>
            </a:r>
            <a:r>
              <a:rPr lang="en-US" dirty="0"/>
              <a:t/>
            </a:r>
            <a:br>
              <a:rPr lang="en-US" dirty="0"/>
            </a:br>
            <a:r>
              <a:rPr lang="en-US" dirty="0" err="1"/>
              <a:t>ctx.lineTo</a:t>
            </a:r>
            <a:r>
              <a:rPr lang="en-US" dirty="0"/>
              <a:t>(200, 100);</a:t>
            </a:r>
            <a:r>
              <a:rPr lang="en-US" dirty="0"/>
              <a:t/>
            </a:r>
            <a:br>
              <a:rPr lang="en-US" dirty="0"/>
            </a:br>
            <a:r>
              <a:rPr lang="en-US" dirty="0" err="1" smtClean="0"/>
              <a:t>ctx.stroke</a:t>
            </a:r>
            <a:r>
              <a:rPr lang="en-US" dirty="0" smtClean="0"/>
              <a:t>();</a:t>
            </a:r>
          </a:p>
          <a:p>
            <a:endParaRPr lang="en-US" dirty="0"/>
          </a:p>
          <a:p>
            <a:r>
              <a:rPr lang="en-US" dirty="0" err="1"/>
              <a:t>var</a:t>
            </a:r>
            <a:r>
              <a:rPr lang="en-US" dirty="0"/>
              <a:t> c = </a:t>
            </a:r>
            <a:r>
              <a:rPr lang="en-US" dirty="0" err="1"/>
              <a:t>document.getElementById</a:t>
            </a:r>
            <a:r>
              <a:rPr lang="en-US" dirty="0"/>
              <a:t>("</a:t>
            </a:r>
            <a:r>
              <a:rPr lang="en-US" dirty="0" err="1"/>
              <a:t>myCanvas</a:t>
            </a:r>
            <a:r>
              <a:rPr lang="en-US" dirty="0"/>
              <a:t>");</a:t>
            </a:r>
            <a:r>
              <a:rPr lang="en-US" dirty="0"/>
              <a:t/>
            </a:r>
            <a:br>
              <a:rPr lang="en-US" dirty="0"/>
            </a:br>
            <a:r>
              <a:rPr lang="en-US" dirty="0" err="1"/>
              <a:t>var</a:t>
            </a:r>
            <a:r>
              <a:rPr lang="en-US" dirty="0"/>
              <a:t> </a:t>
            </a:r>
            <a:r>
              <a:rPr lang="en-US" dirty="0" err="1"/>
              <a:t>ctx</a:t>
            </a:r>
            <a:r>
              <a:rPr lang="en-US" dirty="0"/>
              <a:t> = </a:t>
            </a:r>
            <a:r>
              <a:rPr lang="en-US" dirty="0" err="1"/>
              <a:t>c.getContext</a:t>
            </a:r>
            <a:r>
              <a:rPr lang="en-US" dirty="0"/>
              <a:t>("2d");</a:t>
            </a:r>
            <a:r>
              <a:rPr lang="en-US" dirty="0"/>
              <a:t/>
            </a:r>
            <a:br>
              <a:rPr lang="en-US" dirty="0"/>
            </a:br>
            <a:r>
              <a:rPr lang="en-US" dirty="0" err="1"/>
              <a:t>ctx.beginPath</a:t>
            </a:r>
            <a:r>
              <a:rPr lang="en-US" dirty="0"/>
              <a:t>();</a:t>
            </a:r>
            <a:r>
              <a:rPr lang="en-US" dirty="0"/>
              <a:t/>
            </a:r>
            <a:br>
              <a:rPr lang="en-US" dirty="0"/>
            </a:br>
            <a:r>
              <a:rPr lang="en-US" dirty="0"/>
              <a:t>ctx.arc(95, 50, 40, 0, 2 * </a:t>
            </a:r>
            <a:r>
              <a:rPr lang="en-US" dirty="0" err="1"/>
              <a:t>Math.PI</a:t>
            </a:r>
            <a:r>
              <a:rPr lang="en-US" dirty="0"/>
              <a:t>);</a:t>
            </a:r>
            <a:r>
              <a:rPr lang="en-US" dirty="0"/>
              <a:t/>
            </a:r>
            <a:br>
              <a:rPr lang="en-US" dirty="0"/>
            </a:br>
            <a:r>
              <a:rPr lang="en-US" dirty="0" err="1"/>
              <a:t>ctx.stroke</a:t>
            </a:r>
            <a:r>
              <a:rPr lang="en-US" dirty="0"/>
              <a:t>();</a:t>
            </a:r>
            <a:endParaRPr lang="ru-RU" dirty="0"/>
          </a:p>
        </p:txBody>
      </p:sp>
    </p:spTree>
    <p:extLst>
      <p:ext uri="{BB962C8B-B14F-4D97-AF65-F5344CB8AC3E}">
        <p14:creationId xmlns:p14="http://schemas.microsoft.com/office/powerpoint/2010/main" val="241094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HTML5 SVG</a:t>
            </a:r>
          </a:p>
        </p:txBody>
      </p:sp>
      <p:sp>
        <p:nvSpPr>
          <p:cNvPr id="4" name="Rectangle 1"/>
          <p:cNvSpPr>
            <a:spLocks noGrp="1" noChangeArrowheads="1"/>
          </p:cNvSpPr>
          <p:nvPr>
            <p:ph idx="1"/>
          </p:nvPr>
        </p:nvSpPr>
        <p:spPr bwMode="auto">
          <a:xfrm>
            <a:off x="646111" y="1609193"/>
            <a:ext cx="9741803" cy="244682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100" dirty="0">
                <a:solidFill>
                  <a:schemeClr val="bg1"/>
                </a:solidFill>
              </a:rPr>
              <a:t>SVG stands for Scalable Vector Graphics</a:t>
            </a:r>
          </a:p>
          <a:p>
            <a:r>
              <a:rPr lang="en-US" sz="1100" dirty="0">
                <a:solidFill>
                  <a:schemeClr val="bg1"/>
                </a:solidFill>
              </a:rPr>
              <a:t>SVG is used to define graphics for the Web</a:t>
            </a:r>
          </a:p>
          <a:p>
            <a:r>
              <a:rPr lang="en-US" sz="1100" dirty="0">
                <a:solidFill>
                  <a:schemeClr val="bg1"/>
                </a:solidFill>
              </a:rPr>
              <a:t>SVG is a W3C recommendation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dirty="0" err="1" smtClean="0">
                <a:ln>
                  <a:noFill/>
                </a:ln>
                <a:solidFill>
                  <a:srgbClr val="000000"/>
                </a:solidFill>
                <a:effectLst/>
                <a:latin typeface="Verdana" panose="020B0604030504040204" pitchFamily="34" charset="0"/>
              </a:rPr>
              <a:t>The</a:t>
            </a:r>
            <a:r>
              <a:rPr kumimoji="0" lang="ru-RU" sz="1100" b="0" i="0" u="none" strike="noStrike" cap="none" normalizeH="0" baseline="0" dirty="0" smtClean="0">
                <a:ln>
                  <a:noFill/>
                </a:ln>
                <a:solidFill>
                  <a:srgbClr val="000000"/>
                </a:solidFill>
                <a:effectLst/>
                <a:latin typeface="Verdana" panose="020B0604030504040204" pitchFamily="34" charset="0"/>
              </a:rPr>
              <a:t> HTML </a:t>
            </a:r>
            <a:r>
              <a:rPr kumimoji="0" lang="ru-RU" sz="1100" b="0" i="0" u="none" strike="noStrike" cap="none" normalizeH="0" baseline="0" dirty="0" smtClean="0">
                <a:ln>
                  <a:noFill/>
                </a:ln>
                <a:solidFill>
                  <a:srgbClr val="DC143C"/>
                </a:solidFill>
                <a:effectLst/>
                <a:latin typeface="Consolas" panose="020B0609020204030204" pitchFamily="49" charset="0"/>
              </a:rPr>
              <a:t>&lt;</a:t>
            </a:r>
            <a:r>
              <a:rPr kumimoji="0" lang="ru-RU" sz="1100" b="0" i="0" u="none" strike="noStrike" cap="none" normalizeH="0" baseline="0" dirty="0" err="1" smtClean="0">
                <a:ln>
                  <a:noFill/>
                </a:ln>
                <a:solidFill>
                  <a:srgbClr val="DC143C"/>
                </a:solidFill>
                <a:effectLst/>
                <a:latin typeface="Consolas" panose="020B0609020204030204" pitchFamily="49" charset="0"/>
              </a:rPr>
              <a:t>svg</a:t>
            </a:r>
            <a:r>
              <a:rPr kumimoji="0" lang="ru-RU" sz="1100" b="0" i="0" u="none" strike="noStrike" cap="none" normalizeH="0" baseline="0" dirty="0" smtClean="0">
                <a:ln>
                  <a:noFill/>
                </a:ln>
                <a:solidFill>
                  <a:srgbClr val="DC143C"/>
                </a:solidFill>
                <a:effectLst/>
                <a:latin typeface="Consolas" panose="020B0609020204030204" pitchFamily="49" charset="0"/>
              </a:rPr>
              <a:t>&gt;</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element</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is</a:t>
            </a:r>
            <a:r>
              <a:rPr kumimoji="0" lang="ru-RU" sz="1100" b="0" i="0" u="none" strike="noStrike" cap="none" normalizeH="0" baseline="0" dirty="0" smtClean="0">
                <a:ln>
                  <a:noFill/>
                </a:ln>
                <a:solidFill>
                  <a:srgbClr val="000000"/>
                </a:solidFill>
                <a:effectLst/>
                <a:latin typeface="Verdana" panose="020B0604030504040204" pitchFamily="34" charset="0"/>
              </a:rPr>
              <a:t> a </a:t>
            </a:r>
            <a:r>
              <a:rPr kumimoji="0" lang="ru-RU" sz="1100" b="0" i="0" u="none" strike="noStrike" cap="none" normalizeH="0" baseline="0" dirty="0" err="1" smtClean="0">
                <a:ln>
                  <a:noFill/>
                </a:ln>
                <a:solidFill>
                  <a:srgbClr val="000000"/>
                </a:solidFill>
                <a:effectLst/>
                <a:latin typeface="Verdana" panose="020B0604030504040204" pitchFamily="34" charset="0"/>
              </a:rPr>
              <a:t>container</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for</a:t>
            </a:r>
            <a:r>
              <a:rPr kumimoji="0" lang="ru-RU" sz="1100" b="0" i="0" u="none" strike="noStrike" cap="none" normalizeH="0" baseline="0" dirty="0" smtClean="0">
                <a:ln>
                  <a:noFill/>
                </a:ln>
                <a:solidFill>
                  <a:srgbClr val="000000"/>
                </a:solidFill>
                <a:effectLst/>
                <a:latin typeface="Verdana" panose="020B0604030504040204" pitchFamily="34" charset="0"/>
              </a:rPr>
              <a:t> SVG </a:t>
            </a:r>
            <a:r>
              <a:rPr kumimoji="0" lang="ru-RU" sz="1100" b="0" i="0" u="none" strike="noStrike" cap="none" normalizeH="0" baseline="0" dirty="0" err="1" smtClean="0">
                <a:ln>
                  <a:noFill/>
                </a:ln>
                <a:solidFill>
                  <a:srgbClr val="000000"/>
                </a:solidFill>
                <a:effectLst/>
                <a:latin typeface="Verdana" panose="020B0604030504040204" pitchFamily="34" charset="0"/>
              </a:rPr>
              <a:t>graphics</a:t>
            </a:r>
            <a:r>
              <a:rPr kumimoji="0" lang="ru-RU" sz="1100" b="0" i="0" u="none" strike="noStrike" cap="none" normalizeH="0" baseline="0" dirty="0" smtClean="0">
                <a:ln>
                  <a:noFill/>
                </a:ln>
                <a:solidFill>
                  <a:srgbClr val="000000"/>
                </a:solidFill>
                <a:effectLst/>
                <a:latin typeface="Verdana" panose="020B0604030504040204" pitchFamily="34" charset="0"/>
              </a:rPr>
              <a:t>.</a:t>
            </a:r>
            <a:endParaRPr kumimoji="0" lang="ru-RU"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dirty="0" smtClean="0">
                <a:ln>
                  <a:noFill/>
                </a:ln>
                <a:solidFill>
                  <a:srgbClr val="000000"/>
                </a:solidFill>
                <a:effectLst/>
                <a:latin typeface="Verdana" panose="020B0604030504040204" pitchFamily="34" charset="0"/>
              </a:rPr>
              <a:t>SVG </a:t>
            </a:r>
            <a:r>
              <a:rPr kumimoji="0" lang="ru-RU" sz="1100" b="0" i="0" u="none" strike="noStrike" cap="none" normalizeH="0" baseline="0" dirty="0" err="1" smtClean="0">
                <a:ln>
                  <a:noFill/>
                </a:ln>
                <a:solidFill>
                  <a:srgbClr val="000000"/>
                </a:solidFill>
                <a:effectLst/>
                <a:latin typeface="Verdana" panose="020B0604030504040204" pitchFamily="34" charset="0"/>
              </a:rPr>
              <a:t>has</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several</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methods</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for</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drawing</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paths</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boxes</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circles</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text</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and</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graphic</a:t>
            </a:r>
            <a:r>
              <a:rPr kumimoji="0" lang="ru-RU" sz="1100" b="0" i="0" u="none" strike="noStrike" cap="none" normalizeH="0" baseline="0" dirty="0" smtClean="0">
                <a:ln>
                  <a:noFill/>
                </a:ln>
                <a:solidFill>
                  <a:srgbClr val="000000"/>
                </a:solidFill>
                <a:effectLst/>
                <a:latin typeface="Verdana" panose="020B0604030504040204" pitchFamily="34" charset="0"/>
              </a:rPr>
              <a:t> </a:t>
            </a:r>
            <a:r>
              <a:rPr kumimoji="0" lang="ru-RU" sz="1100" b="0" i="0" u="none" strike="noStrike" cap="none" normalizeH="0" baseline="0" dirty="0" err="1" smtClean="0">
                <a:ln>
                  <a:noFill/>
                </a:ln>
                <a:solidFill>
                  <a:srgbClr val="000000"/>
                </a:solidFill>
                <a:effectLst/>
                <a:latin typeface="Verdana" panose="020B0604030504040204" pitchFamily="34" charset="0"/>
              </a:rPr>
              <a:t>images</a:t>
            </a:r>
            <a:r>
              <a:rPr kumimoji="0" lang="ru-RU" sz="1100" b="0" i="0" u="none" strike="noStrike" cap="none" normalizeH="0" baseline="0" dirty="0" smtClean="0">
                <a:ln>
                  <a:noFill/>
                </a:ln>
                <a:solidFill>
                  <a:srgbClr val="000000"/>
                </a:solidFill>
                <a:effectLst/>
                <a:latin typeface="Verdana" panose="020B0604030504040204" pitchFamily="34" charset="0"/>
              </a:rPr>
              <a:t>.</a:t>
            </a:r>
            <a:endParaRPr kumimoji="0" 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100" dirty="0">
              <a:solidFill>
                <a:srgbClr val="000000"/>
              </a:solidFill>
              <a:latin typeface="Verdana" panose="020B0604030504040204" pitchFamily="34" charset="0"/>
            </a:endParaRPr>
          </a:p>
          <a:p>
            <a:pPr marL="0" lvl="0" indent="0" defTabSz="914400">
              <a:buClrTx/>
              <a:buSzTx/>
              <a:buNone/>
            </a:pPr>
            <a:r>
              <a:rPr lang="en-US" sz="1800" dirty="0">
                <a:solidFill>
                  <a:schemeClr val="bg1"/>
                </a:solidFill>
              </a:rPr>
              <a:t>&lt;</a:t>
            </a:r>
            <a:r>
              <a:rPr lang="en-US" sz="1800" dirty="0" err="1">
                <a:solidFill>
                  <a:schemeClr val="bg1"/>
                </a:solidFill>
              </a:rPr>
              <a:t>svg</a:t>
            </a:r>
            <a:r>
              <a:rPr lang="en-US" sz="1800" dirty="0">
                <a:solidFill>
                  <a:schemeClr val="bg1"/>
                </a:solidFill>
              </a:rPr>
              <a:t> width="100" height="100"&gt;</a:t>
            </a:r>
            <a:r>
              <a:rPr lang="en-US" sz="1800" dirty="0">
                <a:solidFill>
                  <a:schemeClr val="bg1"/>
                </a:solidFill>
              </a:rPr>
              <a:t/>
            </a:r>
            <a:br>
              <a:rPr lang="en-US" sz="1800" dirty="0">
                <a:solidFill>
                  <a:schemeClr val="bg1"/>
                </a:solidFill>
              </a:rPr>
            </a:br>
            <a:r>
              <a:rPr lang="en-US" sz="1800" dirty="0">
                <a:solidFill>
                  <a:schemeClr val="bg1"/>
                </a:solidFill>
              </a:rPr>
              <a:t>  &lt;circle cx="50" cy="50" r="40" stroke="green" stroke-width="4" fill="yellow" /&gt;</a:t>
            </a:r>
            <a:r>
              <a:rPr lang="en-US" sz="1800" dirty="0">
                <a:solidFill>
                  <a:schemeClr val="bg1"/>
                </a:solidFill>
              </a:rPr>
              <a:t/>
            </a:r>
            <a:br>
              <a:rPr lang="en-US" sz="1800" dirty="0">
                <a:solidFill>
                  <a:schemeClr val="bg1"/>
                </a:solidFill>
              </a:rPr>
            </a:br>
            <a:r>
              <a:rPr lang="en-US" sz="1800" dirty="0">
                <a:solidFill>
                  <a:schemeClr val="bg1"/>
                </a:solidFill>
              </a:rPr>
              <a:t>&lt;/</a:t>
            </a:r>
            <a:r>
              <a:rPr lang="en-US" sz="1800" dirty="0" err="1">
                <a:solidFill>
                  <a:schemeClr val="bg1"/>
                </a:solidFill>
              </a:rPr>
              <a:t>svg</a:t>
            </a:r>
            <a:r>
              <a:rPr lang="en-US" sz="1800" dirty="0">
                <a:solidFill>
                  <a:schemeClr val="bg1"/>
                </a:solidFill>
              </a:rPr>
              <a:t>&gt;</a:t>
            </a:r>
            <a:endParaRPr kumimoji="0" lang="ru-RU"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38545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HTML Multimedia</a:t>
            </a:r>
            <a:br>
              <a:rPr lang="en-US" dirty="0"/>
            </a:br>
            <a:endParaRPr lang="ru-RU" dirty="0"/>
          </a:p>
        </p:txBody>
      </p:sp>
      <p:sp>
        <p:nvSpPr>
          <p:cNvPr id="3" name="Объект 2"/>
          <p:cNvSpPr>
            <a:spLocks noGrp="1"/>
          </p:cNvSpPr>
          <p:nvPr>
            <p:ph idx="1"/>
          </p:nvPr>
        </p:nvSpPr>
        <p:spPr/>
        <p:txBody>
          <a:bodyPr/>
          <a:lstStyle/>
          <a:p>
            <a:r>
              <a:rPr lang="en-US" dirty="0"/>
              <a:t>The HTML &lt;video&gt; Element</a:t>
            </a:r>
          </a:p>
          <a:p>
            <a:r>
              <a:rPr lang="en-US" dirty="0"/>
              <a:t>The HTML &lt;audio&gt; Element</a:t>
            </a:r>
          </a:p>
          <a:p>
            <a:r>
              <a:rPr lang="en-US" dirty="0"/>
              <a:t>The &lt;object&gt; Element</a:t>
            </a:r>
          </a:p>
          <a:p>
            <a:r>
              <a:rPr lang="en-US" dirty="0"/>
              <a:t>The &lt;embed&gt; Element</a:t>
            </a:r>
          </a:p>
          <a:p>
            <a:endParaRPr lang="ru-RU" dirty="0"/>
          </a:p>
        </p:txBody>
      </p:sp>
    </p:spTree>
    <p:extLst>
      <p:ext uri="{BB962C8B-B14F-4D97-AF65-F5344CB8AC3E}">
        <p14:creationId xmlns:p14="http://schemas.microsoft.com/office/powerpoint/2010/main" val="244284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HTML5 </a:t>
            </a:r>
            <a:r>
              <a:rPr lang="en-US" dirty="0" err="1"/>
              <a:t>Geolocation</a:t>
            </a:r>
            <a:r>
              <a:rPr lang="en-US" dirty="0"/>
              <a:t/>
            </a:r>
            <a:br>
              <a:rPr lang="en-US" dirty="0"/>
            </a:br>
            <a:endParaRPr lang="ru-RU" dirty="0"/>
          </a:p>
        </p:txBody>
      </p:sp>
      <p:sp>
        <p:nvSpPr>
          <p:cNvPr id="3" name="Объект 2"/>
          <p:cNvSpPr>
            <a:spLocks noGrp="1"/>
          </p:cNvSpPr>
          <p:nvPr>
            <p:ph idx="1"/>
          </p:nvPr>
        </p:nvSpPr>
        <p:spPr/>
        <p:txBody>
          <a:bodyPr>
            <a:normAutofit fontScale="85000" lnSpcReduction="20000"/>
          </a:bodyPr>
          <a:lstStyle/>
          <a:p>
            <a:r>
              <a:rPr lang="en-US" dirty="0"/>
              <a:t>The HTML </a:t>
            </a:r>
            <a:r>
              <a:rPr lang="en-US" dirty="0" err="1"/>
              <a:t>Geolocation</a:t>
            </a:r>
            <a:r>
              <a:rPr lang="en-US" dirty="0"/>
              <a:t> API is </a:t>
            </a:r>
            <a:r>
              <a:rPr lang="en-US" dirty="0" smtClean="0"/>
              <a:t>used </a:t>
            </a:r>
            <a:r>
              <a:rPr lang="en-US" dirty="0"/>
              <a:t>to locate a user's position</a:t>
            </a:r>
            <a:r>
              <a:rPr lang="en-US" dirty="0" smtClean="0"/>
              <a:t>.</a:t>
            </a:r>
          </a:p>
          <a:p>
            <a:endParaRPr lang="en-US" dirty="0"/>
          </a:p>
          <a:p>
            <a:r>
              <a:rPr lang="en-US" dirty="0"/>
              <a:t>&lt;script&gt;</a:t>
            </a:r>
            <a:br>
              <a:rPr lang="en-US" dirty="0"/>
            </a:br>
            <a:r>
              <a:rPr lang="en-US" dirty="0" err="1"/>
              <a:t>var</a:t>
            </a:r>
            <a:r>
              <a:rPr lang="en-US" dirty="0"/>
              <a:t> x = </a:t>
            </a:r>
            <a:r>
              <a:rPr lang="en-US" dirty="0" err="1"/>
              <a:t>document.getElementById</a:t>
            </a:r>
            <a:r>
              <a:rPr lang="en-US" dirty="0"/>
              <a:t>("demo");</a:t>
            </a:r>
            <a:br>
              <a:rPr lang="en-US" dirty="0"/>
            </a:br>
            <a:r>
              <a:rPr lang="en-US" dirty="0"/>
              <a:t>function </a:t>
            </a:r>
            <a:r>
              <a:rPr lang="en-US" dirty="0" err="1"/>
              <a:t>getLocation</a:t>
            </a:r>
            <a:r>
              <a:rPr lang="en-US" dirty="0"/>
              <a:t>() {</a:t>
            </a:r>
            <a:br>
              <a:rPr lang="en-US" dirty="0"/>
            </a:br>
            <a:r>
              <a:rPr lang="en-US" dirty="0"/>
              <a:t>  if (</a:t>
            </a:r>
            <a:r>
              <a:rPr lang="en-US" dirty="0" err="1"/>
              <a:t>navigator.geolocation</a:t>
            </a:r>
            <a:r>
              <a:rPr lang="en-US" dirty="0"/>
              <a:t>) {</a:t>
            </a:r>
            <a:br>
              <a:rPr lang="en-US" dirty="0"/>
            </a:br>
            <a:r>
              <a:rPr lang="en-US" dirty="0"/>
              <a:t>    </a:t>
            </a:r>
            <a:r>
              <a:rPr lang="en-US" dirty="0" err="1"/>
              <a:t>navigator.geolocation.getCurrentPosition</a:t>
            </a:r>
            <a:r>
              <a:rPr lang="en-US" dirty="0"/>
              <a:t>(</a:t>
            </a:r>
            <a:r>
              <a:rPr lang="en-US" dirty="0" err="1"/>
              <a:t>showPosition</a:t>
            </a:r>
            <a:r>
              <a:rPr lang="en-US" dirty="0"/>
              <a:t>);</a:t>
            </a:r>
            <a:br>
              <a:rPr lang="en-US" dirty="0"/>
            </a:br>
            <a:r>
              <a:rPr lang="en-US" dirty="0"/>
              <a:t>  } else {</a:t>
            </a:r>
            <a:br>
              <a:rPr lang="en-US" dirty="0"/>
            </a:br>
            <a:r>
              <a:rPr lang="en-US" dirty="0"/>
              <a:t>    </a:t>
            </a:r>
            <a:r>
              <a:rPr lang="en-US" dirty="0" err="1"/>
              <a:t>x.innerHTML</a:t>
            </a:r>
            <a:r>
              <a:rPr lang="en-US" dirty="0"/>
              <a:t> = "</a:t>
            </a:r>
            <a:r>
              <a:rPr lang="en-US" dirty="0" err="1"/>
              <a:t>Geolocation</a:t>
            </a:r>
            <a:r>
              <a:rPr lang="en-US" dirty="0"/>
              <a:t> is not supported by this browser.";</a:t>
            </a:r>
            <a:br>
              <a:rPr lang="en-US" dirty="0"/>
            </a:br>
            <a:r>
              <a:rPr lang="en-US" dirty="0"/>
              <a:t>  }</a:t>
            </a:r>
            <a:br>
              <a:rPr lang="en-US" dirty="0"/>
            </a:br>
            <a:r>
              <a:rPr lang="en-US" dirty="0"/>
              <a:t>}</a:t>
            </a:r>
            <a:br>
              <a:rPr lang="en-US" dirty="0"/>
            </a:br>
            <a:r>
              <a:rPr lang="en-US" dirty="0"/>
              <a:t/>
            </a:r>
            <a:br>
              <a:rPr lang="en-US" dirty="0"/>
            </a:br>
            <a:r>
              <a:rPr lang="en-US" dirty="0"/>
              <a:t>function </a:t>
            </a:r>
            <a:r>
              <a:rPr lang="en-US" dirty="0" err="1"/>
              <a:t>showPosition</a:t>
            </a:r>
            <a:r>
              <a:rPr lang="en-US" dirty="0"/>
              <a:t>(position) {</a:t>
            </a:r>
            <a:br>
              <a:rPr lang="en-US" dirty="0"/>
            </a:br>
            <a:r>
              <a:rPr lang="en-US" dirty="0"/>
              <a:t>  </a:t>
            </a:r>
            <a:r>
              <a:rPr lang="en-US" dirty="0" err="1"/>
              <a:t>x.innerHTML</a:t>
            </a:r>
            <a:r>
              <a:rPr lang="en-US" dirty="0"/>
              <a:t> = "Latitude: " + </a:t>
            </a:r>
            <a:r>
              <a:rPr lang="en-US" dirty="0" err="1"/>
              <a:t>position.coords.latitude</a:t>
            </a:r>
            <a:r>
              <a:rPr lang="en-US" dirty="0"/>
              <a:t> +</a:t>
            </a:r>
            <a:br>
              <a:rPr lang="en-US" dirty="0"/>
            </a:br>
            <a:r>
              <a:rPr lang="en-US" dirty="0"/>
              <a:t>  "&lt;</a:t>
            </a:r>
            <a:r>
              <a:rPr lang="en-US" dirty="0" err="1"/>
              <a:t>br</a:t>
            </a:r>
            <a:r>
              <a:rPr lang="en-US" dirty="0"/>
              <a:t>&gt;Longitude: " + </a:t>
            </a:r>
            <a:r>
              <a:rPr lang="en-US" dirty="0" err="1"/>
              <a:t>position.coords.longitude</a:t>
            </a:r>
            <a:r>
              <a:rPr lang="en-US" dirty="0"/>
              <a:t>;</a:t>
            </a:r>
            <a:br>
              <a:rPr lang="en-US" dirty="0"/>
            </a:br>
            <a:r>
              <a:rPr lang="en-US" dirty="0"/>
              <a:t>}</a:t>
            </a:r>
            <a:br>
              <a:rPr lang="en-US" dirty="0"/>
            </a:br>
            <a:r>
              <a:rPr lang="en-US" dirty="0"/>
              <a:t>&lt;/script&gt;</a:t>
            </a:r>
            <a:endParaRPr lang="ru-RU" dirty="0"/>
          </a:p>
        </p:txBody>
      </p:sp>
    </p:spTree>
    <p:extLst>
      <p:ext uri="{BB962C8B-B14F-4D97-AF65-F5344CB8AC3E}">
        <p14:creationId xmlns:p14="http://schemas.microsoft.com/office/powerpoint/2010/main" val="3524902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672</Words>
  <Application>Microsoft Office PowerPoint</Application>
  <PresentationFormat>Широкоэкранный</PresentationFormat>
  <Paragraphs>173</Paragraphs>
  <Slides>19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19</vt:i4>
      </vt:variant>
    </vt:vector>
  </HeadingPairs>
  <TitlesOfParts>
    <vt:vector size="25" baseType="lpstr">
      <vt:lpstr>Arial</vt:lpstr>
      <vt:lpstr>Century Gothic</vt:lpstr>
      <vt:lpstr>Consolas</vt:lpstr>
      <vt:lpstr>Verdana</vt:lpstr>
      <vt:lpstr>Wingdings 3</vt:lpstr>
      <vt:lpstr>Ион</vt:lpstr>
      <vt:lpstr>HTML5</vt:lpstr>
      <vt:lpstr>Презентация PowerPoint</vt:lpstr>
      <vt:lpstr>New HTML5 Elements </vt:lpstr>
      <vt:lpstr>New Semantic/Structural Elements </vt:lpstr>
      <vt:lpstr>HTML5 Canvas </vt:lpstr>
      <vt:lpstr>Презентация PowerPoint</vt:lpstr>
      <vt:lpstr>HTML5 SVG</vt:lpstr>
      <vt:lpstr>HTML Multimedia </vt:lpstr>
      <vt:lpstr>HTML5 Geolocation </vt:lpstr>
      <vt:lpstr>HTML5 Web Storage </vt:lpstr>
      <vt:lpstr>HTML Web Storage Objects</vt:lpstr>
      <vt:lpstr>CSS Animations </vt:lpstr>
      <vt:lpstr>The @keyframes Rule </vt:lpstr>
      <vt:lpstr>Delay an Animation </vt:lpstr>
      <vt:lpstr>Set How Many Times an Animation Should Run  </vt:lpstr>
      <vt:lpstr>Specify the Speed Curve of the Animation</vt:lpstr>
      <vt:lpstr>Animation Shorthand Property </vt:lpstr>
      <vt:lpstr>CSS Animation Properties </vt:lpstr>
      <vt:lpstr>HW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Magzhan Omirbayev</dc:creator>
  <cp:lastModifiedBy>Magzhan Omirbayev</cp:lastModifiedBy>
  <cp:revision>6</cp:revision>
  <dcterms:created xsi:type="dcterms:W3CDTF">2020-02-05T03:50:11Z</dcterms:created>
  <dcterms:modified xsi:type="dcterms:W3CDTF">2020-02-05T04:51:46Z</dcterms:modified>
</cp:coreProperties>
</file>