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276" r:id="rId3"/>
    <p:sldId id="277" r:id="rId4"/>
    <p:sldId id="278" r:id="rId5"/>
    <p:sldId id="279" r:id="rId6"/>
    <p:sldId id="280" r:id="rId7"/>
    <p:sldId id="281" r:id="rId8"/>
    <p:sldId id="292" r:id="rId9"/>
    <p:sldId id="293" r:id="rId10"/>
    <p:sldId id="282" r:id="rId11"/>
    <p:sldId id="283" r:id="rId12"/>
    <p:sldId id="294" r:id="rId13"/>
    <p:sldId id="284" r:id="rId14"/>
    <p:sldId id="285" r:id="rId15"/>
    <p:sldId id="286" r:id="rId16"/>
    <p:sldId id="297" r:id="rId17"/>
    <p:sldId id="287" r:id="rId18"/>
    <p:sldId id="288" r:id="rId19"/>
    <p:sldId id="304" r:id="rId20"/>
    <p:sldId id="305" r:id="rId21"/>
    <p:sldId id="306" r:id="rId22"/>
    <p:sldId id="307" r:id="rId23"/>
    <p:sldId id="308" r:id="rId24"/>
    <p:sldId id="309" r:id="rId25"/>
    <p:sldId id="289" r:id="rId26"/>
    <p:sldId id="290" r:id="rId27"/>
    <p:sldId id="291" r:id="rId28"/>
    <p:sldId id="295" r:id="rId29"/>
    <p:sldId id="296" r:id="rId30"/>
    <p:sldId id="298" r:id="rId31"/>
    <p:sldId id="299" r:id="rId32"/>
    <p:sldId id="300" r:id="rId33"/>
    <p:sldId id="301" r:id="rId34"/>
    <p:sldId id="302" r:id="rId3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591E033F-B75D-48B8-92E4-33ECD67C4BD1}" type="datetimeFigureOut">
              <a:rPr lang="ru-RU" smtClean="0"/>
              <a:t>27.02.2019</a:t>
            </a:fld>
            <a:endParaRPr lang="ru-RU"/>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ru-RU"/>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Номер слайда 28"/>
          <p:cNvSpPr>
            <a:spLocks noGrp="1"/>
          </p:cNvSpPr>
          <p:nvPr>
            <p:ph type="sldNum" sz="quarter" idx="12"/>
          </p:nvPr>
        </p:nvSpPr>
        <p:spPr bwMode="auto">
          <a:xfrm>
            <a:off x="1325544" y="4928702"/>
            <a:ext cx="609600" cy="517524"/>
          </a:xfrm>
        </p:spPr>
        <p:txBody>
          <a:bodyPr/>
          <a:lstStyle/>
          <a:p>
            <a:fld id="{B6E68C34-BF98-4BCC-AA1B-46AF0AEFBE5F}"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91E033F-B75D-48B8-92E4-33ECD67C4BD1}" type="datetimeFigureOut">
              <a:rPr lang="ru-RU" smtClean="0"/>
              <a:t>27.02.2019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6E68C34-BF98-4BCC-AA1B-46AF0AEFBE5F}"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91E033F-B75D-48B8-92E4-33ECD67C4BD1}" type="datetimeFigureOut">
              <a:rPr lang="ru-RU" smtClean="0"/>
              <a:t>27.02.2019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6E68C34-BF98-4BCC-AA1B-46AF0AEFBE5F}"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8" name="Объект 7"/>
          <p:cNvSpPr>
            <a:spLocks noGrp="1"/>
          </p:cNvSpPr>
          <p:nvPr>
            <p:ph sz="quarter" idx="1"/>
          </p:nvPr>
        </p:nvSpPr>
        <p:spPr>
          <a:xfrm>
            <a:off x="457200" y="1600200"/>
            <a:ext cx="7467600" cy="487375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4"/>
          </p:nvPr>
        </p:nvSpPr>
        <p:spPr/>
        <p:txBody>
          <a:bodyPr rtlCol="0"/>
          <a:lstStyle/>
          <a:p>
            <a:fld id="{591E033F-B75D-48B8-92E4-33ECD67C4BD1}" type="datetimeFigureOut">
              <a:rPr lang="ru-RU" smtClean="0"/>
              <a:t>27.02.2019</a:t>
            </a:fld>
            <a:endParaRPr lang="ru-RU"/>
          </a:p>
        </p:txBody>
      </p:sp>
      <p:sp>
        <p:nvSpPr>
          <p:cNvPr id="9" name="Номер слайда 8"/>
          <p:cNvSpPr>
            <a:spLocks noGrp="1"/>
          </p:cNvSpPr>
          <p:nvPr>
            <p:ph type="sldNum" sz="quarter" idx="15"/>
          </p:nvPr>
        </p:nvSpPr>
        <p:spPr/>
        <p:txBody>
          <a:bodyPr rtlCol="0"/>
          <a:lstStyle/>
          <a:p>
            <a:fld id="{B6E68C34-BF98-4BCC-AA1B-46AF0AEFBE5F}" type="slidenum">
              <a:rPr lang="ru-RU" smtClean="0"/>
              <a:t>‹#›</a:t>
            </a:fld>
            <a:endParaRPr lang="ru-RU"/>
          </a:p>
        </p:txBody>
      </p:sp>
      <p:sp>
        <p:nvSpPr>
          <p:cNvPr id="10" name="Нижний колонтитул 9"/>
          <p:cNvSpPr>
            <a:spLocks noGrp="1"/>
          </p:cNvSpPr>
          <p:nvPr>
            <p:ph type="ftr" sz="quarter" idx="16"/>
          </p:nvPr>
        </p:nvSpPr>
        <p:spPr/>
        <p:txBody>
          <a:bodyPr rtlCol="0"/>
          <a:lstStyle/>
          <a:p>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591E033F-B75D-48B8-92E4-33ECD67C4BD1}" type="datetimeFigureOut">
              <a:rPr lang="ru-RU" smtClean="0"/>
              <a:t>27.02.2019</a:t>
            </a:fld>
            <a:endParaRPr lang="ru-RU"/>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ru-RU"/>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Номер слайда 5"/>
          <p:cNvSpPr>
            <a:spLocks noGrp="1"/>
          </p:cNvSpPr>
          <p:nvPr>
            <p:ph type="sldNum" sz="quarter" idx="12"/>
          </p:nvPr>
        </p:nvSpPr>
        <p:spPr bwMode="auto">
          <a:xfrm>
            <a:off x="1340616" y="4928702"/>
            <a:ext cx="609600" cy="517524"/>
          </a:xfrm>
        </p:spPr>
        <p:txBody>
          <a:bodyPr/>
          <a:lstStyle/>
          <a:p>
            <a:fld id="{B6E68C34-BF98-4BCC-AA1B-46AF0AEFBE5F}"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591E033F-B75D-48B8-92E4-33ECD67C4BD1}" type="datetimeFigureOut">
              <a:rPr lang="ru-RU" smtClean="0"/>
              <a:t>27.02.2019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6E68C34-BF98-4BCC-AA1B-46AF0AEFBE5F}" type="slidenum">
              <a:rPr lang="ru-RU" smtClean="0"/>
              <a:t>‹#›</a:t>
            </a:fld>
            <a:endParaRPr lang="ru-RU"/>
          </a:p>
        </p:txBody>
      </p:sp>
      <p:sp>
        <p:nvSpPr>
          <p:cNvPr id="9" name="Объект 8"/>
          <p:cNvSpPr>
            <a:spLocks noGrp="1"/>
          </p:cNvSpPr>
          <p:nvPr>
            <p:ph sz="quarter" idx="1"/>
          </p:nvPr>
        </p:nvSpPr>
        <p:spPr>
          <a:xfrm>
            <a:off x="457200"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Объект 10"/>
          <p:cNvSpPr>
            <a:spLocks noGrp="1"/>
          </p:cNvSpPr>
          <p:nvPr>
            <p:ph sz="quarter" idx="2"/>
          </p:nvPr>
        </p:nvSpPr>
        <p:spPr>
          <a:xfrm>
            <a:off x="4270248"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591E033F-B75D-48B8-92E4-33ECD67C4BD1}" type="datetimeFigureOut">
              <a:rPr lang="ru-RU" smtClean="0"/>
              <a:t>27.02.2019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6E68C34-BF98-4BCC-AA1B-46AF0AEFBE5F}" type="slidenum">
              <a:rPr lang="ru-RU" smtClean="0"/>
              <a:t>‹#›</a:t>
            </a:fld>
            <a:endParaRPr lang="ru-RU"/>
          </a:p>
        </p:txBody>
      </p:sp>
      <p:sp>
        <p:nvSpPr>
          <p:cNvPr id="11" name="Объект 10"/>
          <p:cNvSpPr>
            <a:spLocks noGrp="1"/>
          </p:cNvSpPr>
          <p:nvPr>
            <p:ph sz="quarter" idx="2"/>
          </p:nvPr>
        </p:nvSpPr>
        <p:spPr>
          <a:xfrm>
            <a:off x="457200"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quarter" idx="4"/>
          </p:nvPr>
        </p:nvSpPr>
        <p:spPr>
          <a:xfrm>
            <a:off x="4371975"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6" name="Дата 5"/>
          <p:cNvSpPr>
            <a:spLocks noGrp="1"/>
          </p:cNvSpPr>
          <p:nvPr>
            <p:ph type="dt" sz="half" idx="10"/>
          </p:nvPr>
        </p:nvSpPr>
        <p:spPr/>
        <p:txBody>
          <a:bodyPr rtlCol="0"/>
          <a:lstStyle/>
          <a:p>
            <a:fld id="{591E033F-B75D-48B8-92E4-33ECD67C4BD1}" type="datetimeFigureOut">
              <a:rPr lang="ru-RU" smtClean="0"/>
              <a:t>27.02.2019</a:t>
            </a:fld>
            <a:endParaRPr lang="ru-RU"/>
          </a:p>
        </p:txBody>
      </p:sp>
      <p:sp>
        <p:nvSpPr>
          <p:cNvPr id="7" name="Номер слайда 6"/>
          <p:cNvSpPr>
            <a:spLocks noGrp="1"/>
          </p:cNvSpPr>
          <p:nvPr>
            <p:ph type="sldNum" sz="quarter" idx="11"/>
          </p:nvPr>
        </p:nvSpPr>
        <p:spPr/>
        <p:txBody>
          <a:bodyPr rtlCol="0"/>
          <a:lstStyle/>
          <a:p>
            <a:fld id="{B6E68C34-BF98-4BCC-AA1B-46AF0AEFBE5F}" type="slidenum">
              <a:rPr lang="ru-RU" smtClean="0"/>
              <a:t>‹#›</a:t>
            </a:fld>
            <a:endParaRPr lang="ru-RU"/>
          </a:p>
        </p:txBody>
      </p:sp>
      <p:sp>
        <p:nvSpPr>
          <p:cNvPr id="8" name="Нижний колонтитул 7"/>
          <p:cNvSpPr>
            <a:spLocks noGrp="1"/>
          </p:cNvSpPr>
          <p:nvPr>
            <p:ph type="ftr" sz="quarter" idx="12"/>
          </p:nvPr>
        </p:nvSpPr>
        <p:spPr/>
        <p:txBody>
          <a:bodyPr rtlCol="0"/>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91E033F-B75D-48B8-92E4-33ECD67C4BD1}" type="datetimeFigureOut">
              <a:rPr lang="ru-RU" smtClean="0"/>
              <a:t>27.02.2019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6E68C34-BF98-4BCC-AA1B-46AF0AEFBE5F}"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Объект 17"/>
          <p:cNvSpPr>
            <a:spLocks noGrp="1"/>
          </p:cNvSpPr>
          <p:nvPr>
            <p:ph sz="quarter" idx="1"/>
          </p:nvPr>
        </p:nvSpPr>
        <p:spPr>
          <a:xfrm>
            <a:off x="304800" y="274320"/>
            <a:ext cx="5638800" cy="6327648"/>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4"/>
          </p:nvPr>
        </p:nvSpPr>
        <p:spPr/>
        <p:txBody>
          <a:bodyPr rtlCol="0"/>
          <a:lstStyle/>
          <a:p>
            <a:fld id="{591E033F-B75D-48B8-92E4-33ECD67C4BD1}" type="datetimeFigureOut">
              <a:rPr lang="ru-RU" smtClean="0"/>
              <a:t>27.02.2019</a:t>
            </a:fld>
            <a:endParaRPr lang="ru-RU"/>
          </a:p>
        </p:txBody>
      </p:sp>
      <p:sp>
        <p:nvSpPr>
          <p:cNvPr id="22" name="Номер слайда 21"/>
          <p:cNvSpPr>
            <a:spLocks noGrp="1"/>
          </p:cNvSpPr>
          <p:nvPr>
            <p:ph type="sldNum" sz="quarter" idx="15"/>
          </p:nvPr>
        </p:nvSpPr>
        <p:spPr/>
        <p:txBody>
          <a:bodyPr rtlCol="0"/>
          <a:lstStyle/>
          <a:p>
            <a:fld id="{B6E68C34-BF98-4BCC-AA1B-46AF0AEFBE5F}" type="slidenum">
              <a:rPr lang="ru-RU" smtClean="0"/>
              <a:t>‹#›</a:t>
            </a:fld>
            <a:endParaRPr lang="ru-RU"/>
          </a:p>
        </p:txBody>
      </p:sp>
      <p:sp>
        <p:nvSpPr>
          <p:cNvPr id="23" name="Нижний колонтитул 22"/>
          <p:cNvSpPr>
            <a:spLocks noGrp="1"/>
          </p:cNvSpPr>
          <p:nvPr>
            <p:ph type="ftr" sz="quarter" idx="16"/>
          </p:nvPr>
        </p:nvSpPr>
        <p:spPr/>
        <p:txBody>
          <a:bodyPr rtlCol="0"/>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smtClean="0"/>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Дата 16"/>
          <p:cNvSpPr>
            <a:spLocks noGrp="1"/>
          </p:cNvSpPr>
          <p:nvPr>
            <p:ph type="dt" sz="half" idx="10"/>
          </p:nvPr>
        </p:nvSpPr>
        <p:spPr/>
        <p:txBody>
          <a:bodyPr rtlCol="0"/>
          <a:lstStyle/>
          <a:p>
            <a:fld id="{591E033F-B75D-48B8-92E4-33ECD67C4BD1}" type="datetimeFigureOut">
              <a:rPr lang="ru-RU" smtClean="0"/>
              <a:t>27.02.2019</a:t>
            </a:fld>
            <a:endParaRPr lang="ru-RU"/>
          </a:p>
        </p:txBody>
      </p:sp>
      <p:sp>
        <p:nvSpPr>
          <p:cNvPr id="18" name="Номер слайда 17"/>
          <p:cNvSpPr>
            <a:spLocks noGrp="1"/>
          </p:cNvSpPr>
          <p:nvPr>
            <p:ph type="sldNum" sz="quarter" idx="11"/>
          </p:nvPr>
        </p:nvSpPr>
        <p:spPr/>
        <p:txBody>
          <a:bodyPr rtlCol="0"/>
          <a:lstStyle/>
          <a:p>
            <a:fld id="{B6E68C34-BF98-4BCC-AA1B-46AF0AEFBE5F}" type="slidenum">
              <a:rPr lang="ru-RU" smtClean="0"/>
              <a:t>‹#›</a:t>
            </a:fld>
            <a:endParaRPr lang="ru-RU"/>
          </a:p>
        </p:txBody>
      </p:sp>
      <p:sp>
        <p:nvSpPr>
          <p:cNvPr id="21" name="Нижний колонтитул 20"/>
          <p:cNvSpPr>
            <a:spLocks noGrp="1"/>
          </p:cNvSpPr>
          <p:nvPr>
            <p:ph type="ftr" sz="quarter" idx="12"/>
          </p:nvPr>
        </p:nvSpPr>
        <p:spPr/>
        <p:txBody>
          <a:bodyPr rtlCol="0"/>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91E033F-B75D-48B8-92E4-33ECD67C4BD1}" type="datetimeFigureOut">
              <a:rPr lang="ru-RU" smtClean="0"/>
              <a:t>27.02.2019</a:t>
            </a:fld>
            <a:endParaRPr lang="ru-RU"/>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E68C34-BF98-4BCC-AA1B-46AF0AEFBE5F}"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programiz.com/python-programming/dictionary" TargetMode="External"/><Relationship Id="rId2" Type="http://schemas.openxmlformats.org/officeDocument/2006/relationships/hyperlink" Target="https://www.programiz.com/python-programming/methods/dictionary" TargetMode="External"/><Relationship Id="rId1" Type="http://schemas.openxmlformats.org/officeDocument/2006/relationships/slideLayout" Target="../slideLayouts/slideLayout2.xml"/><Relationship Id="rId4" Type="http://schemas.openxmlformats.org/officeDocument/2006/relationships/hyperlink" Target="https://www.programiz.com/python-programming/tup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3861048"/>
            <a:ext cx="7467600" cy="1143000"/>
          </a:xfrm>
        </p:spPr>
        <p:txBody>
          <a:bodyPr/>
          <a:lstStyle/>
          <a:p>
            <a:r>
              <a:rPr lang="en-US" dirty="0" smtClean="0"/>
              <a:t>Collections</a:t>
            </a:r>
            <a:endParaRPr lang="ru-RU" dirty="0"/>
          </a:p>
        </p:txBody>
      </p:sp>
    </p:spTree>
    <p:extLst>
      <p:ext uri="{BB962C8B-B14F-4D97-AF65-F5344CB8AC3E}">
        <p14:creationId xmlns:p14="http://schemas.microsoft.com/office/powerpoint/2010/main" val="1179818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367" y="901451"/>
            <a:ext cx="5464136"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372209" y="2422629"/>
            <a:ext cx="4572000" cy="646331"/>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dirty="0" smtClean="0"/>
              <a:t>A </a:t>
            </a:r>
            <a:r>
              <a:rPr lang="en-US" dirty="0"/>
              <a:t>new copy of </a:t>
            </a:r>
            <a:r>
              <a:rPr lang="en-US" dirty="0" err="1" smtClean="0"/>
              <a:t>myTuple</a:t>
            </a:r>
            <a:r>
              <a:rPr lang="en-US" dirty="0"/>
              <a:t>. The old copy of </a:t>
            </a:r>
            <a:r>
              <a:rPr lang="en-US" dirty="0" err="1" smtClean="0"/>
              <a:t>myTuple</a:t>
            </a:r>
            <a:r>
              <a:rPr lang="en-US" dirty="0" smtClean="0"/>
              <a:t> </a:t>
            </a:r>
            <a:r>
              <a:rPr lang="en-US" dirty="0"/>
              <a:t>is destroyed after the call.</a:t>
            </a:r>
          </a:p>
        </p:txBody>
      </p:sp>
      <p:cxnSp>
        <p:nvCxnSpPr>
          <p:cNvPr id="6" name="Скругленная соединительная линия 5"/>
          <p:cNvCxnSpPr/>
          <p:nvPr/>
        </p:nvCxnSpPr>
        <p:spPr>
          <a:xfrm rot="5400000">
            <a:off x="1292085" y="1536409"/>
            <a:ext cx="1080120" cy="53028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5401764" y="1441511"/>
            <a:ext cx="22860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smtClean="0"/>
              <a:t>You can </a:t>
            </a:r>
            <a:r>
              <a:rPr lang="en-US" dirty="0"/>
              <a:t>only concatenate tuple (not "</a:t>
            </a:r>
            <a:r>
              <a:rPr lang="en-US" dirty="0" err="1"/>
              <a:t>str</a:t>
            </a:r>
            <a:r>
              <a:rPr lang="en-US" dirty="0"/>
              <a:t>") to tuple</a:t>
            </a:r>
            <a:endParaRPr lang="ru-RU" dirty="0"/>
          </a:p>
        </p:txBody>
      </p:sp>
      <p:sp>
        <p:nvSpPr>
          <p:cNvPr id="8" name="Полилиния 7"/>
          <p:cNvSpPr/>
          <p:nvPr/>
        </p:nvSpPr>
        <p:spPr>
          <a:xfrm>
            <a:off x="5508104" y="853672"/>
            <a:ext cx="587896" cy="487467"/>
          </a:xfrm>
          <a:custGeom>
            <a:avLst/>
            <a:gdLst>
              <a:gd name="connsiteX0" fmla="*/ 87097 w 489868"/>
              <a:gd name="connsiteY0" fmla="*/ 117353 h 487467"/>
              <a:gd name="connsiteX1" fmla="*/ 76211 w 489868"/>
              <a:gd name="connsiteY1" fmla="*/ 171781 h 487467"/>
              <a:gd name="connsiteX2" fmla="*/ 65325 w 489868"/>
              <a:gd name="connsiteY2" fmla="*/ 269753 h 487467"/>
              <a:gd name="connsiteX3" fmla="*/ 43554 w 489868"/>
              <a:gd name="connsiteY3" fmla="*/ 335067 h 487467"/>
              <a:gd name="connsiteX4" fmla="*/ 32668 w 489868"/>
              <a:gd name="connsiteY4" fmla="*/ 367724 h 487467"/>
              <a:gd name="connsiteX5" fmla="*/ 54439 w 489868"/>
              <a:gd name="connsiteY5" fmla="*/ 411267 h 487467"/>
              <a:gd name="connsiteX6" fmla="*/ 97982 w 489868"/>
              <a:gd name="connsiteY6" fmla="*/ 433038 h 487467"/>
              <a:gd name="connsiteX7" fmla="*/ 130639 w 489868"/>
              <a:gd name="connsiteY7" fmla="*/ 454810 h 487467"/>
              <a:gd name="connsiteX8" fmla="*/ 239497 w 489868"/>
              <a:gd name="connsiteY8" fmla="*/ 487467 h 487467"/>
              <a:gd name="connsiteX9" fmla="*/ 391897 w 489868"/>
              <a:gd name="connsiteY9" fmla="*/ 465696 h 487467"/>
              <a:gd name="connsiteX10" fmla="*/ 424554 w 489868"/>
              <a:gd name="connsiteY10" fmla="*/ 443924 h 487467"/>
              <a:gd name="connsiteX11" fmla="*/ 446325 w 489868"/>
              <a:gd name="connsiteY11" fmla="*/ 411267 h 487467"/>
              <a:gd name="connsiteX12" fmla="*/ 478982 w 489868"/>
              <a:gd name="connsiteY12" fmla="*/ 302410 h 487467"/>
              <a:gd name="connsiteX13" fmla="*/ 489868 w 489868"/>
              <a:gd name="connsiteY13" fmla="*/ 269753 h 487467"/>
              <a:gd name="connsiteX14" fmla="*/ 478982 w 489868"/>
              <a:gd name="connsiteY14" fmla="*/ 215324 h 487467"/>
              <a:gd name="connsiteX15" fmla="*/ 413668 w 489868"/>
              <a:gd name="connsiteY15" fmla="*/ 128238 h 487467"/>
              <a:gd name="connsiteX16" fmla="*/ 391897 w 489868"/>
              <a:gd name="connsiteY16" fmla="*/ 95581 h 487467"/>
              <a:gd name="connsiteX17" fmla="*/ 348354 w 489868"/>
              <a:gd name="connsiteY17" fmla="*/ 52038 h 487467"/>
              <a:gd name="connsiteX18" fmla="*/ 283039 w 489868"/>
              <a:gd name="connsiteY18" fmla="*/ 8496 h 487467"/>
              <a:gd name="connsiteX19" fmla="*/ 76211 w 489868"/>
              <a:gd name="connsiteY19" fmla="*/ 52038 h 487467"/>
              <a:gd name="connsiteX20" fmla="*/ 54439 w 489868"/>
              <a:gd name="connsiteY20" fmla="*/ 84696 h 487467"/>
              <a:gd name="connsiteX21" fmla="*/ 32668 w 489868"/>
              <a:gd name="connsiteY21" fmla="*/ 193553 h 487467"/>
              <a:gd name="connsiteX22" fmla="*/ 21782 w 489868"/>
              <a:gd name="connsiteY22" fmla="*/ 226210 h 487467"/>
              <a:gd name="connsiteX23" fmla="*/ 10897 w 489868"/>
              <a:gd name="connsiteY23" fmla="*/ 313296 h 487467"/>
              <a:gd name="connsiteX24" fmla="*/ 11 w 489868"/>
              <a:gd name="connsiteY24" fmla="*/ 433038 h 4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9868" h="487467">
                <a:moveTo>
                  <a:pt x="87097" y="117353"/>
                </a:moveTo>
                <a:cubicBezTo>
                  <a:pt x="83468" y="135496"/>
                  <a:pt x="78828" y="153465"/>
                  <a:pt x="76211" y="171781"/>
                </a:cubicBezTo>
                <a:cubicBezTo>
                  <a:pt x="71564" y="204309"/>
                  <a:pt x="71769" y="237533"/>
                  <a:pt x="65325" y="269753"/>
                </a:cubicBezTo>
                <a:cubicBezTo>
                  <a:pt x="60824" y="292256"/>
                  <a:pt x="50811" y="313296"/>
                  <a:pt x="43554" y="335067"/>
                </a:cubicBezTo>
                <a:lnTo>
                  <a:pt x="32668" y="367724"/>
                </a:lnTo>
                <a:cubicBezTo>
                  <a:pt x="39925" y="382238"/>
                  <a:pt x="42964" y="399792"/>
                  <a:pt x="54439" y="411267"/>
                </a:cubicBezTo>
                <a:cubicBezTo>
                  <a:pt x="65914" y="422742"/>
                  <a:pt x="83893" y="424987"/>
                  <a:pt x="97982" y="433038"/>
                </a:cubicBezTo>
                <a:cubicBezTo>
                  <a:pt x="109341" y="439529"/>
                  <a:pt x="118684" y="449496"/>
                  <a:pt x="130639" y="454810"/>
                </a:cubicBezTo>
                <a:cubicBezTo>
                  <a:pt x="164709" y="469952"/>
                  <a:pt x="203312" y="478421"/>
                  <a:pt x="239497" y="487467"/>
                </a:cubicBezTo>
                <a:cubicBezTo>
                  <a:pt x="270074" y="484687"/>
                  <a:pt x="350017" y="486636"/>
                  <a:pt x="391897" y="465696"/>
                </a:cubicBezTo>
                <a:cubicBezTo>
                  <a:pt x="403599" y="459845"/>
                  <a:pt x="413668" y="451181"/>
                  <a:pt x="424554" y="443924"/>
                </a:cubicBezTo>
                <a:cubicBezTo>
                  <a:pt x="431811" y="433038"/>
                  <a:pt x="441012" y="423222"/>
                  <a:pt x="446325" y="411267"/>
                </a:cubicBezTo>
                <a:cubicBezTo>
                  <a:pt x="467026" y="364690"/>
                  <a:pt x="466314" y="346749"/>
                  <a:pt x="478982" y="302410"/>
                </a:cubicBezTo>
                <a:cubicBezTo>
                  <a:pt x="482134" y="291377"/>
                  <a:pt x="486239" y="280639"/>
                  <a:pt x="489868" y="269753"/>
                </a:cubicBezTo>
                <a:cubicBezTo>
                  <a:pt x="486239" y="251610"/>
                  <a:pt x="486638" y="232168"/>
                  <a:pt x="478982" y="215324"/>
                </a:cubicBezTo>
                <a:cubicBezTo>
                  <a:pt x="439007" y="127379"/>
                  <a:pt x="450308" y="174040"/>
                  <a:pt x="413668" y="128238"/>
                </a:cubicBezTo>
                <a:cubicBezTo>
                  <a:pt x="405495" y="118022"/>
                  <a:pt x="400411" y="105514"/>
                  <a:pt x="391897" y="95581"/>
                </a:cubicBezTo>
                <a:cubicBezTo>
                  <a:pt x="378539" y="79996"/>
                  <a:pt x="365433" y="63424"/>
                  <a:pt x="348354" y="52038"/>
                </a:cubicBezTo>
                <a:lnTo>
                  <a:pt x="283039" y="8496"/>
                </a:lnTo>
                <a:cubicBezTo>
                  <a:pt x="-16922" y="25159"/>
                  <a:pt x="124020" y="-43579"/>
                  <a:pt x="76211" y="52038"/>
                </a:cubicBezTo>
                <a:cubicBezTo>
                  <a:pt x="70360" y="63740"/>
                  <a:pt x="61696" y="73810"/>
                  <a:pt x="54439" y="84696"/>
                </a:cubicBezTo>
                <a:cubicBezTo>
                  <a:pt x="29846" y="158480"/>
                  <a:pt x="57687" y="68460"/>
                  <a:pt x="32668" y="193553"/>
                </a:cubicBezTo>
                <a:cubicBezTo>
                  <a:pt x="30418" y="204805"/>
                  <a:pt x="25411" y="215324"/>
                  <a:pt x="21782" y="226210"/>
                </a:cubicBezTo>
                <a:cubicBezTo>
                  <a:pt x="18154" y="255239"/>
                  <a:pt x="14315" y="284242"/>
                  <a:pt x="10897" y="313296"/>
                </a:cubicBezTo>
                <a:cubicBezTo>
                  <a:pt x="-790" y="412641"/>
                  <a:pt x="11" y="379699"/>
                  <a:pt x="11" y="43303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9" name="Скругленная соединительная линия 8"/>
          <p:cNvCxnSpPr>
            <a:stCxn id="8" idx="15"/>
          </p:cNvCxnSpPr>
          <p:nvPr/>
        </p:nvCxnSpPr>
        <p:spPr>
          <a:xfrm>
            <a:off x="6004552" y="981910"/>
            <a:ext cx="367648" cy="35922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17502" y="300592"/>
            <a:ext cx="204266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ADDITION</a:t>
            </a:r>
            <a:endParaRPr lang="ru-RU"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483428"/>
            <a:ext cx="8036002" cy="268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505542" y="2806591"/>
            <a:ext cx="126509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Hierarchy</a:t>
            </a:r>
            <a:endParaRPr lang="ru-RU" dirty="0"/>
          </a:p>
        </p:txBody>
      </p:sp>
      <p:cxnSp>
        <p:nvCxnSpPr>
          <p:cNvPr id="13" name="Прямая со стрелкой 12"/>
          <p:cNvCxnSpPr/>
          <p:nvPr/>
        </p:nvCxnSpPr>
        <p:spPr>
          <a:xfrm flipH="1">
            <a:off x="6732240" y="3175923"/>
            <a:ext cx="133342" cy="8291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096000" y="4390767"/>
            <a:ext cx="173156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Concatenation</a:t>
            </a:r>
            <a:endParaRPr lang="ru-RU" dirty="0"/>
          </a:p>
        </p:txBody>
      </p:sp>
      <p:cxnSp>
        <p:nvCxnSpPr>
          <p:cNvPr id="16" name="Прямая со стрелкой 15"/>
          <p:cNvCxnSpPr/>
          <p:nvPr/>
        </p:nvCxnSpPr>
        <p:spPr>
          <a:xfrm flipH="1">
            <a:off x="4139952" y="4575433"/>
            <a:ext cx="19265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26501" y="5398879"/>
            <a:ext cx="112883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Indexing</a:t>
            </a:r>
            <a:endParaRPr lang="ru-RU" dirty="0"/>
          </a:p>
        </p:txBody>
      </p:sp>
      <p:cxnSp>
        <p:nvCxnSpPr>
          <p:cNvPr id="21" name="Прямая со стрелкой 20"/>
          <p:cNvCxnSpPr/>
          <p:nvPr/>
        </p:nvCxnSpPr>
        <p:spPr>
          <a:xfrm flipH="1" flipV="1">
            <a:off x="2267744" y="5398879"/>
            <a:ext cx="2692423"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76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65660"/>
            <a:ext cx="7901263" cy="2117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55576" y="548680"/>
            <a:ext cx="337143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Checking the hierarchy object</a:t>
            </a:r>
            <a:endParaRPr lang="ru-RU" dirty="0"/>
          </a:p>
        </p:txBody>
      </p:sp>
      <p:cxnSp>
        <p:nvCxnSpPr>
          <p:cNvPr id="6" name="Прямая со стрелкой 5"/>
          <p:cNvCxnSpPr/>
          <p:nvPr/>
        </p:nvCxnSpPr>
        <p:spPr>
          <a:xfrm flipH="1">
            <a:off x="3862594" y="918012"/>
            <a:ext cx="133342" cy="8291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148063" y="2601778"/>
            <a:ext cx="329275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 </a:t>
            </a:r>
            <a:r>
              <a:rPr lang="en-US" dirty="0" smtClean="0"/>
              <a:t>To remove </a:t>
            </a:r>
            <a:r>
              <a:rPr lang="en-US" dirty="0"/>
              <a:t>an element from a tuple </a:t>
            </a:r>
            <a:endParaRPr lang="ru-RU" dirty="0"/>
          </a:p>
        </p:txBody>
      </p:sp>
      <p:cxnSp>
        <p:nvCxnSpPr>
          <p:cNvPr id="8" name="Прямая со стрелкой 7"/>
          <p:cNvCxnSpPr>
            <a:stCxn id="7" idx="1"/>
          </p:cNvCxnSpPr>
          <p:nvPr/>
        </p:nvCxnSpPr>
        <p:spPr>
          <a:xfrm flipH="1">
            <a:off x="4127012" y="2924944"/>
            <a:ext cx="1021051"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5076056" y="1168860"/>
            <a:ext cx="3257195" cy="94254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 The indexes always appear in order of their level in the hierarchy.</a:t>
            </a:r>
          </a:p>
        </p:txBody>
      </p:sp>
      <p:cxnSp>
        <p:nvCxnSpPr>
          <p:cNvPr id="13" name="Прямая со стрелкой 12"/>
          <p:cNvCxnSpPr/>
          <p:nvPr/>
        </p:nvCxnSpPr>
        <p:spPr>
          <a:xfrm flipH="1">
            <a:off x="2987824" y="2132856"/>
            <a:ext cx="2088233"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Прямоугольник 13"/>
          <p:cNvSpPr/>
          <p:nvPr/>
        </p:nvSpPr>
        <p:spPr>
          <a:xfrm>
            <a:off x="971599" y="4221089"/>
            <a:ext cx="7469215" cy="936104"/>
          </a:xfrm>
          <a:prstGeom prst="rect">
            <a:avLst/>
          </a:prstGeom>
        </p:spPr>
        <p:txBody>
          <a:bodyPr wrap="square">
            <a:spAutoFit/>
          </a:bodyPr>
          <a:lstStyle/>
          <a:p>
            <a:r>
              <a:rPr lang="en-US" dirty="0"/>
              <a:t>Using a combination of indexes and the __add__() function (or the concatenation operator, +), you can create flexible applications that rely on tuples. </a:t>
            </a:r>
            <a:endParaRPr lang="ru-RU" dirty="0"/>
          </a:p>
        </p:txBody>
      </p:sp>
    </p:spTree>
    <p:extLst>
      <p:ext uri="{BB962C8B-B14F-4D97-AF65-F5344CB8AC3E}">
        <p14:creationId xmlns:p14="http://schemas.microsoft.com/office/powerpoint/2010/main" val="2339978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When to Use </a:t>
            </a:r>
            <a:r>
              <a:rPr lang="en-US" b="1" dirty="0" smtClean="0"/>
              <a:t>Tuples?</a:t>
            </a:r>
            <a:endParaRPr lang="ru-RU" dirty="0"/>
          </a:p>
        </p:txBody>
      </p:sp>
      <p:sp>
        <p:nvSpPr>
          <p:cNvPr id="3" name="Объект 2"/>
          <p:cNvSpPr>
            <a:spLocks noGrp="1"/>
          </p:cNvSpPr>
          <p:nvPr>
            <p:ph sz="quarter" idx="1"/>
          </p:nvPr>
        </p:nvSpPr>
        <p:spPr/>
        <p:txBody>
          <a:bodyPr/>
          <a:lstStyle/>
          <a:p>
            <a:r>
              <a:rPr lang="en-US" dirty="0" smtClean="0"/>
              <a:t>When </a:t>
            </a:r>
            <a:r>
              <a:rPr lang="en-US" dirty="0"/>
              <a:t>you need to store data that doesn't have to change.</a:t>
            </a:r>
          </a:p>
          <a:p>
            <a:r>
              <a:rPr lang="en-US" dirty="0"/>
              <a:t>When the performance of the application is very important. In this situation you can use tuples whenever you have fixed data collections.</a:t>
            </a:r>
          </a:p>
          <a:p>
            <a:r>
              <a:rPr lang="en-US" dirty="0"/>
              <a:t>When you want to store your data in logical immutable pairs, triples etc.</a:t>
            </a:r>
          </a:p>
          <a:p>
            <a:endParaRPr lang="ru-RU" dirty="0"/>
          </a:p>
        </p:txBody>
      </p:sp>
    </p:spTree>
    <p:extLst>
      <p:ext uri="{BB962C8B-B14F-4D97-AF65-F5344CB8AC3E}">
        <p14:creationId xmlns:p14="http://schemas.microsoft.com/office/powerpoint/2010/main" val="2799471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861048"/>
            <a:ext cx="7467600" cy="1143000"/>
          </a:xfrm>
        </p:spPr>
        <p:txBody>
          <a:bodyPr/>
          <a:lstStyle/>
          <a:p>
            <a:r>
              <a:rPr lang="en-US" dirty="0" smtClean="0"/>
              <a:t>Dictionaries</a:t>
            </a:r>
            <a:endParaRPr lang="ru-RU" dirty="0"/>
          </a:p>
        </p:txBody>
      </p:sp>
    </p:spTree>
    <p:extLst>
      <p:ext uri="{BB962C8B-B14F-4D97-AF65-F5344CB8AC3E}">
        <p14:creationId xmlns:p14="http://schemas.microsoft.com/office/powerpoint/2010/main" val="352941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Overview</a:t>
            </a:r>
            <a:endParaRPr lang="ru-RU" dirty="0"/>
          </a:p>
        </p:txBody>
      </p:sp>
      <p:sp>
        <p:nvSpPr>
          <p:cNvPr id="3" name="Объект 2"/>
          <p:cNvSpPr>
            <a:spLocks noGrp="1"/>
          </p:cNvSpPr>
          <p:nvPr>
            <p:ph sz="quarter" idx="1"/>
          </p:nvPr>
        </p:nvSpPr>
        <p:spPr/>
        <p:txBody>
          <a:bodyPr/>
          <a:lstStyle/>
          <a:p>
            <a:r>
              <a:rPr lang="en-US" dirty="0" smtClean="0"/>
              <a:t>Similar to real world dictionaries;</a:t>
            </a:r>
          </a:p>
          <a:p>
            <a:r>
              <a:rPr lang="en-US" dirty="0"/>
              <a:t>Dictionary order is undefined and implementation-specific. It can be different across interpreters, versions, architectures, and more. Even multiple executions in the same environment.</a:t>
            </a:r>
            <a:endParaRPr lang="en-US" dirty="0" smtClean="0"/>
          </a:p>
          <a:p>
            <a:r>
              <a:rPr lang="en-US" dirty="0" smtClean="0"/>
              <a:t>Dictionaries </a:t>
            </a:r>
            <a:r>
              <a:rPr lang="en-US" dirty="0"/>
              <a:t>are </a:t>
            </a:r>
            <a:r>
              <a:rPr lang="en-US" dirty="0" smtClean="0"/>
              <a:t>mutable;</a:t>
            </a:r>
          </a:p>
          <a:p>
            <a:r>
              <a:rPr lang="en-US" dirty="0"/>
              <a:t> The main reason to use a dictionary is to make information lookup </a:t>
            </a:r>
            <a:r>
              <a:rPr lang="en-US" dirty="0" smtClean="0"/>
              <a:t>faster;</a:t>
            </a:r>
          </a:p>
          <a:p>
            <a:r>
              <a:rPr lang="en-US" dirty="0" smtClean="0"/>
              <a:t>The ­key ­is ­always ­short ­and ­unique;</a:t>
            </a:r>
          </a:p>
          <a:p>
            <a:r>
              <a:rPr lang="en-US" dirty="0" smtClean="0"/>
              <a:t>Does dictionary remained you another statement?</a:t>
            </a:r>
          </a:p>
          <a:p>
            <a:pPr marL="0" indent="0">
              <a:buNone/>
            </a:pPr>
            <a:endParaRPr lang="ru-RU" dirty="0"/>
          </a:p>
        </p:txBody>
      </p:sp>
      <p:pic>
        <p:nvPicPr>
          <p:cNvPr id="8196" name="Picture 4" descr="Картинки по запросу thinking emo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0192" y="5085184"/>
            <a:ext cx="1512168"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504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102701"/>
            <a:ext cx="8166135"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Прямоугольник 1"/>
          <p:cNvSpPr/>
          <p:nvPr/>
        </p:nvSpPr>
        <p:spPr>
          <a:xfrm>
            <a:off x="323528" y="547217"/>
            <a:ext cx="3369833" cy="646331"/>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t>The key must be </a:t>
            </a:r>
            <a:r>
              <a:rPr lang="en-US" dirty="0" smtClean="0"/>
              <a:t>unique.</a:t>
            </a:r>
          </a:p>
          <a:p>
            <a:r>
              <a:rPr lang="en-US" dirty="0"/>
              <a:t> The key must be </a:t>
            </a:r>
            <a:r>
              <a:rPr lang="en-US" b="1" dirty="0">
                <a:solidFill>
                  <a:srgbClr val="FF0000"/>
                </a:solidFill>
              </a:rPr>
              <a:t>immutable</a:t>
            </a:r>
            <a:endParaRPr lang="ru-RU" b="1" dirty="0">
              <a:solidFill>
                <a:srgbClr val="FF0000"/>
              </a:solidFill>
            </a:endParaRPr>
          </a:p>
        </p:txBody>
      </p:sp>
      <p:cxnSp>
        <p:nvCxnSpPr>
          <p:cNvPr id="4" name="Скругленная соединительная линия 3"/>
          <p:cNvCxnSpPr/>
          <p:nvPr/>
        </p:nvCxnSpPr>
        <p:spPr>
          <a:xfrm rot="16200000" flipH="1">
            <a:off x="1688320" y="1307253"/>
            <a:ext cx="870816" cy="72008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5" name="Прямоугольник 4"/>
          <p:cNvSpPr/>
          <p:nvPr/>
        </p:nvSpPr>
        <p:spPr>
          <a:xfrm>
            <a:off x="6805494" y="2930793"/>
            <a:ext cx="2090637"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t>any Python object</a:t>
            </a:r>
            <a:endParaRPr lang="ru-RU" dirty="0"/>
          </a:p>
        </p:txBody>
      </p:sp>
      <p:cxnSp>
        <p:nvCxnSpPr>
          <p:cNvPr id="8" name="Скругленная соединительная линия 7"/>
          <p:cNvCxnSpPr/>
          <p:nvPr/>
        </p:nvCxnSpPr>
        <p:spPr>
          <a:xfrm rot="5400000" flipH="1" flipV="1">
            <a:off x="7629415" y="2531826"/>
            <a:ext cx="509907" cy="288032"/>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7" name="Прямоугольник 6"/>
          <p:cNvSpPr/>
          <p:nvPr/>
        </p:nvSpPr>
        <p:spPr>
          <a:xfrm>
            <a:off x="2029475" y="3574219"/>
            <a:ext cx="3587842"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t> the color associated with Sarah</a:t>
            </a:r>
            <a:endParaRPr lang="ru-RU" dirty="0"/>
          </a:p>
        </p:txBody>
      </p:sp>
      <p:cxnSp>
        <p:nvCxnSpPr>
          <p:cNvPr id="10" name="Скругленная соединительная линия 9"/>
          <p:cNvCxnSpPr/>
          <p:nvPr/>
        </p:nvCxnSpPr>
        <p:spPr>
          <a:xfrm rot="10800000">
            <a:off x="1547664" y="3284985"/>
            <a:ext cx="1332148" cy="289235"/>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Прямоугольник 10"/>
          <p:cNvSpPr/>
          <p:nvPr/>
        </p:nvSpPr>
        <p:spPr>
          <a:xfrm>
            <a:off x="397159" y="4149080"/>
            <a:ext cx="7775241" cy="2308324"/>
          </a:xfrm>
          <a:prstGeom prst="rect">
            <a:avLst/>
          </a:prstGeom>
        </p:spPr>
        <p:txBody>
          <a:bodyPr wrap="square">
            <a:spAutoFit/>
          </a:bodyPr>
          <a:lstStyle/>
          <a:p>
            <a:pPr marL="342900" indent="-342900">
              <a:buFont typeface="+mj-lt"/>
              <a:buAutoNum type="arabicPeriod"/>
            </a:pPr>
            <a:r>
              <a:rPr lang="en-US" dirty="0"/>
              <a:t>Using a string as a key, rather than using a numeric index, makes the code easier to read and makes it self-documenting to an extent. </a:t>
            </a:r>
            <a:endParaRPr lang="en-US" dirty="0" smtClean="0"/>
          </a:p>
          <a:p>
            <a:pPr marL="342900" indent="-342900">
              <a:buFont typeface="+mj-lt"/>
              <a:buAutoNum type="arabicPeriod"/>
            </a:pPr>
            <a:r>
              <a:rPr lang="en-US" dirty="0" smtClean="0"/>
              <a:t>By </a:t>
            </a:r>
            <a:r>
              <a:rPr lang="en-US" dirty="0"/>
              <a:t>making your code more readable, dictionaries save you considerable time in the long run (which is why they’re so popular). </a:t>
            </a:r>
            <a:endParaRPr lang="en-US" dirty="0" smtClean="0"/>
          </a:p>
          <a:p>
            <a:pPr marL="342900" indent="-342900">
              <a:buFont typeface="+mj-lt"/>
              <a:buAutoNum type="arabicPeriod"/>
            </a:pPr>
            <a:r>
              <a:rPr lang="en-US" dirty="0" smtClean="0"/>
              <a:t>However</a:t>
            </a:r>
            <a:r>
              <a:rPr lang="en-US" dirty="0"/>
              <a:t>, the convenience of a dictionary comes at the cost of additional creation time and a higher use of resources, so you have trade-offs to consider.</a:t>
            </a:r>
          </a:p>
          <a:p>
            <a:endParaRPr lang="ru-RU"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9209" y="764704"/>
            <a:ext cx="5214332" cy="9025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Прямоугольник 17"/>
          <p:cNvSpPr/>
          <p:nvPr/>
        </p:nvSpPr>
        <p:spPr>
          <a:xfrm>
            <a:off x="4813931" y="395372"/>
            <a:ext cx="2864887"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smtClean="0"/>
              <a:t>Other method of creation</a:t>
            </a:r>
            <a:endParaRPr lang="ru-RU" dirty="0"/>
          </a:p>
        </p:txBody>
      </p:sp>
    </p:spTree>
    <p:extLst>
      <p:ext uri="{BB962C8B-B14F-4D97-AF65-F5344CB8AC3E}">
        <p14:creationId xmlns:p14="http://schemas.microsoft.com/office/powerpoint/2010/main" val="2615880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283152" cy="562074"/>
          </a:xfrm>
        </p:spPr>
        <p:txBody>
          <a:bodyPr/>
          <a:lstStyle/>
          <a:p>
            <a:r>
              <a:rPr lang="en-US" dirty="0" smtClean="0"/>
              <a:t>Built-in methods</a:t>
            </a:r>
            <a:endParaRPr lang="ru-R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08720"/>
            <a:ext cx="7643730" cy="1976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636912"/>
            <a:ext cx="6112346" cy="4069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8481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571327"/>
            <a:ext cx="8208912" cy="769441"/>
          </a:xfrm>
          <a:prstGeom prst="rect">
            <a:avLst/>
          </a:prstGeom>
        </p:spPr>
        <p:txBody>
          <a:bodyPr wrap="square">
            <a:spAutoFit/>
          </a:bodyPr>
          <a:lstStyle/>
          <a:p>
            <a:r>
              <a:rPr lang="en-US" sz="2200" dirty="0"/>
              <a:t> </a:t>
            </a:r>
            <a:r>
              <a:rPr lang="en-US" sz="2200" dirty="0" smtClean="0"/>
              <a:t>Outputting </a:t>
            </a:r>
            <a:r>
              <a:rPr lang="en-US" sz="2200" dirty="0"/>
              <a:t>a </a:t>
            </a:r>
            <a:r>
              <a:rPr lang="en-US" sz="2200" dirty="0" smtClean="0"/>
              <a:t>list </a:t>
            </a:r>
            <a:r>
              <a:rPr lang="en-US" sz="2200" dirty="0"/>
              <a:t>of each of the user names and the user’s favorite </a:t>
            </a:r>
            <a:r>
              <a:rPr lang="en-US" sz="2200" dirty="0" smtClean="0"/>
              <a:t>color:</a:t>
            </a:r>
            <a:endParaRPr lang="ru-RU" sz="22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6696744" cy="3023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5" y="4388823"/>
            <a:ext cx="7715214" cy="2136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436096" y="2204864"/>
            <a:ext cx="130676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1</a:t>
            </a:r>
            <a:r>
              <a:rPr lang="en-US" baseline="30000" dirty="0" smtClean="0"/>
              <a:t>st</a:t>
            </a:r>
            <a:r>
              <a:rPr lang="en-US" dirty="0" smtClean="0"/>
              <a:t> method</a:t>
            </a:r>
            <a:endParaRPr lang="ru-RU" dirty="0"/>
          </a:p>
        </p:txBody>
      </p:sp>
      <p:sp>
        <p:nvSpPr>
          <p:cNvPr id="7" name="TextBox 6"/>
          <p:cNvSpPr txBox="1"/>
          <p:nvPr/>
        </p:nvSpPr>
        <p:spPr>
          <a:xfrm>
            <a:off x="4716016" y="3491716"/>
            <a:ext cx="142378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2</a:t>
            </a:r>
            <a:r>
              <a:rPr lang="en-US" baseline="30000" dirty="0" smtClean="0"/>
              <a:t>nd</a:t>
            </a:r>
            <a:r>
              <a:rPr lang="en-US" dirty="0"/>
              <a:t> </a:t>
            </a:r>
            <a:r>
              <a:rPr lang="en-US" dirty="0" smtClean="0"/>
              <a:t> method</a:t>
            </a:r>
            <a:endParaRPr lang="ru-RU" dirty="0"/>
          </a:p>
        </p:txBody>
      </p:sp>
      <p:sp>
        <p:nvSpPr>
          <p:cNvPr id="8" name="TextBox 7"/>
          <p:cNvSpPr txBox="1"/>
          <p:nvPr/>
        </p:nvSpPr>
        <p:spPr>
          <a:xfrm>
            <a:off x="5486420" y="5589240"/>
            <a:ext cx="133402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3</a:t>
            </a:r>
            <a:r>
              <a:rPr lang="en-US" baseline="30000" dirty="0" smtClean="0"/>
              <a:t>rd</a:t>
            </a:r>
            <a:r>
              <a:rPr lang="en-US" dirty="0" smtClean="0"/>
              <a:t> method</a:t>
            </a:r>
            <a:endParaRPr lang="ru-RU" dirty="0"/>
          </a:p>
        </p:txBody>
      </p:sp>
      <p:sp>
        <p:nvSpPr>
          <p:cNvPr id="4" name="Полилиния 3"/>
          <p:cNvSpPr/>
          <p:nvPr/>
        </p:nvSpPr>
        <p:spPr>
          <a:xfrm>
            <a:off x="4355976" y="4321629"/>
            <a:ext cx="1079981" cy="468085"/>
          </a:xfrm>
          <a:custGeom>
            <a:avLst/>
            <a:gdLst>
              <a:gd name="connsiteX0" fmla="*/ 108857 w 1016357"/>
              <a:gd name="connsiteY0" fmla="*/ 54428 h 468085"/>
              <a:gd name="connsiteX1" fmla="*/ 87086 w 1016357"/>
              <a:gd name="connsiteY1" fmla="*/ 108857 h 468085"/>
              <a:gd name="connsiteX2" fmla="*/ 54429 w 1016357"/>
              <a:gd name="connsiteY2" fmla="*/ 206828 h 468085"/>
              <a:gd name="connsiteX3" fmla="*/ 43543 w 1016357"/>
              <a:gd name="connsiteY3" fmla="*/ 239485 h 468085"/>
              <a:gd name="connsiteX4" fmla="*/ 32657 w 1016357"/>
              <a:gd name="connsiteY4" fmla="*/ 272142 h 468085"/>
              <a:gd name="connsiteX5" fmla="*/ 87086 w 1016357"/>
              <a:gd name="connsiteY5" fmla="*/ 402771 h 468085"/>
              <a:gd name="connsiteX6" fmla="*/ 152400 w 1016357"/>
              <a:gd name="connsiteY6" fmla="*/ 446314 h 468085"/>
              <a:gd name="connsiteX7" fmla="*/ 217714 w 1016357"/>
              <a:gd name="connsiteY7" fmla="*/ 468085 h 468085"/>
              <a:gd name="connsiteX8" fmla="*/ 609600 w 1016357"/>
              <a:gd name="connsiteY8" fmla="*/ 457200 h 468085"/>
              <a:gd name="connsiteX9" fmla="*/ 642257 w 1016357"/>
              <a:gd name="connsiteY9" fmla="*/ 446314 h 468085"/>
              <a:gd name="connsiteX10" fmla="*/ 729343 w 1016357"/>
              <a:gd name="connsiteY10" fmla="*/ 413657 h 468085"/>
              <a:gd name="connsiteX11" fmla="*/ 794657 w 1016357"/>
              <a:gd name="connsiteY11" fmla="*/ 370114 h 468085"/>
              <a:gd name="connsiteX12" fmla="*/ 827314 w 1016357"/>
              <a:gd name="connsiteY12" fmla="*/ 348342 h 468085"/>
              <a:gd name="connsiteX13" fmla="*/ 936171 w 1016357"/>
              <a:gd name="connsiteY13" fmla="*/ 304800 h 468085"/>
              <a:gd name="connsiteX14" fmla="*/ 968829 w 1016357"/>
              <a:gd name="connsiteY14" fmla="*/ 283028 h 468085"/>
              <a:gd name="connsiteX15" fmla="*/ 1001486 w 1016357"/>
              <a:gd name="connsiteY15" fmla="*/ 250371 h 468085"/>
              <a:gd name="connsiteX16" fmla="*/ 1001486 w 1016357"/>
              <a:gd name="connsiteY16" fmla="*/ 130628 h 468085"/>
              <a:gd name="connsiteX17" fmla="*/ 968829 w 1016357"/>
              <a:gd name="connsiteY17" fmla="*/ 97971 h 468085"/>
              <a:gd name="connsiteX18" fmla="*/ 859971 w 1016357"/>
              <a:gd name="connsiteY18" fmla="*/ 32657 h 468085"/>
              <a:gd name="connsiteX19" fmla="*/ 751114 w 1016357"/>
              <a:gd name="connsiteY19" fmla="*/ 0 h 468085"/>
              <a:gd name="connsiteX20" fmla="*/ 522514 w 1016357"/>
              <a:gd name="connsiteY20" fmla="*/ 10885 h 468085"/>
              <a:gd name="connsiteX21" fmla="*/ 457200 w 1016357"/>
              <a:gd name="connsiteY21" fmla="*/ 21771 h 468085"/>
              <a:gd name="connsiteX22" fmla="*/ 250371 w 1016357"/>
              <a:gd name="connsiteY22" fmla="*/ 32657 h 468085"/>
              <a:gd name="connsiteX23" fmla="*/ 206829 w 1016357"/>
              <a:gd name="connsiteY23" fmla="*/ 43542 h 468085"/>
              <a:gd name="connsiteX24" fmla="*/ 141514 w 1016357"/>
              <a:gd name="connsiteY24" fmla="*/ 65314 h 468085"/>
              <a:gd name="connsiteX25" fmla="*/ 130629 w 1016357"/>
              <a:gd name="connsiteY25" fmla="*/ 97971 h 468085"/>
              <a:gd name="connsiteX26" fmla="*/ 87086 w 1016357"/>
              <a:gd name="connsiteY26" fmla="*/ 141514 h 468085"/>
              <a:gd name="connsiteX27" fmla="*/ 0 w 1016357"/>
              <a:gd name="connsiteY27" fmla="*/ 174171 h 468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16357" h="468085">
                <a:moveTo>
                  <a:pt x="108857" y="54428"/>
                </a:moveTo>
                <a:cubicBezTo>
                  <a:pt x="101600" y="72571"/>
                  <a:pt x="93764" y="90493"/>
                  <a:pt x="87086" y="108857"/>
                </a:cubicBezTo>
                <a:cubicBezTo>
                  <a:pt x="87052" y="108950"/>
                  <a:pt x="59888" y="190452"/>
                  <a:pt x="54429" y="206828"/>
                </a:cubicBezTo>
                <a:lnTo>
                  <a:pt x="43543" y="239485"/>
                </a:lnTo>
                <a:lnTo>
                  <a:pt x="32657" y="272142"/>
                </a:lnTo>
                <a:cubicBezTo>
                  <a:pt x="44785" y="381290"/>
                  <a:pt x="17677" y="354185"/>
                  <a:pt x="87086" y="402771"/>
                </a:cubicBezTo>
                <a:cubicBezTo>
                  <a:pt x="108522" y="417776"/>
                  <a:pt x="127577" y="438040"/>
                  <a:pt x="152400" y="446314"/>
                </a:cubicBezTo>
                <a:lnTo>
                  <a:pt x="217714" y="468085"/>
                </a:lnTo>
                <a:cubicBezTo>
                  <a:pt x="348343" y="464457"/>
                  <a:pt x="479092" y="463893"/>
                  <a:pt x="609600" y="457200"/>
                </a:cubicBezTo>
                <a:cubicBezTo>
                  <a:pt x="621059" y="456612"/>
                  <a:pt x="631224" y="449466"/>
                  <a:pt x="642257" y="446314"/>
                </a:cubicBezTo>
                <a:cubicBezTo>
                  <a:pt x="691579" y="432221"/>
                  <a:pt x="683225" y="441328"/>
                  <a:pt x="729343" y="413657"/>
                </a:cubicBezTo>
                <a:cubicBezTo>
                  <a:pt x="751780" y="400195"/>
                  <a:pt x="772886" y="384628"/>
                  <a:pt x="794657" y="370114"/>
                </a:cubicBezTo>
                <a:cubicBezTo>
                  <a:pt x="805543" y="362857"/>
                  <a:pt x="814902" y="352479"/>
                  <a:pt x="827314" y="348342"/>
                </a:cubicBezTo>
                <a:cubicBezTo>
                  <a:pt x="880841" y="330500"/>
                  <a:pt x="891323" y="330428"/>
                  <a:pt x="936171" y="304800"/>
                </a:cubicBezTo>
                <a:cubicBezTo>
                  <a:pt x="947531" y="298309"/>
                  <a:pt x="958778" y="291404"/>
                  <a:pt x="968829" y="283028"/>
                </a:cubicBezTo>
                <a:cubicBezTo>
                  <a:pt x="980656" y="273173"/>
                  <a:pt x="990600" y="261257"/>
                  <a:pt x="1001486" y="250371"/>
                </a:cubicBezTo>
                <a:cubicBezTo>
                  <a:pt x="1017214" y="203185"/>
                  <a:pt x="1025033" y="195382"/>
                  <a:pt x="1001486" y="130628"/>
                </a:cubicBezTo>
                <a:cubicBezTo>
                  <a:pt x="996225" y="116160"/>
                  <a:pt x="980981" y="107422"/>
                  <a:pt x="968829" y="97971"/>
                </a:cubicBezTo>
                <a:cubicBezTo>
                  <a:pt x="941766" y="76922"/>
                  <a:pt x="894822" y="46597"/>
                  <a:pt x="859971" y="32657"/>
                </a:cubicBezTo>
                <a:cubicBezTo>
                  <a:pt x="815791" y="14985"/>
                  <a:pt x="793890" y="10693"/>
                  <a:pt x="751114" y="0"/>
                </a:cubicBezTo>
                <a:cubicBezTo>
                  <a:pt x="674914" y="3628"/>
                  <a:pt x="598592" y="5250"/>
                  <a:pt x="522514" y="10885"/>
                </a:cubicBezTo>
                <a:cubicBezTo>
                  <a:pt x="500503" y="12515"/>
                  <a:pt x="479201" y="20011"/>
                  <a:pt x="457200" y="21771"/>
                </a:cubicBezTo>
                <a:cubicBezTo>
                  <a:pt x="388381" y="27277"/>
                  <a:pt x="319314" y="29028"/>
                  <a:pt x="250371" y="32657"/>
                </a:cubicBezTo>
                <a:cubicBezTo>
                  <a:pt x="235857" y="36285"/>
                  <a:pt x="221159" y="39243"/>
                  <a:pt x="206829" y="43542"/>
                </a:cubicBezTo>
                <a:cubicBezTo>
                  <a:pt x="184847" y="50136"/>
                  <a:pt x="141514" y="65314"/>
                  <a:pt x="141514" y="65314"/>
                </a:cubicBezTo>
                <a:cubicBezTo>
                  <a:pt x="137886" y="76200"/>
                  <a:pt x="137298" y="88634"/>
                  <a:pt x="130629" y="97971"/>
                </a:cubicBezTo>
                <a:cubicBezTo>
                  <a:pt x="118698" y="114674"/>
                  <a:pt x="106559" y="135023"/>
                  <a:pt x="87086" y="141514"/>
                </a:cubicBezTo>
                <a:cubicBezTo>
                  <a:pt x="14074" y="165851"/>
                  <a:pt x="42297" y="153021"/>
                  <a:pt x="0" y="174171"/>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5" name="TextBox 4"/>
          <p:cNvSpPr txBox="1"/>
          <p:nvPr/>
        </p:nvSpPr>
        <p:spPr>
          <a:xfrm>
            <a:off x="5840043" y="4136963"/>
            <a:ext cx="196079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Built-in function</a:t>
            </a:r>
            <a:endParaRPr lang="ru-RU" dirty="0"/>
          </a:p>
        </p:txBody>
      </p:sp>
      <p:cxnSp>
        <p:nvCxnSpPr>
          <p:cNvPr id="9" name="Скругленная соединительная линия 8"/>
          <p:cNvCxnSpPr/>
          <p:nvPr/>
        </p:nvCxnSpPr>
        <p:spPr>
          <a:xfrm rot="10800000" flipV="1">
            <a:off x="5436097" y="4136963"/>
            <a:ext cx="403947" cy="25186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604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42" y="1268760"/>
            <a:ext cx="7850158"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47664" y="580038"/>
            <a:ext cx="227658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Changing the value</a:t>
            </a:r>
            <a:endParaRPr lang="ru-RU" dirty="0"/>
          </a:p>
        </p:txBody>
      </p:sp>
      <p:cxnSp>
        <p:nvCxnSpPr>
          <p:cNvPr id="4" name="Скругленная соединительная линия 3"/>
          <p:cNvCxnSpPr/>
          <p:nvPr/>
        </p:nvCxnSpPr>
        <p:spPr>
          <a:xfrm rot="5400000">
            <a:off x="2180057" y="1109065"/>
            <a:ext cx="319390" cy="1270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895815" y="1484784"/>
            <a:ext cx="200086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Adding new item</a:t>
            </a:r>
            <a:endParaRPr lang="ru-RU" dirty="0"/>
          </a:p>
        </p:txBody>
      </p:sp>
      <p:cxnSp>
        <p:nvCxnSpPr>
          <p:cNvPr id="7" name="Скругленная соединительная линия 6"/>
          <p:cNvCxnSpPr/>
          <p:nvPr/>
        </p:nvCxnSpPr>
        <p:spPr>
          <a:xfrm rot="10800000" flipV="1">
            <a:off x="4644009" y="1860466"/>
            <a:ext cx="2050245" cy="31939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972" y="3212976"/>
            <a:ext cx="7574711" cy="1546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972" y="5373216"/>
            <a:ext cx="3177080"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735575" y="2852936"/>
            <a:ext cx="197361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Deleting an item</a:t>
            </a:r>
            <a:endParaRPr lang="ru-RU" dirty="0"/>
          </a:p>
        </p:txBody>
      </p:sp>
      <p:cxnSp>
        <p:nvCxnSpPr>
          <p:cNvPr id="12" name="Скругленная соединительная линия 11"/>
          <p:cNvCxnSpPr/>
          <p:nvPr/>
        </p:nvCxnSpPr>
        <p:spPr>
          <a:xfrm rot="10800000" flipV="1">
            <a:off x="2685957" y="3228618"/>
            <a:ext cx="1848057" cy="704438"/>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71479" y="4462120"/>
            <a:ext cx="274305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The length of dictionary</a:t>
            </a:r>
            <a:endParaRPr lang="ru-RU" dirty="0"/>
          </a:p>
        </p:txBody>
      </p:sp>
      <p:cxnSp>
        <p:nvCxnSpPr>
          <p:cNvPr id="15" name="Скругленная соединительная линия 14"/>
          <p:cNvCxnSpPr/>
          <p:nvPr/>
        </p:nvCxnSpPr>
        <p:spPr>
          <a:xfrm rot="10800000">
            <a:off x="1763689" y="4462120"/>
            <a:ext cx="1906229" cy="375682"/>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447543" y="5110192"/>
            <a:ext cx="334899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Clearing the whole dictionary</a:t>
            </a:r>
            <a:endParaRPr lang="ru-RU" dirty="0"/>
          </a:p>
        </p:txBody>
      </p:sp>
      <p:cxnSp>
        <p:nvCxnSpPr>
          <p:cNvPr id="18" name="Скругленная соединительная линия 17"/>
          <p:cNvCxnSpPr/>
          <p:nvPr/>
        </p:nvCxnSpPr>
        <p:spPr>
          <a:xfrm rot="10800000" flipV="1">
            <a:off x="2871479" y="5485874"/>
            <a:ext cx="1374502" cy="247382"/>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0382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74638"/>
            <a:ext cx="7457256" cy="562074"/>
          </a:xfrm>
        </p:spPr>
        <p:txBody>
          <a:bodyPr/>
          <a:lstStyle/>
          <a:p>
            <a:r>
              <a:rPr lang="en-US" b="1" dirty="0"/>
              <a:t>get </a:t>
            </a:r>
            <a:r>
              <a:rPr lang="en-US" b="1" dirty="0" smtClean="0"/>
              <a:t>method</a:t>
            </a:r>
            <a:endParaRPr lang="ru-RU" dirty="0"/>
          </a:p>
        </p:txBody>
      </p:sp>
      <p:sp>
        <p:nvSpPr>
          <p:cNvPr id="4" name="Прямоугольник 3"/>
          <p:cNvSpPr/>
          <p:nvPr/>
        </p:nvSpPr>
        <p:spPr>
          <a:xfrm>
            <a:off x="281742" y="836712"/>
            <a:ext cx="8466721" cy="648072"/>
          </a:xfrm>
          <a:prstGeom prst="rect">
            <a:avLst/>
          </a:prstGeom>
        </p:spPr>
        <p:txBody>
          <a:bodyPr wrap="square">
            <a:spAutoFit/>
          </a:bodyPr>
          <a:lstStyle/>
          <a:p>
            <a:r>
              <a:rPr lang="en-US" dirty="0"/>
              <a:t>The get method returns a value for a given key. If a key doesn’t exist, the dictionary will by default return None.</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600200"/>
            <a:ext cx="3515348" cy="1612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022104"/>
            <a:ext cx="6965062" cy="607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3429000"/>
            <a:ext cx="45243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6289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Overview</a:t>
            </a:r>
            <a:endParaRPr lang="ru-RU" dirty="0"/>
          </a:p>
        </p:txBody>
      </p:sp>
      <p:sp>
        <p:nvSpPr>
          <p:cNvPr id="3" name="Объект 2"/>
          <p:cNvSpPr>
            <a:spLocks noGrp="1"/>
          </p:cNvSpPr>
          <p:nvPr>
            <p:ph sz="quarter" idx="1"/>
          </p:nvPr>
        </p:nvSpPr>
        <p:spPr/>
        <p:txBody>
          <a:bodyPr/>
          <a:lstStyle/>
          <a:p>
            <a:r>
              <a:rPr lang="en-US" dirty="0" smtClean="0"/>
              <a:t>There are many different kind of collections in real world: collection of books, CDs, pens, cup from all over the world,….</a:t>
            </a:r>
          </a:p>
          <a:p>
            <a:r>
              <a:rPr lang="en-US" dirty="0" smtClean="0"/>
              <a:t>So many places to store them: book shelves, boxes, …</a:t>
            </a:r>
          </a:p>
          <a:p>
            <a:r>
              <a:rPr lang="en-US" dirty="0" smtClean="0"/>
              <a:t>The same in Python!</a:t>
            </a:r>
          </a:p>
          <a:p>
            <a:r>
              <a:rPr lang="en-US" dirty="0" smtClean="0"/>
              <a:t>The main idea – all they are sequences…</a:t>
            </a:r>
          </a:p>
          <a:p>
            <a:r>
              <a:rPr lang="en-US" dirty="0"/>
              <a:t>­</a:t>
            </a:r>
            <a:r>
              <a:rPr lang="en-US" dirty="0" smtClean="0"/>
              <a:t>A ­sequence - </a:t>
            </a:r>
            <a:r>
              <a:rPr lang="en-US" dirty="0"/>
              <a:t>is a succession of values that</a:t>
            </a:r>
            <a:r>
              <a:rPr lang="en-US" dirty="0" smtClean="0"/>
              <a:t>­ are  bound ­together ­in ­a ­container (list, string).</a:t>
            </a:r>
          </a:p>
          <a:p>
            <a:r>
              <a:rPr lang="en-US" dirty="0" smtClean="0"/>
              <a:t>No ­</a:t>
            </a:r>
            <a:r>
              <a:rPr lang="en-US" dirty="0"/>
              <a:t>matter</a:t>
            </a:r>
            <a:r>
              <a:rPr lang="en-US" dirty="0" smtClean="0"/>
              <a:t>­ which­ sequence­ you­ use, ­they ­all support­ two­ functions:­ index</a:t>
            </a:r>
            <a:r>
              <a:rPr lang="en-US" dirty="0"/>
              <a:t>() and count(). </a:t>
            </a:r>
          </a:p>
          <a:p>
            <a:endParaRPr lang="ru-RU" dirty="0"/>
          </a:p>
        </p:txBody>
      </p:sp>
    </p:spTree>
    <p:extLst>
      <p:ext uri="{BB962C8B-B14F-4D97-AF65-F5344CB8AC3E}">
        <p14:creationId xmlns:p14="http://schemas.microsoft.com/office/powerpoint/2010/main" val="1318186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74638"/>
            <a:ext cx="7457256" cy="706090"/>
          </a:xfrm>
        </p:spPr>
        <p:txBody>
          <a:bodyPr/>
          <a:lstStyle/>
          <a:p>
            <a:r>
              <a:rPr lang="en-US" dirty="0" smtClean="0"/>
              <a:t>More about GET method</a:t>
            </a:r>
            <a:endParaRPr lang="ru-RU" dirty="0"/>
          </a:p>
        </p:txBody>
      </p:sp>
      <p:sp>
        <p:nvSpPr>
          <p:cNvPr id="4" name="Прямоугольник 3"/>
          <p:cNvSpPr/>
          <p:nvPr/>
        </p:nvSpPr>
        <p:spPr>
          <a:xfrm>
            <a:off x="323528" y="1124744"/>
            <a:ext cx="8352928" cy="646331"/>
          </a:xfrm>
          <a:prstGeom prst="rect">
            <a:avLst/>
          </a:prstGeom>
        </p:spPr>
        <p:txBody>
          <a:bodyPr wrap="square">
            <a:spAutoFit/>
          </a:bodyPr>
          <a:lstStyle/>
          <a:p>
            <a:r>
              <a:rPr lang="en-US" dirty="0"/>
              <a:t>The method is very useful to look up keys you don’t know are in the dictionary to avoid </a:t>
            </a:r>
            <a:r>
              <a:rPr lang="en-US" dirty="0" err="1"/>
              <a:t>KeyErrors</a:t>
            </a:r>
            <a:r>
              <a:rPr lang="en-US" dirty="0"/>
              <a:t>.</a:t>
            </a:r>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618" y="1916832"/>
            <a:ext cx="8300762"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767740"/>
            <a:ext cx="6912768" cy="1828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06936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74638"/>
            <a:ext cx="7457256" cy="562074"/>
          </a:xfrm>
        </p:spPr>
        <p:txBody>
          <a:bodyPr/>
          <a:lstStyle/>
          <a:p>
            <a:r>
              <a:rPr lang="en-US" b="1" dirty="0"/>
              <a:t>pop </a:t>
            </a:r>
            <a:r>
              <a:rPr lang="en-US" b="1" dirty="0" smtClean="0"/>
              <a:t>Method</a:t>
            </a:r>
            <a:endParaRPr lang="ru-RU" dirty="0"/>
          </a:p>
        </p:txBody>
      </p:sp>
      <p:sp>
        <p:nvSpPr>
          <p:cNvPr id="4" name="Прямоугольник 3"/>
          <p:cNvSpPr/>
          <p:nvPr/>
        </p:nvSpPr>
        <p:spPr>
          <a:xfrm>
            <a:off x="467544" y="980729"/>
            <a:ext cx="8136904" cy="369332"/>
          </a:xfrm>
          <a:prstGeom prst="rect">
            <a:avLst/>
          </a:prstGeom>
        </p:spPr>
        <p:txBody>
          <a:bodyPr wrap="square">
            <a:spAutoFit/>
          </a:bodyPr>
          <a:lstStyle/>
          <a:p>
            <a:r>
              <a:rPr lang="en-US" dirty="0"/>
              <a:t>The pop method removes a key and returns the value.</a:t>
            </a:r>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672" y="1484784"/>
            <a:ext cx="7634478" cy="3583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659363" y="2733927"/>
            <a:ext cx="287771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If the specified key exists</a:t>
            </a:r>
            <a:endParaRPr lang="ru-RU" dirty="0"/>
          </a:p>
        </p:txBody>
      </p:sp>
      <p:cxnSp>
        <p:nvCxnSpPr>
          <p:cNvPr id="7" name="Скругленная соединительная линия 6"/>
          <p:cNvCxnSpPr/>
          <p:nvPr/>
        </p:nvCxnSpPr>
        <p:spPr>
          <a:xfrm rot="10800000" flipV="1">
            <a:off x="3407557" y="3109609"/>
            <a:ext cx="2050245" cy="31939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67544" y="5194066"/>
            <a:ext cx="7088800"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If &lt;key&gt; is not in d, and the optional &lt;default&gt; argument is </a:t>
            </a:r>
            <a:endParaRPr lang="en-US" dirty="0" smtClean="0"/>
          </a:p>
          <a:p>
            <a:r>
              <a:rPr lang="en-US" dirty="0" smtClean="0"/>
              <a:t>specified</a:t>
            </a:r>
            <a:r>
              <a:rPr lang="en-US" dirty="0"/>
              <a:t>, then that value is returned, and no exception is raised:</a:t>
            </a:r>
            <a:endParaRPr lang="ru-RU" dirty="0"/>
          </a:p>
        </p:txBody>
      </p:sp>
      <p:cxnSp>
        <p:nvCxnSpPr>
          <p:cNvPr id="10" name="Скругленная соединительная линия 9"/>
          <p:cNvCxnSpPr/>
          <p:nvPr/>
        </p:nvCxnSpPr>
        <p:spPr>
          <a:xfrm rot="16200000" flipH="1">
            <a:off x="5798024" y="3611777"/>
            <a:ext cx="2084457" cy="108012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20072" y="5812612"/>
            <a:ext cx="251383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smtClean="0"/>
              <a:t>storyCount.pop</a:t>
            </a:r>
            <a:r>
              <a:rPr lang="en-US" dirty="0"/>
              <a:t>('z', -1)</a:t>
            </a:r>
            <a:endParaRPr lang="ru-RU" dirty="0"/>
          </a:p>
        </p:txBody>
      </p:sp>
    </p:spTree>
    <p:extLst>
      <p:ext uri="{BB962C8B-B14F-4D97-AF65-F5344CB8AC3E}">
        <p14:creationId xmlns:p14="http://schemas.microsoft.com/office/powerpoint/2010/main" val="298947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ircle(in)">
                                      <p:cBhvr>
                                        <p:cTn id="15" dur="2000"/>
                                        <p:tgtEl>
                                          <p:spTgt spid="10"/>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circle(in)">
                                      <p:cBhvr>
                                        <p:cTn id="21"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74638"/>
            <a:ext cx="7457256" cy="562074"/>
          </a:xfrm>
        </p:spPr>
        <p:txBody>
          <a:bodyPr/>
          <a:lstStyle/>
          <a:p>
            <a:r>
              <a:rPr lang="en-US" dirty="0" err="1" smtClean="0"/>
              <a:t>Popitem</a:t>
            </a:r>
            <a:r>
              <a:rPr lang="en-US" dirty="0" smtClean="0"/>
              <a:t> method</a:t>
            </a:r>
            <a:endParaRPr lang="ru-RU" dirty="0"/>
          </a:p>
        </p:txBody>
      </p:sp>
      <p:sp>
        <p:nvSpPr>
          <p:cNvPr id="5" name="TextBox 4"/>
          <p:cNvSpPr txBox="1"/>
          <p:nvPr/>
        </p:nvSpPr>
        <p:spPr>
          <a:xfrm>
            <a:off x="395536" y="868070"/>
            <a:ext cx="8343951" cy="369332"/>
          </a:xfrm>
          <a:prstGeom prst="rect">
            <a:avLst/>
          </a:prstGeom>
          <a:noFill/>
        </p:spPr>
        <p:txBody>
          <a:bodyPr wrap="none" rtlCol="0">
            <a:spAutoFit/>
          </a:bodyPr>
          <a:lstStyle/>
          <a:p>
            <a:r>
              <a:rPr lang="en-US" dirty="0" err="1" smtClean="0"/>
              <a:t>popitem</a:t>
            </a:r>
            <a:r>
              <a:rPr lang="en-US" dirty="0"/>
              <a:t>() </a:t>
            </a:r>
            <a:r>
              <a:rPr lang="en-US" dirty="0" smtClean="0"/>
              <a:t>removes, </a:t>
            </a:r>
            <a:r>
              <a:rPr lang="en-US" dirty="0"/>
              <a:t>arbitrary key-value pair from d and returns it as a tuple:</a:t>
            </a:r>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40768"/>
            <a:ext cx="3816424" cy="360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974" y="3145007"/>
            <a:ext cx="5100565" cy="271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94475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283152" cy="634082"/>
          </a:xfrm>
        </p:spPr>
        <p:txBody>
          <a:bodyPr/>
          <a:lstStyle/>
          <a:p>
            <a:r>
              <a:rPr lang="en-US" b="1" dirty="0" err="1"/>
              <a:t>fromkeys</a:t>
            </a:r>
            <a:r>
              <a:rPr lang="en-US" b="1" dirty="0" smtClean="0"/>
              <a:t>() method</a:t>
            </a:r>
            <a:endParaRPr lang="ru-RU" dirty="0"/>
          </a:p>
        </p:txBody>
      </p:sp>
      <p:sp>
        <p:nvSpPr>
          <p:cNvPr id="4" name="Прямоугольник 3"/>
          <p:cNvSpPr/>
          <p:nvPr/>
        </p:nvSpPr>
        <p:spPr>
          <a:xfrm>
            <a:off x="395536" y="1052737"/>
            <a:ext cx="8352928" cy="369332"/>
          </a:xfrm>
          <a:prstGeom prst="rect">
            <a:avLst/>
          </a:prstGeom>
        </p:spPr>
        <p:txBody>
          <a:bodyPr wrap="square">
            <a:spAutoFit/>
          </a:bodyPr>
          <a:lstStyle/>
          <a:p>
            <a:r>
              <a:rPr lang="en-US" dirty="0" smtClean="0"/>
              <a:t>Creates </a:t>
            </a:r>
            <a:r>
              <a:rPr lang="en-US" dirty="0"/>
              <a:t>a new dictionary with keys from </a:t>
            </a:r>
            <a:r>
              <a:rPr lang="en-US" i="1" dirty="0" err="1"/>
              <a:t>seq</a:t>
            </a:r>
            <a:r>
              <a:rPr lang="en-US" dirty="0"/>
              <a:t> and </a:t>
            </a:r>
            <a:r>
              <a:rPr lang="en-US" i="1" dirty="0"/>
              <a:t>values</a:t>
            </a:r>
            <a:r>
              <a:rPr lang="en-US" dirty="0"/>
              <a:t> set to value.</a:t>
            </a:r>
            <a:endParaRPr lang="ru-RU" dirty="0"/>
          </a:p>
        </p:txBody>
      </p:sp>
      <p:sp>
        <p:nvSpPr>
          <p:cNvPr id="5" name="Rectangle 1"/>
          <p:cNvSpPr>
            <a:spLocks noChangeArrowheads="1"/>
          </p:cNvSpPr>
          <p:nvPr/>
        </p:nvSpPr>
        <p:spPr bwMode="auto">
          <a:xfrm>
            <a:off x="2100673" y="1438618"/>
            <a:ext cx="49426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err="1" smtClean="0">
                <a:ln>
                  <a:noFill/>
                </a:ln>
                <a:solidFill>
                  <a:schemeClr val="tx1"/>
                </a:solidFill>
                <a:effectLst/>
                <a:latin typeface="Arial Unicode MS" pitchFamily="34" charset="-128"/>
                <a:cs typeface="Arial" pitchFamily="34" charset="0"/>
              </a:rPr>
              <a:t>dict.fromkeys</a:t>
            </a:r>
            <a:r>
              <a:rPr kumimoji="0" lang="ru-RU" sz="1600" b="1" i="0" u="none" strike="noStrike" cap="none" normalizeH="0" baseline="0" dirty="0" smtClean="0">
                <a:ln>
                  <a:noFill/>
                </a:ln>
                <a:solidFill>
                  <a:schemeClr val="tx1"/>
                </a:solidFill>
                <a:effectLst/>
                <a:latin typeface="Arial Unicode MS" pitchFamily="34" charset="-128"/>
                <a:cs typeface="Arial" pitchFamily="34" charset="0"/>
              </a:rPr>
              <a:t>(</a:t>
            </a:r>
            <a:r>
              <a:rPr kumimoji="0" lang="ru-RU" sz="1600" b="1" i="0" u="none" strike="noStrike" cap="none" normalizeH="0" baseline="0" dirty="0" err="1" smtClean="0">
                <a:ln>
                  <a:noFill/>
                </a:ln>
                <a:solidFill>
                  <a:schemeClr val="tx1"/>
                </a:solidFill>
                <a:effectLst/>
                <a:latin typeface="Arial Unicode MS" pitchFamily="34" charset="-128"/>
                <a:cs typeface="Arial" pitchFamily="34" charset="0"/>
              </a:rPr>
              <a:t>seq</a:t>
            </a:r>
            <a:r>
              <a:rPr kumimoji="0" lang="ru-RU" sz="1600" b="1" i="0" u="none" strike="noStrike" cap="none" normalizeH="0" baseline="0" dirty="0" smtClean="0">
                <a:ln>
                  <a:noFill/>
                </a:ln>
                <a:solidFill>
                  <a:schemeClr val="tx1"/>
                </a:solidFill>
                <a:effectLst/>
                <a:latin typeface="Arial Unicode MS" pitchFamily="34" charset="-128"/>
                <a:cs typeface="Arial" pitchFamily="34" charset="0"/>
              </a:rPr>
              <a:t>[, </a:t>
            </a:r>
            <a:r>
              <a:rPr kumimoji="0" lang="ru-RU" sz="1600" b="1" i="0" u="none" strike="noStrike" cap="none" normalizeH="0" baseline="0" dirty="0" err="1" smtClean="0">
                <a:ln>
                  <a:noFill/>
                </a:ln>
                <a:solidFill>
                  <a:schemeClr val="tx1"/>
                </a:solidFill>
                <a:effectLst/>
                <a:latin typeface="Arial Unicode MS" pitchFamily="34" charset="-128"/>
                <a:cs typeface="Arial" pitchFamily="34" charset="0"/>
              </a:rPr>
              <a:t>value</a:t>
            </a:r>
            <a:r>
              <a:rPr kumimoji="0" lang="ru-RU" sz="1600" b="1" i="0" u="none" strike="noStrike" cap="none" normalizeH="0" baseline="0" dirty="0" smtClean="0">
                <a:ln>
                  <a:noFill/>
                </a:ln>
                <a:solidFill>
                  <a:schemeClr val="tx1"/>
                </a:solidFill>
                <a:effectLst/>
                <a:latin typeface="Arial Unicode MS" pitchFamily="34" charset="-128"/>
                <a:cs typeface="Arial" pitchFamily="34" charset="0"/>
              </a:rPr>
              <a:t>])</a:t>
            </a:r>
            <a:r>
              <a:rPr kumimoji="0" lang="ru-RU" sz="1600" b="1"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Прямоугольник 5"/>
          <p:cNvSpPr/>
          <p:nvPr/>
        </p:nvSpPr>
        <p:spPr>
          <a:xfrm>
            <a:off x="539552" y="1916832"/>
            <a:ext cx="3744936"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t>would be used for dictionary keys</a:t>
            </a:r>
            <a:endParaRPr lang="ru-RU" dirty="0"/>
          </a:p>
        </p:txBody>
      </p:sp>
      <p:sp>
        <p:nvSpPr>
          <p:cNvPr id="7" name="Прямоугольник 6"/>
          <p:cNvSpPr/>
          <p:nvPr/>
        </p:nvSpPr>
        <p:spPr>
          <a:xfrm>
            <a:off x="4715496" y="1772816"/>
            <a:ext cx="3950120"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t>would be used for dictionary </a:t>
            </a:r>
            <a:r>
              <a:rPr lang="en-US" dirty="0" smtClean="0"/>
              <a:t>values</a:t>
            </a:r>
            <a:endParaRPr lang="ru-RU" dirty="0"/>
          </a:p>
        </p:txBody>
      </p:sp>
      <p:cxnSp>
        <p:nvCxnSpPr>
          <p:cNvPr id="8" name="Скругленная соединительная линия 7"/>
          <p:cNvCxnSpPr/>
          <p:nvPr/>
        </p:nvCxnSpPr>
        <p:spPr>
          <a:xfrm flipV="1">
            <a:off x="1691679" y="1772816"/>
            <a:ext cx="1944219" cy="144016"/>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Скругленная соединительная линия 10"/>
          <p:cNvCxnSpPr/>
          <p:nvPr/>
        </p:nvCxnSpPr>
        <p:spPr>
          <a:xfrm rot="10800000">
            <a:off x="4427984" y="1607896"/>
            <a:ext cx="1728192" cy="16492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248" y="2636912"/>
            <a:ext cx="6264696"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960303"/>
            <a:ext cx="8080551" cy="114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65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Setdefault</a:t>
            </a:r>
            <a:r>
              <a:rPr lang="en-US" dirty="0" smtClean="0"/>
              <a:t>() method</a:t>
            </a:r>
            <a:endParaRPr lang="ru-RU" dirty="0"/>
          </a:p>
        </p:txBody>
      </p:sp>
      <p:sp>
        <p:nvSpPr>
          <p:cNvPr id="4" name="Прямоугольник 3"/>
          <p:cNvSpPr/>
          <p:nvPr/>
        </p:nvSpPr>
        <p:spPr>
          <a:xfrm>
            <a:off x="467544" y="1484785"/>
            <a:ext cx="8064896" cy="646331"/>
          </a:xfrm>
          <a:prstGeom prst="rect">
            <a:avLst/>
          </a:prstGeom>
        </p:spPr>
        <p:txBody>
          <a:bodyPr wrap="square">
            <a:spAutoFit/>
          </a:bodyPr>
          <a:lstStyle/>
          <a:p>
            <a:r>
              <a:rPr lang="en-US" dirty="0" smtClean="0"/>
              <a:t>Returns </a:t>
            </a:r>
            <a:r>
              <a:rPr lang="en-US" dirty="0"/>
              <a:t>the key value available in the dictionary and if given key is not available then it will return provided default value.</a:t>
            </a:r>
            <a:endParaRPr lang="ru-R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420888"/>
            <a:ext cx="6348487"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356992"/>
            <a:ext cx="2847752" cy="155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855" y="4888405"/>
            <a:ext cx="7775993" cy="1104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2114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SWICH STATEMENT </a:t>
            </a:r>
            <a:r>
              <a:rPr lang="en-US" dirty="0" err="1" smtClean="0"/>
              <a:t>vs</a:t>
            </a:r>
            <a:r>
              <a:rPr lang="en-US" dirty="0" smtClean="0"/>
              <a:t> DICTIONARY</a:t>
            </a:r>
            <a:endParaRPr lang="ru-R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405" y="2204864"/>
            <a:ext cx="4538811" cy="355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377967" y="1475492"/>
            <a:ext cx="6218369" cy="646331"/>
          </a:xfrm>
          <a:prstGeom prst="rect">
            <a:avLst/>
          </a:prstGeom>
          <a:noFill/>
        </p:spPr>
        <p:txBody>
          <a:bodyPr wrap="none" rtlCol="0">
            <a:spAutoFit/>
          </a:bodyPr>
          <a:lstStyle/>
          <a:p>
            <a:pPr algn="ctr"/>
            <a:r>
              <a:rPr lang="en-US" dirty="0" smtClean="0"/>
              <a:t>Suppose, the user have to choose one color. </a:t>
            </a:r>
          </a:p>
          <a:p>
            <a:pPr algn="ctr"/>
            <a:r>
              <a:rPr lang="en-US" dirty="0" smtClean="0"/>
              <a:t>The most elegant way to represent it in other languages:</a:t>
            </a:r>
            <a:endParaRPr lang="ru-RU" dirty="0"/>
          </a:p>
        </p:txBody>
      </p:sp>
      <p:sp>
        <p:nvSpPr>
          <p:cNvPr id="4" name="TextBox 3"/>
          <p:cNvSpPr txBox="1"/>
          <p:nvPr/>
        </p:nvSpPr>
        <p:spPr>
          <a:xfrm>
            <a:off x="2339752" y="6165304"/>
            <a:ext cx="3841116" cy="369332"/>
          </a:xfrm>
          <a:prstGeom prst="rect">
            <a:avLst/>
          </a:prstGeom>
          <a:noFill/>
        </p:spPr>
        <p:txBody>
          <a:bodyPr wrap="none" rtlCol="0">
            <a:spAutoFit/>
          </a:bodyPr>
          <a:lstStyle/>
          <a:p>
            <a:r>
              <a:rPr lang="en-US" dirty="0" smtClean="0">
                <a:solidFill>
                  <a:schemeClr val="accent1"/>
                </a:solidFill>
              </a:rPr>
              <a:t>But, in Python it won’t execute…..</a:t>
            </a:r>
            <a:endParaRPr lang="ru-RU" dirty="0">
              <a:solidFill>
                <a:schemeClr val="accent1"/>
              </a:solidFill>
            </a:endParaRPr>
          </a:p>
        </p:txBody>
      </p:sp>
    </p:spTree>
    <p:extLst>
      <p:ext uri="{BB962C8B-B14F-4D97-AF65-F5344CB8AC3E}">
        <p14:creationId xmlns:p14="http://schemas.microsoft.com/office/powerpoint/2010/main" val="39277779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4624"/>
            <a:ext cx="7467600" cy="580926"/>
          </a:xfrm>
        </p:spPr>
        <p:txBody>
          <a:bodyPr/>
          <a:lstStyle/>
          <a:p>
            <a:r>
              <a:rPr lang="en-US" dirty="0"/>
              <a:t>SWICH STATEMENT </a:t>
            </a:r>
            <a:r>
              <a:rPr lang="en-US" dirty="0" err="1"/>
              <a:t>vs</a:t>
            </a:r>
            <a:r>
              <a:rPr lang="en-US" dirty="0"/>
              <a:t> DICTIONARY</a:t>
            </a:r>
            <a:endParaRPr lang="ru-RU"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30975"/>
            <a:ext cx="4536504" cy="611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139952" y="1239618"/>
            <a:ext cx="2056973" cy="369332"/>
          </a:xfrm>
          <a:prstGeom prst="rect">
            <a:avLst/>
          </a:prstGeom>
          <a:noFill/>
        </p:spPr>
        <p:txBody>
          <a:bodyPr wrap="none" rtlCol="0">
            <a:spAutoFit/>
          </a:bodyPr>
          <a:lstStyle/>
          <a:p>
            <a:r>
              <a:rPr lang="en-US" dirty="0" smtClean="0"/>
              <a:t>Simple functions</a:t>
            </a:r>
            <a:endParaRPr lang="ru-RU" dirty="0"/>
          </a:p>
        </p:txBody>
      </p:sp>
      <p:sp>
        <p:nvSpPr>
          <p:cNvPr id="4" name="Правая фигурная скобка 3"/>
          <p:cNvSpPr/>
          <p:nvPr/>
        </p:nvSpPr>
        <p:spPr>
          <a:xfrm>
            <a:off x="3563888" y="630975"/>
            <a:ext cx="576064" cy="15738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6" name="TextBox 5"/>
          <p:cNvSpPr txBox="1"/>
          <p:nvPr/>
        </p:nvSpPr>
        <p:spPr>
          <a:xfrm>
            <a:off x="3668262" y="2348880"/>
            <a:ext cx="131157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Dictionary</a:t>
            </a:r>
            <a:endParaRPr lang="ru-RU" dirty="0"/>
          </a:p>
        </p:txBody>
      </p:sp>
      <p:cxnSp>
        <p:nvCxnSpPr>
          <p:cNvPr id="7" name="Скругленная соединительная линия 6"/>
          <p:cNvCxnSpPr/>
          <p:nvPr/>
        </p:nvCxnSpPr>
        <p:spPr>
          <a:xfrm rot="10800000" flipV="1">
            <a:off x="2416456" y="2724562"/>
            <a:ext cx="2050245" cy="31939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23339" y="4283804"/>
            <a:ext cx="744114" cy="369332"/>
          </a:xfrm>
          <a:prstGeom prst="rect">
            <a:avLst/>
          </a:prstGeom>
          <a:noFill/>
        </p:spPr>
        <p:txBody>
          <a:bodyPr wrap="none" rtlCol="0">
            <a:spAutoFit/>
          </a:bodyPr>
          <a:lstStyle/>
          <a:p>
            <a:r>
              <a:rPr lang="en-US" dirty="0" smtClean="0"/>
              <a:t>Main</a:t>
            </a:r>
            <a:endParaRPr lang="ru-RU" dirty="0"/>
          </a:p>
        </p:txBody>
      </p:sp>
      <p:sp>
        <p:nvSpPr>
          <p:cNvPr id="9" name="Правая фигурная скобка 8"/>
          <p:cNvSpPr/>
          <p:nvPr/>
        </p:nvSpPr>
        <p:spPr>
          <a:xfrm>
            <a:off x="4747275" y="3511295"/>
            <a:ext cx="576064" cy="19339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0" name="TextBox 9"/>
          <p:cNvSpPr txBox="1"/>
          <p:nvPr/>
        </p:nvSpPr>
        <p:spPr>
          <a:xfrm>
            <a:off x="2987824" y="5939988"/>
            <a:ext cx="958917" cy="369332"/>
          </a:xfrm>
          <a:prstGeom prst="rect">
            <a:avLst/>
          </a:prstGeom>
          <a:noFill/>
        </p:spPr>
        <p:txBody>
          <a:bodyPr wrap="none" rtlCol="0">
            <a:spAutoFit/>
          </a:bodyPr>
          <a:lstStyle/>
          <a:p>
            <a:r>
              <a:rPr lang="en-US" dirty="0" smtClean="0"/>
              <a:t>Output</a:t>
            </a:r>
            <a:endParaRPr lang="ru-RU" dirty="0"/>
          </a:p>
        </p:txBody>
      </p:sp>
      <p:sp>
        <p:nvSpPr>
          <p:cNvPr id="11" name="Правая фигурная скобка 10"/>
          <p:cNvSpPr/>
          <p:nvPr/>
        </p:nvSpPr>
        <p:spPr>
          <a:xfrm>
            <a:off x="2411760" y="5589240"/>
            <a:ext cx="576064" cy="10801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158882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Combination of tuples and dictionary</a:t>
            </a:r>
            <a:endParaRPr lang="ru-RU"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7875216"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023968"/>
            <a:ext cx="8195839" cy="1485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Прямоугольник 2"/>
          <p:cNvSpPr/>
          <p:nvPr/>
        </p:nvSpPr>
        <p:spPr>
          <a:xfrm>
            <a:off x="5076056" y="2492896"/>
            <a:ext cx="297516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takes n lists and returns one list of n-tuples.</a:t>
            </a:r>
            <a:endParaRPr lang="ru-RU" dirty="0"/>
          </a:p>
        </p:txBody>
      </p:sp>
      <p:cxnSp>
        <p:nvCxnSpPr>
          <p:cNvPr id="7" name="Скругленная соединительная линия 6"/>
          <p:cNvCxnSpPr/>
          <p:nvPr/>
        </p:nvCxnSpPr>
        <p:spPr>
          <a:xfrm rot="5400000">
            <a:off x="4497595" y="2560765"/>
            <a:ext cx="646331" cy="510593"/>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4458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When to Use a </a:t>
            </a:r>
            <a:r>
              <a:rPr lang="en-US" b="1" dirty="0" smtClean="0"/>
              <a:t>Dictionary?</a:t>
            </a:r>
            <a:endParaRPr lang="ru-RU" dirty="0"/>
          </a:p>
        </p:txBody>
      </p:sp>
      <p:sp>
        <p:nvSpPr>
          <p:cNvPr id="3" name="Объект 2"/>
          <p:cNvSpPr>
            <a:spLocks noGrp="1"/>
          </p:cNvSpPr>
          <p:nvPr>
            <p:ph sz="quarter" idx="1"/>
          </p:nvPr>
        </p:nvSpPr>
        <p:spPr/>
        <p:txBody>
          <a:bodyPr/>
          <a:lstStyle/>
          <a:p>
            <a:r>
              <a:rPr lang="en-US" dirty="0" smtClean="0"/>
              <a:t>When </a:t>
            </a:r>
            <a:r>
              <a:rPr lang="en-US" dirty="0"/>
              <a:t>you need a logical association between a </a:t>
            </a:r>
            <a:r>
              <a:rPr lang="en-US" dirty="0" err="1"/>
              <a:t>key:value</a:t>
            </a:r>
            <a:r>
              <a:rPr lang="en-US" dirty="0"/>
              <a:t> pair.</a:t>
            </a:r>
          </a:p>
          <a:p>
            <a:r>
              <a:rPr lang="en-US" dirty="0"/>
              <a:t>When you need fast lookup for your data, based on a custom key.</a:t>
            </a:r>
          </a:p>
          <a:p>
            <a:r>
              <a:rPr lang="en-US" dirty="0"/>
              <a:t>When your data is being constantly modified. Remember, dictionaries are mutable.</a:t>
            </a:r>
          </a:p>
          <a:p>
            <a:endParaRPr lang="ru-RU" dirty="0"/>
          </a:p>
        </p:txBody>
      </p:sp>
    </p:spTree>
    <p:extLst>
      <p:ext uri="{BB962C8B-B14F-4D97-AF65-F5344CB8AC3E}">
        <p14:creationId xmlns:p14="http://schemas.microsoft.com/office/powerpoint/2010/main" val="21719487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564904"/>
            <a:ext cx="7467600" cy="1143000"/>
          </a:xfrm>
        </p:spPr>
        <p:txBody>
          <a:bodyPr/>
          <a:lstStyle/>
          <a:p>
            <a:r>
              <a:rPr lang="en-US" dirty="0" smtClean="0"/>
              <a:t>Queues</a:t>
            </a:r>
            <a:endParaRPr lang="ru-RU" dirty="0"/>
          </a:p>
        </p:txBody>
      </p:sp>
    </p:spTree>
    <p:extLst>
      <p:ext uri="{BB962C8B-B14F-4D97-AF65-F5344CB8AC3E}">
        <p14:creationId xmlns:p14="http://schemas.microsoft.com/office/powerpoint/2010/main" val="937460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Type of Collections</a:t>
            </a:r>
            <a:endParaRPr lang="ru-RU" dirty="0"/>
          </a:p>
        </p:txBody>
      </p:sp>
      <p:sp>
        <p:nvSpPr>
          <p:cNvPr id="3" name="Объект 2"/>
          <p:cNvSpPr>
            <a:spLocks noGrp="1"/>
          </p:cNvSpPr>
          <p:nvPr>
            <p:ph sz="quarter" idx="1"/>
          </p:nvPr>
        </p:nvSpPr>
        <p:spPr/>
        <p:txBody>
          <a:bodyPr>
            <a:normAutofit fontScale="85000" lnSpcReduction="20000"/>
          </a:bodyPr>
          <a:lstStyle/>
          <a:p>
            <a:r>
              <a:rPr lang="en-US" b="1" i="1" dirty="0">
                <a:solidFill>
                  <a:schemeClr val="accent1"/>
                </a:solidFill>
              </a:rPr>
              <a:t>Tuple</a:t>
            </a:r>
            <a:r>
              <a:rPr lang="en-US" dirty="0"/>
              <a:t>: A tuple is a collection used to create complex list-like sequences. An advantage of tuples is that you can nest the content of a tuple. This feature lets you create structures that can hold employee records or x-y coordinate pairs. </a:t>
            </a:r>
            <a:endParaRPr lang="en-US" dirty="0" smtClean="0"/>
          </a:p>
          <a:p>
            <a:r>
              <a:rPr lang="en-US" b="1" i="1" dirty="0" smtClean="0">
                <a:solidFill>
                  <a:schemeClr val="accent1"/>
                </a:solidFill>
              </a:rPr>
              <a:t>Dictionary</a:t>
            </a:r>
            <a:r>
              <a:rPr lang="en-US" dirty="0"/>
              <a:t>: As with the real dictionaries, you create key/value pairs when using the dictionary collection (think of a word and its associated definition).  A dictionary provides incredibly fast search times and makes ordering data significantly easier. </a:t>
            </a:r>
          </a:p>
          <a:p>
            <a:r>
              <a:rPr lang="en-US" b="1" i="1" dirty="0" smtClean="0">
                <a:solidFill>
                  <a:schemeClr val="accent1"/>
                </a:solidFill>
              </a:rPr>
              <a:t>Stack</a:t>
            </a:r>
            <a:r>
              <a:rPr lang="en-US" dirty="0"/>
              <a:t>: Most programming languages support stacks directly. However, Python doesn’t support the stack, although there’s a work-around for that.  A stack is a last in/first out (LIFO) sequence. Think of a pile of pancakes: You can add new pancakes to the top and also take them off of the top. A stack is an important collection that you can simulate in Python </a:t>
            </a:r>
            <a:r>
              <a:rPr lang="en-US" b="1" i="1" dirty="0">
                <a:solidFill>
                  <a:schemeClr val="accent1"/>
                </a:solidFill>
              </a:rPr>
              <a:t>by using a </a:t>
            </a:r>
            <a:r>
              <a:rPr lang="en-US" b="1" i="1" dirty="0" smtClean="0">
                <a:solidFill>
                  <a:schemeClr val="accent1"/>
                </a:solidFill>
              </a:rPr>
              <a:t>list</a:t>
            </a:r>
            <a:r>
              <a:rPr lang="en-US" dirty="0" smtClean="0"/>
              <a:t>.</a:t>
            </a:r>
            <a:endParaRPr lang="ru-RU" dirty="0"/>
          </a:p>
        </p:txBody>
      </p:sp>
    </p:spTree>
    <p:extLst>
      <p:ext uri="{BB962C8B-B14F-4D97-AF65-F5344CB8AC3E}">
        <p14:creationId xmlns:p14="http://schemas.microsoft.com/office/powerpoint/2010/main" val="29495500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355160" cy="634082"/>
          </a:xfrm>
        </p:spPr>
        <p:txBody>
          <a:bodyPr/>
          <a:lstStyle/>
          <a:p>
            <a:r>
              <a:rPr lang="en-US" dirty="0"/>
              <a:t>Working with </a:t>
            </a:r>
            <a:r>
              <a:rPr lang="en-US" dirty="0" smtClean="0"/>
              <a:t>queues (FIFO)</a:t>
            </a:r>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16732"/>
            <a:ext cx="4023056"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130" y="2141964"/>
            <a:ext cx="4124470" cy="589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954" y="2736177"/>
            <a:ext cx="3380581" cy="409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499992" y="836712"/>
            <a:ext cx="301396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 import the queue package</a:t>
            </a:r>
            <a:endParaRPr lang="ru-RU" dirty="0"/>
          </a:p>
        </p:txBody>
      </p:sp>
      <p:sp>
        <p:nvSpPr>
          <p:cNvPr id="5" name="Полилиния 4"/>
          <p:cNvSpPr/>
          <p:nvPr/>
        </p:nvSpPr>
        <p:spPr>
          <a:xfrm>
            <a:off x="2424151" y="957943"/>
            <a:ext cx="2104306" cy="293914"/>
          </a:xfrm>
          <a:custGeom>
            <a:avLst/>
            <a:gdLst>
              <a:gd name="connsiteX0" fmla="*/ 2104306 w 2104306"/>
              <a:gd name="connsiteY0" fmla="*/ 0 h 293914"/>
              <a:gd name="connsiteX1" fmla="*/ 798020 w 2104306"/>
              <a:gd name="connsiteY1" fmla="*/ 10886 h 293914"/>
              <a:gd name="connsiteX2" fmla="*/ 602078 w 2104306"/>
              <a:gd name="connsiteY2" fmla="*/ 32657 h 293914"/>
              <a:gd name="connsiteX3" fmla="*/ 504106 w 2104306"/>
              <a:gd name="connsiteY3" fmla="*/ 54428 h 293914"/>
              <a:gd name="connsiteX4" fmla="*/ 460563 w 2104306"/>
              <a:gd name="connsiteY4" fmla="*/ 65314 h 293914"/>
              <a:gd name="connsiteX5" fmla="*/ 384363 w 2104306"/>
              <a:gd name="connsiteY5" fmla="*/ 76200 h 293914"/>
              <a:gd name="connsiteX6" fmla="*/ 297278 w 2104306"/>
              <a:gd name="connsiteY6" fmla="*/ 97971 h 293914"/>
              <a:gd name="connsiteX7" fmla="*/ 231963 w 2104306"/>
              <a:gd name="connsiteY7" fmla="*/ 130628 h 293914"/>
              <a:gd name="connsiteX8" fmla="*/ 199306 w 2104306"/>
              <a:gd name="connsiteY8" fmla="*/ 152400 h 293914"/>
              <a:gd name="connsiteX9" fmla="*/ 133992 w 2104306"/>
              <a:gd name="connsiteY9" fmla="*/ 174171 h 293914"/>
              <a:gd name="connsiteX10" fmla="*/ 101335 w 2104306"/>
              <a:gd name="connsiteY10" fmla="*/ 185057 h 293914"/>
              <a:gd name="connsiteX11" fmla="*/ 36020 w 2104306"/>
              <a:gd name="connsiteY11" fmla="*/ 250371 h 293914"/>
              <a:gd name="connsiteX12" fmla="*/ 14249 w 2104306"/>
              <a:gd name="connsiteY12" fmla="*/ 272143 h 293914"/>
              <a:gd name="connsiteX13" fmla="*/ 3363 w 2104306"/>
              <a:gd name="connsiteY13" fmla="*/ 239486 h 293914"/>
              <a:gd name="connsiteX14" fmla="*/ 46906 w 2104306"/>
              <a:gd name="connsiteY14" fmla="*/ 174171 h 293914"/>
              <a:gd name="connsiteX15" fmla="*/ 68678 w 2104306"/>
              <a:gd name="connsiteY15" fmla="*/ 195943 h 293914"/>
              <a:gd name="connsiteX16" fmla="*/ 25135 w 2104306"/>
              <a:gd name="connsiteY16" fmla="*/ 239486 h 293914"/>
              <a:gd name="connsiteX17" fmla="*/ 14249 w 2104306"/>
              <a:gd name="connsiteY17" fmla="*/ 272143 h 293914"/>
              <a:gd name="connsiteX18" fmla="*/ 46906 w 2104306"/>
              <a:gd name="connsiteY18" fmla="*/ 283028 h 293914"/>
              <a:gd name="connsiteX19" fmla="*/ 123106 w 2104306"/>
              <a:gd name="connsiteY19" fmla="*/ 293914 h 293914"/>
              <a:gd name="connsiteX20" fmla="*/ 57792 w 2104306"/>
              <a:gd name="connsiteY20" fmla="*/ 283028 h 293914"/>
              <a:gd name="connsiteX21" fmla="*/ 25135 w 2104306"/>
              <a:gd name="connsiteY21" fmla="*/ 272143 h 293914"/>
              <a:gd name="connsiteX22" fmla="*/ 14249 w 2104306"/>
              <a:gd name="connsiteY22" fmla="*/ 239486 h 293914"/>
              <a:gd name="connsiteX23" fmla="*/ 68678 w 2104306"/>
              <a:gd name="connsiteY23" fmla="*/ 206828 h 293914"/>
              <a:gd name="connsiteX24" fmla="*/ 3363 w 2104306"/>
              <a:gd name="connsiteY24" fmla="*/ 250371 h 293914"/>
              <a:gd name="connsiteX25" fmla="*/ 14249 w 2104306"/>
              <a:gd name="connsiteY25" fmla="*/ 217714 h 293914"/>
              <a:gd name="connsiteX26" fmla="*/ 57792 w 2104306"/>
              <a:gd name="connsiteY26" fmla="*/ 163286 h 293914"/>
              <a:gd name="connsiteX27" fmla="*/ 57792 w 2104306"/>
              <a:gd name="connsiteY27" fmla="*/ 174171 h 293914"/>
              <a:gd name="connsiteX28" fmla="*/ 46906 w 2104306"/>
              <a:gd name="connsiteY28" fmla="*/ 206828 h 293914"/>
              <a:gd name="connsiteX29" fmla="*/ 25135 w 2104306"/>
              <a:gd name="connsiteY29" fmla="*/ 228600 h 293914"/>
              <a:gd name="connsiteX30" fmla="*/ 46906 w 2104306"/>
              <a:gd name="connsiteY30" fmla="*/ 206828 h 293914"/>
              <a:gd name="connsiteX31" fmla="*/ 57792 w 2104306"/>
              <a:gd name="connsiteY31" fmla="*/ 174171 h 293914"/>
              <a:gd name="connsiteX32" fmla="*/ 25135 w 2104306"/>
              <a:gd name="connsiteY32" fmla="*/ 239486 h 293914"/>
              <a:gd name="connsiteX33" fmla="*/ 90449 w 2104306"/>
              <a:gd name="connsiteY33" fmla="*/ 261257 h 293914"/>
              <a:gd name="connsiteX34" fmla="*/ 101335 w 2104306"/>
              <a:gd name="connsiteY34" fmla="*/ 250371 h 293914"/>
              <a:gd name="connsiteX35" fmla="*/ 133992 w 2104306"/>
              <a:gd name="connsiteY35" fmla="*/ 261257 h 293914"/>
              <a:gd name="connsiteX36" fmla="*/ 112220 w 2104306"/>
              <a:gd name="connsiteY36" fmla="*/ 239486 h 293914"/>
              <a:gd name="connsiteX37" fmla="*/ 79563 w 2104306"/>
              <a:gd name="connsiteY37" fmla="*/ 195943 h 293914"/>
              <a:gd name="connsiteX38" fmla="*/ 123106 w 2104306"/>
              <a:gd name="connsiteY38" fmla="*/ 250371 h 293914"/>
              <a:gd name="connsiteX39" fmla="*/ 133992 w 2104306"/>
              <a:gd name="connsiteY39" fmla="*/ 217714 h 293914"/>
              <a:gd name="connsiteX40" fmla="*/ 101335 w 2104306"/>
              <a:gd name="connsiteY40" fmla="*/ 206828 h 293914"/>
              <a:gd name="connsiteX41" fmla="*/ 90449 w 2104306"/>
              <a:gd name="connsiteY41" fmla="*/ 239486 h 293914"/>
              <a:gd name="connsiteX42" fmla="*/ 112220 w 2104306"/>
              <a:gd name="connsiteY42" fmla="*/ 272143 h 293914"/>
              <a:gd name="connsiteX43" fmla="*/ 46906 w 2104306"/>
              <a:gd name="connsiteY43" fmla="*/ 261257 h 293914"/>
              <a:gd name="connsiteX44" fmla="*/ 166649 w 2104306"/>
              <a:gd name="connsiteY44" fmla="*/ 261257 h 293914"/>
              <a:gd name="connsiteX45" fmla="*/ 133992 w 2104306"/>
              <a:gd name="connsiteY45" fmla="*/ 283028 h 293914"/>
              <a:gd name="connsiteX46" fmla="*/ 123106 w 2104306"/>
              <a:gd name="connsiteY46" fmla="*/ 250371 h 293914"/>
              <a:gd name="connsiteX47" fmla="*/ 112220 w 2104306"/>
              <a:gd name="connsiteY47" fmla="*/ 174171 h 293914"/>
              <a:gd name="connsiteX48" fmla="*/ 68678 w 2104306"/>
              <a:gd name="connsiteY48" fmla="*/ 163286 h 293914"/>
              <a:gd name="connsiteX49" fmla="*/ 25135 w 2104306"/>
              <a:gd name="connsiteY49" fmla="*/ 261257 h 293914"/>
              <a:gd name="connsiteX50" fmla="*/ 25135 w 2104306"/>
              <a:gd name="connsiteY50" fmla="*/ 163286 h 293914"/>
              <a:gd name="connsiteX51" fmla="*/ 46906 w 2104306"/>
              <a:gd name="connsiteY51" fmla="*/ 141514 h 293914"/>
              <a:gd name="connsiteX52" fmla="*/ 57792 w 2104306"/>
              <a:gd name="connsiteY52" fmla="*/ 174171 h 293914"/>
              <a:gd name="connsiteX53" fmla="*/ 68678 w 2104306"/>
              <a:gd name="connsiteY53" fmla="*/ 217714 h 293914"/>
              <a:gd name="connsiteX54" fmla="*/ 123106 w 2104306"/>
              <a:gd name="connsiteY54" fmla="*/ 261257 h 293914"/>
              <a:gd name="connsiteX55" fmla="*/ 68678 w 2104306"/>
              <a:gd name="connsiteY55" fmla="*/ 185057 h 293914"/>
              <a:gd name="connsiteX56" fmla="*/ 46906 w 2104306"/>
              <a:gd name="connsiteY56" fmla="*/ 206828 h 293914"/>
              <a:gd name="connsiteX57" fmla="*/ 25135 w 2104306"/>
              <a:gd name="connsiteY57" fmla="*/ 195943 h 293914"/>
              <a:gd name="connsiteX58" fmla="*/ 14249 w 2104306"/>
              <a:gd name="connsiteY58" fmla="*/ 163286 h 293914"/>
              <a:gd name="connsiteX59" fmla="*/ 46906 w 2104306"/>
              <a:gd name="connsiteY59" fmla="*/ 174171 h 293914"/>
              <a:gd name="connsiteX60" fmla="*/ 57792 w 2104306"/>
              <a:gd name="connsiteY60" fmla="*/ 228600 h 293914"/>
              <a:gd name="connsiteX61" fmla="*/ 123106 w 2104306"/>
              <a:gd name="connsiteY61" fmla="*/ 250371 h 29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04306" h="293914">
                <a:moveTo>
                  <a:pt x="2104306" y="0"/>
                </a:moveTo>
                <a:lnTo>
                  <a:pt x="798020" y="10886"/>
                </a:lnTo>
                <a:cubicBezTo>
                  <a:pt x="732320" y="12314"/>
                  <a:pt x="602078" y="32657"/>
                  <a:pt x="602078" y="32657"/>
                </a:cubicBezTo>
                <a:cubicBezTo>
                  <a:pt x="538519" y="53843"/>
                  <a:pt x="599900" y="35270"/>
                  <a:pt x="504106" y="54428"/>
                </a:cubicBezTo>
                <a:cubicBezTo>
                  <a:pt x="489435" y="57362"/>
                  <a:pt x="475283" y="62638"/>
                  <a:pt x="460563" y="65314"/>
                </a:cubicBezTo>
                <a:cubicBezTo>
                  <a:pt x="435319" y="69904"/>
                  <a:pt x="409523" y="71168"/>
                  <a:pt x="384363" y="76200"/>
                </a:cubicBezTo>
                <a:cubicBezTo>
                  <a:pt x="355022" y="82068"/>
                  <a:pt x="297278" y="97971"/>
                  <a:pt x="297278" y="97971"/>
                </a:cubicBezTo>
                <a:cubicBezTo>
                  <a:pt x="203678" y="160371"/>
                  <a:pt x="322107" y="85556"/>
                  <a:pt x="231963" y="130628"/>
                </a:cubicBezTo>
                <a:cubicBezTo>
                  <a:pt x="220261" y="136479"/>
                  <a:pt x="211261" y="147086"/>
                  <a:pt x="199306" y="152400"/>
                </a:cubicBezTo>
                <a:cubicBezTo>
                  <a:pt x="178335" y="161721"/>
                  <a:pt x="155763" y="166914"/>
                  <a:pt x="133992" y="174171"/>
                </a:cubicBezTo>
                <a:lnTo>
                  <a:pt x="101335" y="185057"/>
                </a:lnTo>
                <a:lnTo>
                  <a:pt x="36020" y="250371"/>
                </a:lnTo>
                <a:lnTo>
                  <a:pt x="14249" y="272143"/>
                </a:lnTo>
                <a:cubicBezTo>
                  <a:pt x="10620" y="261257"/>
                  <a:pt x="3363" y="250961"/>
                  <a:pt x="3363" y="239486"/>
                </a:cubicBezTo>
                <a:cubicBezTo>
                  <a:pt x="3363" y="207978"/>
                  <a:pt x="27271" y="193806"/>
                  <a:pt x="46906" y="174171"/>
                </a:cubicBezTo>
                <a:cubicBezTo>
                  <a:pt x="54163" y="181428"/>
                  <a:pt x="66665" y="185879"/>
                  <a:pt x="68678" y="195943"/>
                </a:cubicBezTo>
                <a:cubicBezTo>
                  <a:pt x="75935" y="232228"/>
                  <a:pt x="46906" y="232229"/>
                  <a:pt x="25135" y="239486"/>
                </a:cubicBezTo>
                <a:cubicBezTo>
                  <a:pt x="21506" y="250372"/>
                  <a:pt x="9117" y="261880"/>
                  <a:pt x="14249" y="272143"/>
                </a:cubicBezTo>
                <a:cubicBezTo>
                  <a:pt x="19381" y="282406"/>
                  <a:pt x="35654" y="280778"/>
                  <a:pt x="46906" y="283028"/>
                </a:cubicBezTo>
                <a:cubicBezTo>
                  <a:pt x="72066" y="288060"/>
                  <a:pt x="97448" y="293914"/>
                  <a:pt x="123106" y="293914"/>
                </a:cubicBezTo>
                <a:cubicBezTo>
                  <a:pt x="145178" y="293914"/>
                  <a:pt x="79338" y="287816"/>
                  <a:pt x="57792" y="283028"/>
                </a:cubicBezTo>
                <a:cubicBezTo>
                  <a:pt x="46591" y="280539"/>
                  <a:pt x="36021" y="275771"/>
                  <a:pt x="25135" y="272143"/>
                </a:cubicBezTo>
                <a:cubicBezTo>
                  <a:pt x="21506" y="261257"/>
                  <a:pt x="11999" y="250738"/>
                  <a:pt x="14249" y="239486"/>
                </a:cubicBezTo>
                <a:cubicBezTo>
                  <a:pt x="18518" y="218138"/>
                  <a:pt x="54923" y="211413"/>
                  <a:pt x="68678" y="206828"/>
                </a:cubicBezTo>
                <a:cubicBezTo>
                  <a:pt x="60088" y="232598"/>
                  <a:pt x="55908" y="276644"/>
                  <a:pt x="3363" y="250371"/>
                </a:cubicBezTo>
                <a:cubicBezTo>
                  <a:pt x="-6900" y="245239"/>
                  <a:pt x="9117" y="227977"/>
                  <a:pt x="14249" y="217714"/>
                </a:cubicBezTo>
                <a:cubicBezTo>
                  <a:pt x="27982" y="190248"/>
                  <a:pt x="37540" y="183537"/>
                  <a:pt x="57792" y="163286"/>
                </a:cubicBezTo>
                <a:cubicBezTo>
                  <a:pt x="114016" y="247624"/>
                  <a:pt x="66252" y="171351"/>
                  <a:pt x="57792" y="174171"/>
                </a:cubicBezTo>
                <a:cubicBezTo>
                  <a:pt x="46906" y="177799"/>
                  <a:pt x="52810" y="196989"/>
                  <a:pt x="46906" y="206828"/>
                </a:cubicBezTo>
                <a:cubicBezTo>
                  <a:pt x="41626" y="215629"/>
                  <a:pt x="32392" y="221343"/>
                  <a:pt x="25135" y="228600"/>
                </a:cubicBezTo>
                <a:cubicBezTo>
                  <a:pt x="253" y="153956"/>
                  <a:pt x="13731" y="223416"/>
                  <a:pt x="46906" y="206828"/>
                </a:cubicBezTo>
                <a:cubicBezTo>
                  <a:pt x="57169" y="201696"/>
                  <a:pt x="57792" y="162696"/>
                  <a:pt x="57792" y="174171"/>
                </a:cubicBezTo>
                <a:cubicBezTo>
                  <a:pt x="57792" y="214295"/>
                  <a:pt x="48309" y="216310"/>
                  <a:pt x="25135" y="239486"/>
                </a:cubicBezTo>
                <a:cubicBezTo>
                  <a:pt x="6135" y="296484"/>
                  <a:pt x="2890" y="273766"/>
                  <a:pt x="90449" y="261257"/>
                </a:cubicBezTo>
                <a:cubicBezTo>
                  <a:pt x="54164" y="206829"/>
                  <a:pt x="65049" y="232228"/>
                  <a:pt x="101335" y="250371"/>
                </a:cubicBezTo>
                <a:cubicBezTo>
                  <a:pt x="111598" y="255503"/>
                  <a:pt x="123106" y="257628"/>
                  <a:pt x="133992" y="261257"/>
                </a:cubicBezTo>
                <a:cubicBezTo>
                  <a:pt x="126735" y="254000"/>
                  <a:pt x="115824" y="249096"/>
                  <a:pt x="112220" y="239486"/>
                </a:cubicBezTo>
                <a:cubicBezTo>
                  <a:pt x="88217" y="175478"/>
                  <a:pt x="122257" y="153249"/>
                  <a:pt x="79563" y="195943"/>
                </a:cubicBezTo>
                <a:cubicBezTo>
                  <a:pt x="84146" y="209691"/>
                  <a:pt x="92806" y="257946"/>
                  <a:pt x="123106" y="250371"/>
                </a:cubicBezTo>
                <a:cubicBezTo>
                  <a:pt x="134238" y="247588"/>
                  <a:pt x="130363" y="228600"/>
                  <a:pt x="133992" y="217714"/>
                </a:cubicBezTo>
                <a:cubicBezTo>
                  <a:pt x="123106" y="214085"/>
                  <a:pt x="111598" y="201696"/>
                  <a:pt x="101335" y="206828"/>
                </a:cubicBezTo>
                <a:cubicBezTo>
                  <a:pt x="91072" y="211960"/>
                  <a:pt x="84084" y="229938"/>
                  <a:pt x="90449" y="239486"/>
                </a:cubicBezTo>
                <a:cubicBezTo>
                  <a:pt x="97706" y="250372"/>
                  <a:pt x="123922" y="266292"/>
                  <a:pt x="112220" y="272143"/>
                </a:cubicBezTo>
                <a:cubicBezTo>
                  <a:pt x="92478" y="282014"/>
                  <a:pt x="68677" y="264886"/>
                  <a:pt x="46906" y="261257"/>
                </a:cubicBezTo>
                <a:cubicBezTo>
                  <a:pt x="87660" y="247672"/>
                  <a:pt x="118291" y="232243"/>
                  <a:pt x="166649" y="261257"/>
                </a:cubicBezTo>
                <a:cubicBezTo>
                  <a:pt x="177868" y="267988"/>
                  <a:pt x="144878" y="275771"/>
                  <a:pt x="133992" y="283028"/>
                </a:cubicBezTo>
                <a:cubicBezTo>
                  <a:pt x="130363" y="272142"/>
                  <a:pt x="125356" y="261623"/>
                  <a:pt x="123106" y="250371"/>
                </a:cubicBezTo>
                <a:cubicBezTo>
                  <a:pt x="118074" y="225211"/>
                  <a:pt x="125819" y="195929"/>
                  <a:pt x="112220" y="174171"/>
                </a:cubicBezTo>
                <a:cubicBezTo>
                  <a:pt x="104291" y="161484"/>
                  <a:pt x="83192" y="166914"/>
                  <a:pt x="68678" y="163286"/>
                </a:cubicBezTo>
                <a:cubicBezTo>
                  <a:pt x="42769" y="241011"/>
                  <a:pt x="59636" y="209505"/>
                  <a:pt x="25135" y="261257"/>
                </a:cubicBezTo>
                <a:cubicBezTo>
                  <a:pt x="11175" y="219378"/>
                  <a:pt x="4850" y="217381"/>
                  <a:pt x="25135" y="163286"/>
                </a:cubicBezTo>
                <a:cubicBezTo>
                  <a:pt x="28739" y="153676"/>
                  <a:pt x="39649" y="148771"/>
                  <a:pt x="46906" y="141514"/>
                </a:cubicBezTo>
                <a:cubicBezTo>
                  <a:pt x="50535" y="152400"/>
                  <a:pt x="54640" y="163138"/>
                  <a:pt x="57792" y="174171"/>
                </a:cubicBezTo>
                <a:cubicBezTo>
                  <a:pt x="61902" y="188556"/>
                  <a:pt x="61987" y="204332"/>
                  <a:pt x="68678" y="217714"/>
                </a:cubicBezTo>
                <a:cubicBezTo>
                  <a:pt x="76435" y="233227"/>
                  <a:pt x="111567" y="253564"/>
                  <a:pt x="123106" y="261257"/>
                </a:cubicBezTo>
                <a:cubicBezTo>
                  <a:pt x="97706" y="185057"/>
                  <a:pt x="123106" y="203200"/>
                  <a:pt x="68678" y="185057"/>
                </a:cubicBezTo>
                <a:cubicBezTo>
                  <a:pt x="61421" y="192314"/>
                  <a:pt x="55446" y="212521"/>
                  <a:pt x="46906" y="206828"/>
                </a:cubicBezTo>
                <a:cubicBezTo>
                  <a:pt x="20812" y="189433"/>
                  <a:pt x="50281" y="120502"/>
                  <a:pt x="25135" y="195943"/>
                </a:cubicBezTo>
                <a:cubicBezTo>
                  <a:pt x="21506" y="185057"/>
                  <a:pt x="6135" y="171400"/>
                  <a:pt x="14249" y="163286"/>
                </a:cubicBezTo>
                <a:cubicBezTo>
                  <a:pt x="22362" y="155172"/>
                  <a:pt x="40541" y="164624"/>
                  <a:pt x="46906" y="174171"/>
                </a:cubicBezTo>
                <a:cubicBezTo>
                  <a:pt x="57169" y="189566"/>
                  <a:pt x="44709" y="215517"/>
                  <a:pt x="57792" y="228600"/>
                </a:cubicBezTo>
                <a:cubicBezTo>
                  <a:pt x="74019" y="244827"/>
                  <a:pt x="123106" y="250371"/>
                  <a:pt x="123106" y="250371"/>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9" name="TextBox 8"/>
          <p:cNvSpPr txBox="1"/>
          <p:nvPr/>
        </p:nvSpPr>
        <p:spPr>
          <a:xfrm>
            <a:off x="4355976" y="1691516"/>
            <a:ext cx="213872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Is it empty or not?</a:t>
            </a:r>
            <a:endParaRPr lang="ru-RU" dirty="0"/>
          </a:p>
        </p:txBody>
      </p:sp>
      <p:cxnSp>
        <p:nvCxnSpPr>
          <p:cNvPr id="7" name="Прямая со стрелкой 6"/>
          <p:cNvCxnSpPr>
            <a:stCxn id="9" idx="1"/>
          </p:cNvCxnSpPr>
          <p:nvPr/>
        </p:nvCxnSpPr>
        <p:spPr>
          <a:xfrm flipH="1">
            <a:off x="3834535" y="1876182"/>
            <a:ext cx="5214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25339" y="3140968"/>
            <a:ext cx="309571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Insert an item into a queue</a:t>
            </a:r>
            <a:endParaRPr lang="ru-RU" dirty="0"/>
          </a:p>
        </p:txBody>
      </p:sp>
      <p:cxnSp>
        <p:nvCxnSpPr>
          <p:cNvPr id="13" name="Прямая со стрелкой 12"/>
          <p:cNvCxnSpPr/>
          <p:nvPr/>
        </p:nvCxnSpPr>
        <p:spPr>
          <a:xfrm flipH="1" flipV="1">
            <a:off x="3203848" y="2852936"/>
            <a:ext cx="2177626"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p:nvPr/>
        </p:nvCxnSpPr>
        <p:spPr>
          <a:xfrm flipH="1">
            <a:off x="2771800" y="3284984"/>
            <a:ext cx="2609674" cy="2253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flipH="1">
            <a:off x="2771800" y="3429000"/>
            <a:ext cx="2592289"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364089" y="4725144"/>
            <a:ext cx="183415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Is it full or not?</a:t>
            </a:r>
            <a:endParaRPr lang="ru-RU" dirty="0"/>
          </a:p>
        </p:txBody>
      </p:sp>
      <p:cxnSp>
        <p:nvCxnSpPr>
          <p:cNvPr id="20" name="Прямая со стрелкой 19"/>
          <p:cNvCxnSpPr/>
          <p:nvPr/>
        </p:nvCxnSpPr>
        <p:spPr>
          <a:xfrm flipH="1" flipV="1">
            <a:off x="2771800" y="3825044"/>
            <a:ext cx="2592288" cy="9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flipH="1" flipV="1">
            <a:off x="2771800" y="4581128"/>
            <a:ext cx="2592288"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203848" y="5795972"/>
            <a:ext cx="279595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Get item from the queue</a:t>
            </a:r>
            <a:endParaRPr lang="ru-RU" dirty="0"/>
          </a:p>
        </p:txBody>
      </p:sp>
      <p:cxnSp>
        <p:nvCxnSpPr>
          <p:cNvPr id="29" name="Прямая со стрелкой 28"/>
          <p:cNvCxnSpPr/>
          <p:nvPr/>
        </p:nvCxnSpPr>
        <p:spPr>
          <a:xfrm flipH="1" flipV="1">
            <a:off x="2479072" y="5589240"/>
            <a:ext cx="724776" cy="324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p:nvPr/>
        </p:nvCxnSpPr>
        <p:spPr>
          <a:xfrm flipH="1">
            <a:off x="2555776" y="6057292"/>
            <a:ext cx="648072" cy="324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9763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5576" y="1988840"/>
            <a:ext cx="7467600" cy="1143000"/>
          </a:xfrm>
        </p:spPr>
        <p:txBody>
          <a:bodyPr/>
          <a:lstStyle/>
          <a:p>
            <a:r>
              <a:rPr lang="en-US" dirty="0" err="1"/>
              <a:t>deques</a:t>
            </a:r>
            <a:endParaRPr lang="ru-RU" dirty="0"/>
          </a:p>
        </p:txBody>
      </p:sp>
      <p:sp>
        <p:nvSpPr>
          <p:cNvPr id="4" name="Прямоугольник 3"/>
          <p:cNvSpPr/>
          <p:nvPr/>
        </p:nvSpPr>
        <p:spPr>
          <a:xfrm>
            <a:off x="575048" y="3255708"/>
            <a:ext cx="8568952" cy="646331"/>
          </a:xfrm>
          <a:prstGeom prst="rect">
            <a:avLst/>
          </a:prstGeom>
        </p:spPr>
        <p:txBody>
          <a:bodyPr wrap="square">
            <a:spAutoFit/>
          </a:bodyPr>
          <a:lstStyle/>
          <a:p>
            <a:r>
              <a:rPr lang="en-US" dirty="0"/>
              <a:t>A </a:t>
            </a:r>
            <a:r>
              <a:rPr lang="en-US" dirty="0" err="1"/>
              <a:t>deque</a:t>
            </a:r>
            <a:r>
              <a:rPr lang="en-US" dirty="0"/>
              <a:t> is simply a queue where you can remove and add items from either end. </a:t>
            </a:r>
            <a:endParaRPr lang="ru-RU" dirty="0"/>
          </a:p>
        </p:txBody>
      </p:sp>
    </p:spTree>
    <p:extLst>
      <p:ext uri="{BB962C8B-B14F-4D97-AF65-F5344CB8AC3E}">
        <p14:creationId xmlns:p14="http://schemas.microsoft.com/office/powerpoint/2010/main" val="27899020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1782" y="263387"/>
            <a:ext cx="7139136" cy="346050"/>
          </a:xfrm>
        </p:spPr>
        <p:txBody>
          <a:bodyPr>
            <a:normAutofit fontScale="90000"/>
          </a:bodyPr>
          <a:lstStyle/>
          <a:p>
            <a:r>
              <a:rPr lang="en-US" sz="2200" dirty="0"/>
              <a:t>Working with </a:t>
            </a:r>
            <a:r>
              <a:rPr lang="en-US" sz="2200" dirty="0" err="1"/>
              <a:t>deques</a:t>
            </a:r>
            <a:endParaRPr lang="ru-RU" sz="22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8495"/>
          <a:stretch/>
        </p:blipFill>
        <p:spPr bwMode="auto">
          <a:xfrm>
            <a:off x="258312" y="2060848"/>
            <a:ext cx="4879793" cy="220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469" b="83292"/>
          <a:stretch/>
        </p:blipFill>
        <p:spPr bwMode="auto">
          <a:xfrm>
            <a:off x="323527" y="818175"/>
            <a:ext cx="4085187" cy="106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779912" y="633508"/>
            <a:ext cx="148309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Starting list</a:t>
            </a:r>
            <a:endParaRPr lang="ru-RU" dirty="0"/>
          </a:p>
        </p:txBody>
      </p:sp>
      <p:sp>
        <p:nvSpPr>
          <p:cNvPr id="8" name="TextBox 7"/>
          <p:cNvSpPr txBox="1"/>
          <p:nvPr/>
        </p:nvSpPr>
        <p:spPr>
          <a:xfrm>
            <a:off x="3989780" y="1115412"/>
            <a:ext cx="112402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Max size</a:t>
            </a:r>
            <a:endParaRPr lang="ru-RU" dirty="0"/>
          </a:p>
        </p:txBody>
      </p:sp>
      <p:cxnSp>
        <p:nvCxnSpPr>
          <p:cNvPr id="7" name="Прямая со стрелкой 6"/>
          <p:cNvCxnSpPr/>
          <p:nvPr/>
        </p:nvCxnSpPr>
        <p:spPr>
          <a:xfrm flipH="1">
            <a:off x="3275856" y="692656"/>
            <a:ext cx="504056" cy="310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p:nvPr/>
        </p:nvCxnSpPr>
        <p:spPr>
          <a:xfrm flipH="1" flipV="1">
            <a:off x="3779912" y="1300078"/>
            <a:ext cx="209868" cy="1126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Полилиния 11"/>
          <p:cNvSpPr/>
          <p:nvPr/>
        </p:nvSpPr>
        <p:spPr>
          <a:xfrm>
            <a:off x="357031" y="692656"/>
            <a:ext cx="1838705" cy="432048"/>
          </a:xfrm>
          <a:custGeom>
            <a:avLst/>
            <a:gdLst>
              <a:gd name="connsiteX0" fmla="*/ 65315 w 1720111"/>
              <a:gd name="connsiteY0" fmla="*/ 261257 h 315685"/>
              <a:gd name="connsiteX1" fmla="*/ 718457 w 1720111"/>
              <a:gd name="connsiteY1" fmla="*/ 283028 h 315685"/>
              <a:gd name="connsiteX2" fmla="*/ 968829 w 1720111"/>
              <a:gd name="connsiteY2" fmla="*/ 293914 h 315685"/>
              <a:gd name="connsiteX3" fmla="*/ 1436915 w 1720111"/>
              <a:gd name="connsiteY3" fmla="*/ 283028 h 315685"/>
              <a:gd name="connsiteX4" fmla="*/ 1513115 w 1720111"/>
              <a:gd name="connsiteY4" fmla="*/ 261257 h 315685"/>
              <a:gd name="connsiteX5" fmla="*/ 1632857 w 1720111"/>
              <a:gd name="connsiteY5" fmla="*/ 239485 h 315685"/>
              <a:gd name="connsiteX6" fmla="*/ 1698172 w 1720111"/>
              <a:gd name="connsiteY6" fmla="*/ 217714 h 315685"/>
              <a:gd name="connsiteX7" fmla="*/ 1719943 w 1720111"/>
              <a:gd name="connsiteY7" fmla="*/ 195942 h 315685"/>
              <a:gd name="connsiteX8" fmla="*/ 1687286 w 1720111"/>
              <a:gd name="connsiteY8" fmla="*/ 163285 h 315685"/>
              <a:gd name="connsiteX9" fmla="*/ 1621972 w 1720111"/>
              <a:gd name="connsiteY9" fmla="*/ 130628 h 315685"/>
              <a:gd name="connsiteX10" fmla="*/ 1589315 w 1720111"/>
              <a:gd name="connsiteY10" fmla="*/ 108857 h 315685"/>
              <a:gd name="connsiteX11" fmla="*/ 1524000 w 1720111"/>
              <a:gd name="connsiteY11" fmla="*/ 87085 h 315685"/>
              <a:gd name="connsiteX12" fmla="*/ 1426029 w 1720111"/>
              <a:gd name="connsiteY12" fmla="*/ 54428 h 315685"/>
              <a:gd name="connsiteX13" fmla="*/ 1360715 w 1720111"/>
              <a:gd name="connsiteY13" fmla="*/ 32657 h 315685"/>
              <a:gd name="connsiteX14" fmla="*/ 1328057 w 1720111"/>
              <a:gd name="connsiteY14" fmla="*/ 21771 h 315685"/>
              <a:gd name="connsiteX15" fmla="*/ 1153886 w 1720111"/>
              <a:gd name="connsiteY15" fmla="*/ 0 h 315685"/>
              <a:gd name="connsiteX16" fmla="*/ 457200 w 1720111"/>
              <a:gd name="connsiteY16" fmla="*/ 10885 h 315685"/>
              <a:gd name="connsiteX17" fmla="*/ 413657 w 1720111"/>
              <a:gd name="connsiteY17" fmla="*/ 21771 h 315685"/>
              <a:gd name="connsiteX18" fmla="*/ 348343 w 1720111"/>
              <a:gd name="connsiteY18" fmla="*/ 43542 h 315685"/>
              <a:gd name="connsiteX19" fmla="*/ 304800 w 1720111"/>
              <a:gd name="connsiteY19" fmla="*/ 54428 h 315685"/>
              <a:gd name="connsiteX20" fmla="*/ 239486 w 1720111"/>
              <a:gd name="connsiteY20" fmla="*/ 76200 h 315685"/>
              <a:gd name="connsiteX21" fmla="*/ 206829 w 1720111"/>
              <a:gd name="connsiteY21" fmla="*/ 87085 h 315685"/>
              <a:gd name="connsiteX22" fmla="*/ 185057 w 1720111"/>
              <a:gd name="connsiteY22" fmla="*/ 108857 h 315685"/>
              <a:gd name="connsiteX23" fmla="*/ 119743 w 1720111"/>
              <a:gd name="connsiteY23" fmla="*/ 119742 h 315685"/>
              <a:gd name="connsiteX24" fmla="*/ 87086 w 1720111"/>
              <a:gd name="connsiteY24" fmla="*/ 130628 h 315685"/>
              <a:gd name="connsiteX25" fmla="*/ 65315 w 1720111"/>
              <a:gd name="connsiteY25" fmla="*/ 152400 h 315685"/>
              <a:gd name="connsiteX26" fmla="*/ 43543 w 1720111"/>
              <a:gd name="connsiteY26" fmla="*/ 217714 h 315685"/>
              <a:gd name="connsiteX27" fmla="*/ 32657 w 1720111"/>
              <a:gd name="connsiteY27" fmla="*/ 250371 h 315685"/>
              <a:gd name="connsiteX28" fmla="*/ 10886 w 1720111"/>
              <a:gd name="connsiteY28" fmla="*/ 283028 h 315685"/>
              <a:gd name="connsiteX29" fmla="*/ 0 w 1720111"/>
              <a:gd name="connsiteY29" fmla="*/ 315685 h 31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20111" h="315685">
                <a:moveTo>
                  <a:pt x="65315" y="261257"/>
                </a:moveTo>
                <a:cubicBezTo>
                  <a:pt x="476444" y="284096"/>
                  <a:pt x="49094" y="262432"/>
                  <a:pt x="718457" y="283028"/>
                </a:cubicBezTo>
                <a:cubicBezTo>
                  <a:pt x="801954" y="285597"/>
                  <a:pt x="885372" y="290285"/>
                  <a:pt x="968829" y="293914"/>
                </a:cubicBezTo>
                <a:lnTo>
                  <a:pt x="1436915" y="283028"/>
                </a:lnTo>
                <a:cubicBezTo>
                  <a:pt x="1466225" y="281781"/>
                  <a:pt x="1485718" y="267345"/>
                  <a:pt x="1513115" y="261257"/>
                </a:cubicBezTo>
                <a:cubicBezTo>
                  <a:pt x="1557924" y="251300"/>
                  <a:pt x="1589273" y="251371"/>
                  <a:pt x="1632857" y="239485"/>
                </a:cubicBezTo>
                <a:cubicBezTo>
                  <a:pt x="1654998" y="233447"/>
                  <a:pt x="1698172" y="217714"/>
                  <a:pt x="1698172" y="217714"/>
                </a:cubicBezTo>
                <a:cubicBezTo>
                  <a:pt x="1705429" y="210457"/>
                  <a:pt x="1721956" y="206006"/>
                  <a:pt x="1719943" y="195942"/>
                </a:cubicBezTo>
                <a:cubicBezTo>
                  <a:pt x="1716924" y="180846"/>
                  <a:pt x="1699113" y="173140"/>
                  <a:pt x="1687286" y="163285"/>
                </a:cubicBezTo>
                <a:cubicBezTo>
                  <a:pt x="1640493" y="124291"/>
                  <a:pt x="1671065" y="155174"/>
                  <a:pt x="1621972" y="130628"/>
                </a:cubicBezTo>
                <a:cubicBezTo>
                  <a:pt x="1610270" y="124777"/>
                  <a:pt x="1601270" y="114170"/>
                  <a:pt x="1589315" y="108857"/>
                </a:cubicBezTo>
                <a:cubicBezTo>
                  <a:pt x="1568344" y="99536"/>
                  <a:pt x="1545772" y="94342"/>
                  <a:pt x="1524000" y="87085"/>
                </a:cubicBezTo>
                <a:lnTo>
                  <a:pt x="1426029" y="54428"/>
                </a:lnTo>
                <a:lnTo>
                  <a:pt x="1360715" y="32657"/>
                </a:lnTo>
                <a:cubicBezTo>
                  <a:pt x="1349829" y="29028"/>
                  <a:pt x="1339443" y="23194"/>
                  <a:pt x="1328057" y="21771"/>
                </a:cubicBezTo>
                <a:lnTo>
                  <a:pt x="1153886" y="0"/>
                </a:lnTo>
                <a:lnTo>
                  <a:pt x="457200" y="10885"/>
                </a:lnTo>
                <a:cubicBezTo>
                  <a:pt x="442245" y="11325"/>
                  <a:pt x="427987" y="17472"/>
                  <a:pt x="413657" y="21771"/>
                </a:cubicBezTo>
                <a:cubicBezTo>
                  <a:pt x="391676" y="28365"/>
                  <a:pt x="370607" y="37976"/>
                  <a:pt x="348343" y="43542"/>
                </a:cubicBezTo>
                <a:cubicBezTo>
                  <a:pt x="333829" y="47171"/>
                  <a:pt x="319130" y="50129"/>
                  <a:pt x="304800" y="54428"/>
                </a:cubicBezTo>
                <a:cubicBezTo>
                  <a:pt x="282819" y="61023"/>
                  <a:pt x="261257" y="68943"/>
                  <a:pt x="239486" y="76200"/>
                </a:cubicBezTo>
                <a:lnTo>
                  <a:pt x="206829" y="87085"/>
                </a:lnTo>
                <a:cubicBezTo>
                  <a:pt x="199572" y="94342"/>
                  <a:pt x="194667" y="105253"/>
                  <a:pt x="185057" y="108857"/>
                </a:cubicBezTo>
                <a:cubicBezTo>
                  <a:pt x="164391" y="116607"/>
                  <a:pt x="141289" y="114954"/>
                  <a:pt x="119743" y="119742"/>
                </a:cubicBezTo>
                <a:cubicBezTo>
                  <a:pt x="108542" y="122231"/>
                  <a:pt x="97972" y="126999"/>
                  <a:pt x="87086" y="130628"/>
                </a:cubicBezTo>
                <a:cubicBezTo>
                  <a:pt x="79829" y="137885"/>
                  <a:pt x="69905" y="143220"/>
                  <a:pt x="65315" y="152400"/>
                </a:cubicBezTo>
                <a:cubicBezTo>
                  <a:pt x="55052" y="172926"/>
                  <a:pt x="50800" y="195943"/>
                  <a:pt x="43543" y="217714"/>
                </a:cubicBezTo>
                <a:cubicBezTo>
                  <a:pt x="39914" y="228600"/>
                  <a:pt x="39022" y="240824"/>
                  <a:pt x="32657" y="250371"/>
                </a:cubicBezTo>
                <a:cubicBezTo>
                  <a:pt x="25400" y="261257"/>
                  <a:pt x="16737" y="271326"/>
                  <a:pt x="10886" y="283028"/>
                </a:cubicBezTo>
                <a:cubicBezTo>
                  <a:pt x="5754" y="293291"/>
                  <a:pt x="0" y="315685"/>
                  <a:pt x="0" y="31568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ru-RU"/>
          </a:p>
        </p:txBody>
      </p:sp>
      <p:sp>
        <p:nvSpPr>
          <p:cNvPr id="15" name="TextBox 14"/>
          <p:cNvSpPr txBox="1"/>
          <p:nvPr/>
        </p:nvSpPr>
        <p:spPr>
          <a:xfrm>
            <a:off x="5609182" y="1340728"/>
            <a:ext cx="300595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Iteration through </a:t>
            </a:r>
            <a:r>
              <a:rPr lang="en-US" dirty="0" err="1" smtClean="0"/>
              <a:t>dequeue</a:t>
            </a:r>
            <a:endParaRPr lang="ru-RU" dirty="0"/>
          </a:p>
        </p:txBody>
      </p:sp>
      <p:cxnSp>
        <p:nvCxnSpPr>
          <p:cNvPr id="16" name="Прямая со стрелкой 15"/>
          <p:cNvCxnSpPr>
            <a:stCxn id="15" idx="1"/>
          </p:cNvCxnSpPr>
          <p:nvPr/>
        </p:nvCxnSpPr>
        <p:spPr>
          <a:xfrm flipH="1">
            <a:off x="2375756" y="1525394"/>
            <a:ext cx="3233426" cy="923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 t="16356" r="-304" b="61620"/>
          <a:stretch/>
        </p:blipFill>
        <p:spPr bwMode="auto">
          <a:xfrm>
            <a:off x="291781" y="4616314"/>
            <a:ext cx="5382943" cy="1837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Прямоугольник 16"/>
          <p:cNvSpPr/>
          <p:nvPr/>
        </p:nvSpPr>
        <p:spPr>
          <a:xfrm>
            <a:off x="5796136" y="3136264"/>
            <a:ext cx="2940409"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t>append() or </a:t>
            </a:r>
            <a:r>
              <a:rPr lang="en-US" b="1" dirty="0" err="1"/>
              <a:t>appendleft</a:t>
            </a:r>
            <a:r>
              <a:rPr lang="en-US" b="1" dirty="0"/>
              <a:t>() </a:t>
            </a:r>
            <a:r>
              <a:rPr lang="en-US" dirty="0"/>
              <a:t>when adding a single </a:t>
            </a:r>
            <a:r>
              <a:rPr lang="en-US" dirty="0" smtClean="0"/>
              <a:t>item; </a:t>
            </a:r>
          </a:p>
          <a:p>
            <a:r>
              <a:rPr lang="en-US" b="1" dirty="0" smtClean="0"/>
              <a:t>extend</a:t>
            </a:r>
            <a:r>
              <a:rPr lang="en-US" b="1" dirty="0"/>
              <a:t>() and </a:t>
            </a:r>
            <a:r>
              <a:rPr lang="en-US" b="1" dirty="0" err="1"/>
              <a:t>extendleft</a:t>
            </a:r>
            <a:r>
              <a:rPr lang="en-US" b="1" dirty="0"/>
              <a:t>() </a:t>
            </a:r>
            <a:r>
              <a:rPr lang="en-US" dirty="0"/>
              <a:t>functions let you add multiple </a:t>
            </a:r>
            <a:r>
              <a:rPr lang="en-US" dirty="0" smtClean="0"/>
              <a:t>items;</a:t>
            </a:r>
          </a:p>
        </p:txBody>
      </p:sp>
      <p:cxnSp>
        <p:nvCxnSpPr>
          <p:cNvPr id="21" name="Прямая со стрелкой 20"/>
          <p:cNvCxnSpPr/>
          <p:nvPr/>
        </p:nvCxnSpPr>
        <p:spPr>
          <a:xfrm flipH="1">
            <a:off x="5436096" y="3478737"/>
            <a:ext cx="343480" cy="18224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8882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323528" y="116632"/>
            <a:ext cx="7139136" cy="346050"/>
          </a:xfrm>
        </p:spPr>
        <p:txBody>
          <a:bodyPr>
            <a:normAutofit fontScale="90000"/>
          </a:bodyPr>
          <a:lstStyle/>
          <a:p>
            <a:r>
              <a:rPr lang="en-US" sz="2200" dirty="0"/>
              <a:t>Working with </a:t>
            </a:r>
            <a:r>
              <a:rPr lang="en-US" sz="2200" dirty="0" err="1"/>
              <a:t>deques</a:t>
            </a:r>
            <a:endParaRPr lang="ru-RU" sz="2200"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2366"/>
          <a:stretch/>
        </p:blipFill>
        <p:spPr bwMode="auto">
          <a:xfrm>
            <a:off x="5456464" y="3284984"/>
            <a:ext cx="3518123" cy="3419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8892"/>
          <a:stretch/>
        </p:blipFill>
        <p:spPr bwMode="auto">
          <a:xfrm>
            <a:off x="323527" y="620688"/>
            <a:ext cx="5155723"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Прямоугольник 6"/>
          <p:cNvSpPr/>
          <p:nvPr/>
        </p:nvSpPr>
        <p:spPr>
          <a:xfrm>
            <a:off x="5536459" y="802567"/>
            <a:ext cx="3438128" cy="202929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t>pop() or </a:t>
            </a:r>
            <a:r>
              <a:rPr lang="en-US" b="1" dirty="0" err="1"/>
              <a:t>popleft</a:t>
            </a:r>
            <a:r>
              <a:rPr lang="en-US" b="1" dirty="0"/>
              <a:t>() </a:t>
            </a:r>
            <a:r>
              <a:rPr lang="en-US" dirty="0"/>
              <a:t>functions to remove one item at a time;</a:t>
            </a:r>
          </a:p>
          <a:p>
            <a:r>
              <a:rPr lang="en-US" b="1" dirty="0"/>
              <a:t>remove()</a:t>
            </a:r>
            <a:r>
              <a:rPr lang="en-US" dirty="0"/>
              <a:t> function is unique in that it always works from the left side and always removes the first instance of the requested data.</a:t>
            </a:r>
            <a:endParaRPr lang="ru-RU" dirty="0"/>
          </a:p>
        </p:txBody>
      </p:sp>
    </p:spTree>
    <p:extLst>
      <p:ext uri="{BB962C8B-B14F-4D97-AF65-F5344CB8AC3E}">
        <p14:creationId xmlns:p14="http://schemas.microsoft.com/office/powerpoint/2010/main" val="1796182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References</a:t>
            </a:r>
            <a:endParaRPr lang="ru-RU" dirty="0"/>
          </a:p>
        </p:txBody>
      </p:sp>
      <p:sp>
        <p:nvSpPr>
          <p:cNvPr id="3" name="Объект 2"/>
          <p:cNvSpPr>
            <a:spLocks noGrp="1"/>
          </p:cNvSpPr>
          <p:nvPr>
            <p:ph sz="quarter" idx="1"/>
          </p:nvPr>
        </p:nvSpPr>
        <p:spPr/>
        <p:txBody>
          <a:bodyPr/>
          <a:lstStyle/>
          <a:p>
            <a:r>
              <a:rPr lang="en-US" dirty="0">
                <a:hlinkClick r:id="rId2"/>
              </a:rPr>
              <a:t>https://</a:t>
            </a:r>
            <a:r>
              <a:rPr lang="en-US" dirty="0" smtClean="0">
                <a:hlinkClick r:id="rId2"/>
              </a:rPr>
              <a:t>www.programiz.com/python-programming/methods/dictionary</a:t>
            </a:r>
            <a:endParaRPr lang="en-US" dirty="0" smtClean="0"/>
          </a:p>
          <a:p>
            <a:endParaRPr lang="en-US" dirty="0"/>
          </a:p>
          <a:p>
            <a:r>
              <a:rPr lang="en-US" dirty="0">
                <a:hlinkClick r:id="rId3"/>
              </a:rPr>
              <a:t>https://</a:t>
            </a:r>
            <a:r>
              <a:rPr lang="en-US" dirty="0" smtClean="0">
                <a:hlinkClick r:id="rId3"/>
              </a:rPr>
              <a:t>www.programiz.com/python-programming/dictionary</a:t>
            </a:r>
            <a:endParaRPr lang="en-US" dirty="0" smtClean="0"/>
          </a:p>
          <a:p>
            <a:endParaRPr lang="en-US" dirty="0"/>
          </a:p>
          <a:p>
            <a:r>
              <a:rPr lang="en-US" dirty="0">
                <a:hlinkClick r:id="rId4"/>
              </a:rPr>
              <a:t>https://</a:t>
            </a:r>
            <a:r>
              <a:rPr lang="en-US" dirty="0" smtClean="0">
                <a:hlinkClick r:id="rId4"/>
              </a:rPr>
              <a:t>www.programiz.com/python-programming/tuple</a:t>
            </a:r>
            <a:endParaRPr lang="en-US" dirty="0" smtClean="0"/>
          </a:p>
          <a:p>
            <a:endParaRPr lang="en-US" dirty="0" smtClean="0"/>
          </a:p>
          <a:p>
            <a:r>
              <a:rPr lang="en-US" dirty="0"/>
              <a:t>https://www.pythoncentral.io/use-queue-beginners-guide/</a:t>
            </a:r>
          </a:p>
          <a:p>
            <a:endParaRPr lang="ru-RU" dirty="0"/>
          </a:p>
        </p:txBody>
      </p:sp>
    </p:spTree>
    <p:extLst>
      <p:ext uri="{BB962C8B-B14F-4D97-AF65-F5344CB8AC3E}">
        <p14:creationId xmlns:p14="http://schemas.microsoft.com/office/powerpoint/2010/main" val="1700593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Type of Collections</a:t>
            </a:r>
            <a:endParaRPr lang="ru-RU" dirty="0"/>
          </a:p>
        </p:txBody>
      </p:sp>
      <p:sp>
        <p:nvSpPr>
          <p:cNvPr id="3" name="Объект 2"/>
          <p:cNvSpPr>
            <a:spLocks noGrp="1"/>
          </p:cNvSpPr>
          <p:nvPr>
            <p:ph sz="quarter" idx="1"/>
          </p:nvPr>
        </p:nvSpPr>
        <p:spPr/>
        <p:txBody>
          <a:bodyPr>
            <a:normAutofit fontScale="92500"/>
          </a:bodyPr>
          <a:lstStyle/>
          <a:p>
            <a:r>
              <a:rPr lang="en-US" dirty="0"/>
              <a:t> </a:t>
            </a:r>
            <a:r>
              <a:rPr lang="en-US" b="1" i="1" dirty="0" smtClean="0">
                <a:solidFill>
                  <a:schemeClr val="accent1"/>
                </a:solidFill>
              </a:rPr>
              <a:t>queue</a:t>
            </a:r>
            <a:r>
              <a:rPr lang="en-US" dirty="0"/>
              <a:t>: A queue is a first in/first out (FIFO) collection. You use it to track items that need to be processed in some way. Think of a queue as a line at the bank. You go into the line, wait your turn, and are eventually called to talk with a teller. </a:t>
            </a:r>
          </a:p>
          <a:p>
            <a:r>
              <a:rPr lang="en-US" b="1" i="1" dirty="0" err="1" smtClean="0">
                <a:solidFill>
                  <a:schemeClr val="accent1"/>
                </a:solidFill>
              </a:rPr>
              <a:t>deque</a:t>
            </a:r>
            <a:r>
              <a:rPr lang="en-US" dirty="0"/>
              <a:t>: A double-ended queue (</a:t>
            </a:r>
            <a:r>
              <a:rPr lang="en-US" dirty="0" err="1"/>
              <a:t>deque</a:t>
            </a:r>
            <a:r>
              <a:rPr lang="en-US" dirty="0"/>
              <a:t>) is a queue-like structure that lets you add or remove items from either end, but not from the middle. You can use a </a:t>
            </a:r>
            <a:r>
              <a:rPr lang="en-US" dirty="0" err="1"/>
              <a:t>deque</a:t>
            </a:r>
            <a:r>
              <a:rPr lang="en-US" dirty="0"/>
              <a:t> as a queue or a stack or any other kind of collection to which you’re adding and from which you’re removing items in an orderly manner (in contrast to lists, tuples, and dictionaries, which allow randomized access and management).</a:t>
            </a:r>
          </a:p>
          <a:p>
            <a:endParaRPr lang="ru-RU" dirty="0"/>
          </a:p>
        </p:txBody>
      </p:sp>
    </p:spTree>
    <p:extLst>
      <p:ext uri="{BB962C8B-B14F-4D97-AF65-F5344CB8AC3E}">
        <p14:creationId xmlns:p14="http://schemas.microsoft.com/office/powerpoint/2010/main" val="1838497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3645024"/>
            <a:ext cx="7467600" cy="1143000"/>
          </a:xfrm>
        </p:spPr>
        <p:txBody>
          <a:bodyPr/>
          <a:lstStyle/>
          <a:p>
            <a:r>
              <a:rPr lang="en-US" dirty="0" smtClean="0"/>
              <a:t>Tuples</a:t>
            </a:r>
            <a:endParaRPr lang="ru-RU" dirty="0"/>
          </a:p>
        </p:txBody>
      </p:sp>
    </p:spTree>
    <p:extLst>
      <p:ext uri="{BB962C8B-B14F-4D97-AF65-F5344CB8AC3E}">
        <p14:creationId xmlns:p14="http://schemas.microsoft.com/office/powerpoint/2010/main" val="1502803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Overview</a:t>
            </a:r>
            <a:endParaRPr lang="ru-RU" dirty="0"/>
          </a:p>
        </p:txBody>
      </p:sp>
      <p:sp>
        <p:nvSpPr>
          <p:cNvPr id="3" name="Объект 2"/>
          <p:cNvSpPr>
            <a:spLocks noGrp="1"/>
          </p:cNvSpPr>
          <p:nvPr>
            <p:ph sz="quarter" idx="1"/>
          </p:nvPr>
        </p:nvSpPr>
        <p:spPr/>
        <p:txBody>
          <a:bodyPr/>
          <a:lstStyle/>
          <a:p>
            <a:r>
              <a:rPr lang="en-US" dirty="0" smtClean="0"/>
              <a:t>A ­tuple ­is ­a ­collection ­used ­to ­create ­complex lists;</a:t>
            </a:r>
          </a:p>
          <a:p>
            <a:r>
              <a:rPr lang="en-US" dirty="0"/>
              <a:t> </a:t>
            </a:r>
            <a:r>
              <a:rPr lang="en-US" dirty="0" smtClean="0"/>
              <a:t>You </a:t>
            </a:r>
            <a:r>
              <a:rPr lang="en-US" dirty="0"/>
              <a:t>can embed one tuple within another =&gt; </a:t>
            </a:r>
            <a:r>
              <a:rPr lang="en-US" dirty="0" smtClean="0"/>
              <a:t>hierarchies;</a:t>
            </a:r>
          </a:p>
          <a:p>
            <a:r>
              <a:rPr lang="en-US" dirty="0"/>
              <a:t> The idea is </a:t>
            </a:r>
            <a:r>
              <a:rPr lang="en-US" dirty="0" smtClean="0"/>
              <a:t>that­ you ­can ­create­ complex ­data structures ­by ­using ­a ­tuple;</a:t>
            </a:r>
          </a:p>
          <a:p>
            <a:r>
              <a:rPr lang="en-US" dirty="0"/>
              <a:t>Tuples are immutable, which means you can’t change them</a:t>
            </a:r>
            <a:r>
              <a:rPr lang="en-US" dirty="0" smtClean="0"/>
              <a:t>.</a:t>
            </a:r>
          </a:p>
          <a:p>
            <a:pPr marL="0" indent="0" algn="ctr">
              <a:buNone/>
            </a:pPr>
            <a:r>
              <a:rPr lang="en-US" dirty="0" smtClean="0"/>
              <a:t>Is it advantage OR disadvantage?</a:t>
            </a:r>
            <a:endParaRPr lang="en-US" dirty="0"/>
          </a:p>
          <a:p>
            <a:endParaRPr lang="ru-RU" dirty="0" smtClean="0"/>
          </a:p>
          <a:p>
            <a:endParaRPr lang="ru-RU" dirty="0"/>
          </a:p>
        </p:txBody>
      </p:sp>
      <p:cxnSp>
        <p:nvCxnSpPr>
          <p:cNvPr id="5" name="Скругленная соединительная линия 4"/>
          <p:cNvCxnSpPr/>
          <p:nvPr/>
        </p:nvCxnSpPr>
        <p:spPr>
          <a:xfrm rot="5400000">
            <a:off x="6624228" y="4257092"/>
            <a:ext cx="792088" cy="720080"/>
          </a:xfrm>
          <a:prstGeom prst="curvedConnector3">
            <a:avLst>
              <a:gd name="adj1" fmla="val 47252"/>
            </a:avLst>
          </a:prstGeom>
          <a:ln>
            <a:tailEnd type="arrow"/>
          </a:ln>
        </p:spPr>
        <p:style>
          <a:lnRef idx="3">
            <a:schemeClr val="accent1"/>
          </a:lnRef>
          <a:fillRef idx="0">
            <a:schemeClr val="accent1"/>
          </a:fillRef>
          <a:effectRef idx="2">
            <a:schemeClr val="accent1"/>
          </a:effectRef>
          <a:fontRef idx="minor">
            <a:schemeClr val="tx1"/>
          </a:fontRef>
        </p:style>
      </p:cxnSp>
      <p:sp>
        <p:nvSpPr>
          <p:cNvPr id="4" name="AutoShape 2" descr="Картинки по запросу question emoji"/>
          <p:cNvSpPr>
            <a:spLocks noChangeAspect="1" noChangeArrowheads="1"/>
          </p:cNvSpPr>
          <p:nvPr/>
        </p:nvSpPr>
        <p:spPr bwMode="auto">
          <a:xfrm>
            <a:off x="155575" y="-1165225"/>
            <a:ext cx="2438400" cy="2438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2870" y="4941168"/>
            <a:ext cx="1795594" cy="1795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443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308" y="1530250"/>
            <a:ext cx="7082627" cy="2796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53417" y="1136536"/>
            <a:ext cx="111601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Creation</a:t>
            </a:r>
            <a:endParaRPr lang="ru-RU" dirty="0"/>
          </a:p>
        </p:txBody>
      </p:sp>
      <p:cxnSp>
        <p:nvCxnSpPr>
          <p:cNvPr id="6" name="Прямая со стрелкой 5"/>
          <p:cNvCxnSpPr/>
          <p:nvPr/>
        </p:nvCxnSpPr>
        <p:spPr>
          <a:xfrm>
            <a:off x="1961597" y="1361273"/>
            <a:ext cx="727911" cy="2236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10672" y="1400289"/>
            <a:ext cx="224292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Available functions</a:t>
            </a:r>
            <a:endParaRPr lang="ru-RU" dirty="0"/>
          </a:p>
        </p:txBody>
      </p:sp>
      <p:cxnSp>
        <p:nvCxnSpPr>
          <p:cNvPr id="9" name="Прямая со стрелкой 8"/>
          <p:cNvCxnSpPr/>
          <p:nvPr/>
        </p:nvCxnSpPr>
        <p:spPr>
          <a:xfrm flipH="1">
            <a:off x="2689508" y="1769621"/>
            <a:ext cx="2981204" cy="685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85652" y="4142287"/>
            <a:ext cx="128753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Main ones</a:t>
            </a:r>
            <a:endParaRPr lang="ru-RU" dirty="0"/>
          </a:p>
        </p:txBody>
      </p:sp>
      <p:cxnSp>
        <p:nvCxnSpPr>
          <p:cNvPr id="12" name="Прямая со стрелкой 11"/>
          <p:cNvCxnSpPr/>
          <p:nvPr/>
        </p:nvCxnSpPr>
        <p:spPr>
          <a:xfrm flipH="1" flipV="1">
            <a:off x="3193564" y="4142287"/>
            <a:ext cx="774029"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Полилиния 14"/>
          <p:cNvSpPr/>
          <p:nvPr/>
        </p:nvSpPr>
        <p:spPr>
          <a:xfrm>
            <a:off x="751716" y="2524252"/>
            <a:ext cx="1099457" cy="446315"/>
          </a:xfrm>
          <a:custGeom>
            <a:avLst/>
            <a:gdLst>
              <a:gd name="connsiteX0" fmla="*/ 348343 w 1099457"/>
              <a:gd name="connsiteY0" fmla="*/ 0 h 446315"/>
              <a:gd name="connsiteX1" fmla="*/ 195943 w 1099457"/>
              <a:gd name="connsiteY1" fmla="*/ 10886 h 446315"/>
              <a:gd name="connsiteX2" fmla="*/ 130629 w 1099457"/>
              <a:gd name="connsiteY2" fmla="*/ 32657 h 446315"/>
              <a:gd name="connsiteX3" fmla="*/ 97971 w 1099457"/>
              <a:gd name="connsiteY3" fmla="*/ 87086 h 446315"/>
              <a:gd name="connsiteX4" fmla="*/ 87086 w 1099457"/>
              <a:gd name="connsiteY4" fmla="*/ 119743 h 446315"/>
              <a:gd name="connsiteX5" fmla="*/ 65314 w 1099457"/>
              <a:gd name="connsiteY5" fmla="*/ 152400 h 446315"/>
              <a:gd name="connsiteX6" fmla="*/ 76200 w 1099457"/>
              <a:gd name="connsiteY6" fmla="*/ 348343 h 446315"/>
              <a:gd name="connsiteX7" fmla="*/ 130629 w 1099457"/>
              <a:gd name="connsiteY7" fmla="*/ 402772 h 446315"/>
              <a:gd name="connsiteX8" fmla="*/ 163286 w 1099457"/>
              <a:gd name="connsiteY8" fmla="*/ 424543 h 446315"/>
              <a:gd name="connsiteX9" fmla="*/ 206829 w 1099457"/>
              <a:gd name="connsiteY9" fmla="*/ 435429 h 446315"/>
              <a:gd name="connsiteX10" fmla="*/ 239486 w 1099457"/>
              <a:gd name="connsiteY10" fmla="*/ 446315 h 446315"/>
              <a:gd name="connsiteX11" fmla="*/ 489857 w 1099457"/>
              <a:gd name="connsiteY11" fmla="*/ 435429 h 446315"/>
              <a:gd name="connsiteX12" fmla="*/ 522514 w 1099457"/>
              <a:gd name="connsiteY12" fmla="*/ 424543 h 446315"/>
              <a:gd name="connsiteX13" fmla="*/ 576943 w 1099457"/>
              <a:gd name="connsiteY13" fmla="*/ 413657 h 446315"/>
              <a:gd name="connsiteX14" fmla="*/ 751114 w 1099457"/>
              <a:gd name="connsiteY14" fmla="*/ 402772 h 446315"/>
              <a:gd name="connsiteX15" fmla="*/ 838200 w 1099457"/>
              <a:gd name="connsiteY15" fmla="*/ 381000 h 446315"/>
              <a:gd name="connsiteX16" fmla="*/ 870857 w 1099457"/>
              <a:gd name="connsiteY16" fmla="*/ 359229 h 446315"/>
              <a:gd name="connsiteX17" fmla="*/ 892629 w 1099457"/>
              <a:gd name="connsiteY17" fmla="*/ 337457 h 446315"/>
              <a:gd name="connsiteX18" fmla="*/ 925286 w 1099457"/>
              <a:gd name="connsiteY18" fmla="*/ 326572 h 446315"/>
              <a:gd name="connsiteX19" fmla="*/ 1023257 w 1099457"/>
              <a:gd name="connsiteY19" fmla="*/ 272143 h 446315"/>
              <a:gd name="connsiteX20" fmla="*/ 1045029 w 1099457"/>
              <a:gd name="connsiteY20" fmla="*/ 239486 h 446315"/>
              <a:gd name="connsiteX21" fmla="*/ 1077686 w 1099457"/>
              <a:gd name="connsiteY21" fmla="*/ 217715 h 446315"/>
              <a:gd name="connsiteX22" fmla="*/ 1099457 w 1099457"/>
              <a:gd name="connsiteY22" fmla="*/ 195943 h 446315"/>
              <a:gd name="connsiteX23" fmla="*/ 1088571 w 1099457"/>
              <a:gd name="connsiteY23" fmla="*/ 163286 h 446315"/>
              <a:gd name="connsiteX24" fmla="*/ 968829 w 1099457"/>
              <a:gd name="connsiteY24" fmla="*/ 87086 h 446315"/>
              <a:gd name="connsiteX25" fmla="*/ 936171 w 1099457"/>
              <a:gd name="connsiteY25" fmla="*/ 65315 h 446315"/>
              <a:gd name="connsiteX26" fmla="*/ 870857 w 1099457"/>
              <a:gd name="connsiteY26" fmla="*/ 43543 h 446315"/>
              <a:gd name="connsiteX27" fmla="*/ 674914 w 1099457"/>
              <a:gd name="connsiteY27" fmla="*/ 21772 h 446315"/>
              <a:gd name="connsiteX28" fmla="*/ 457200 w 1099457"/>
              <a:gd name="connsiteY28" fmla="*/ 32657 h 446315"/>
              <a:gd name="connsiteX29" fmla="*/ 359229 w 1099457"/>
              <a:gd name="connsiteY29" fmla="*/ 76200 h 446315"/>
              <a:gd name="connsiteX30" fmla="*/ 283029 w 1099457"/>
              <a:gd name="connsiteY30" fmla="*/ 87086 h 446315"/>
              <a:gd name="connsiteX31" fmla="*/ 0 w 1099457"/>
              <a:gd name="connsiteY31" fmla="*/ 87086 h 44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99457" h="446315">
                <a:moveTo>
                  <a:pt x="348343" y="0"/>
                </a:moveTo>
                <a:cubicBezTo>
                  <a:pt x="297543" y="3629"/>
                  <a:pt x="246309" y="3331"/>
                  <a:pt x="195943" y="10886"/>
                </a:cubicBezTo>
                <a:cubicBezTo>
                  <a:pt x="173248" y="14290"/>
                  <a:pt x="130629" y="32657"/>
                  <a:pt x="130629" y="32657"/>
                </a:cubicBezTo>
                <a:cubicBezTo>
                  <a:pt x="99789" y="125176"/>
                  <a:pt x="142801" y="12370"/>
                  <a:pt x="97971" y="87086"/>
                </a:cubicBezTo>
                <a:cubicBezTo>
                  <a:pt x="92067" y="96925"/>
                  <a:pt x="92218" y="109480"/>
                  <a:pt x="87086" y="119743"/>
                </a:cubicBezTo>
                <a:cubicBezTo>
                  <a:pt x="81235" y="131445"/>
                  <a:pt x="72571" y="141514"/>
                  <a:pt x="65314" y="152400"/>
                </a:cubicBezTo>
                <a:cubicBezTo>
                  <a:pt x="68943" y="217714"/>
                  <a:pt x="59688" y="285046"/>
                  <a:pt x="76200" y="348343"/>
                </a:cubicBezTo>
                <a:cubicBezTo>
                  <a:pt x="82677" y="373170"/>
                  <a:pt x="109280" y="388540"/>
                  <a:pt x="130629" y="402772"/>
                </a:cubicBezTo>
                <a:cubicBezTo>
                  <a:pt x="141515" y="410029"/>
                  <a:pt x="151261" y="419389"/>
                  <a:pt x="163286" y="424543"/>
                </a:cubicBezTo>
                <a:cubicBezTo>
                  <a:pt x="177037" y="430436"/>
                  <a:pt x="192444" y="431319"/>
                  <a:pt x="206829" y="435429"/>
                </a:cubicBezTo>
                <a:cubicBezTo>
                  <a:pt x="217862" y="438581"/>
                  <a:pt x="228600" y="442686"/>
                  <a:pt x="239486" y="446315"/>
                </a:cubicBezTo>
                <a:cubicBezTo>
                  <a:pt x="322943" y="442686"/>
                  <a:pt x="406567" y="441836"/>
                  <a:pt x="489857" y="435429"/>
                </a:cubicBezTo>
                <a:cubicBezTo>
                  <a:pt x="501298" y="434549"/>
                  <a:pt x="511382" y="427326"/>
                  <a:pt x="522514" y="424543"/>
                </a:cubicBezTo>
                <a:cubicBezTo>
                  <a:pt x="540464" y="420055"/>
                  <a:pt x="558524" y="415411"/>
                  <a:pt x="576943" y="413657"/>
                </a:cubicBezTo>
                <a:cubicBezTo>
                  <a:pt x="634851" y="408142"/>
                  <a:pt x="693057" y="406400"/>
                  <a:pt x="751114" y="402772"/>
                </a:cubicBezTo>
                <a:cubicBezTo>
                  <a:pt x="771818" y="398631"/>
                  <a:pt x="815883" y="392158"/>
                  <a:pt x="838200" y="381000"/>
                </a:cubicBezTo>
                <a:cubicBezTo>
                  <a:pt x="849902" y="375149"/>
                  <a:pt x="860641" y="367402"/>
                  <a:pt x="870857" y="359229"/>
                </a:cubicBezTo>
                <a:cubicBezTo>
                  <a:pt x="878871" y="352818"/>
                  <a:pt x="883828" y="342737"/>
                  <a:pt x="892629" y="337457"/>
                </a:cubicBezTo>
                <a:cubicBezTo>
                  <a:pt x="902468" y="331554"/>
                  <a:pt x="914400" y="330200"/>
                  <a:pt x="925286" y="326572"/>
                </a:cubicBezTo>
                <a:cubicBezTo>
                  <a:pt x="1000147" y="276664"/>
                  <a:pt x="965777" y="291304"/>
                  <a:pt x="1023257" y="272143"/>
                </a:cubicBezTo>
                <a:cubicBezTo>
                  <a:pt x="1030514" y="261257"/>
                  <a:pt x="1035778" y="248737"/>
                  <a:pt x="1045029" y="239486"/>
                </a:cubicBezTo>
                <a:cubicBezTo>
                  <a:pt x="1054280" y="230235"/>
                  <a:pt x="1067470" y="225888"/>
                  <a:pt x="1077686" y="217715"/>
                </a:cubicBezTo>
                <a:cubicBezTo>
                  <a:pt x="1085700" y="211304"/>
                  <a:pt x="1092200" y="203200"/>
                  <a:pt x="1099457" y="195943"/>
                </a:cubicBezTo>
                <a:cubicBezTo>
                  <a:pt x="1095828" y="185057"/>
                  <a:pt x="1095456" y="172466"/>
                  <a:pt x="1088571" y="163286"/>
                </a:cubicBezTo>
                <a:cubicBezTo>
                  <a:pt x="1003128" y="49361"/>
                  <a:pt x="1071711" y="155671"/>
                  <a:pt x="968829" y="87086"/>
                </a:cubicBezTo>
                <a:cubicBezTo>
                  <a:pt x="957943" y="79829"/>
                  <a:pt x="948127" y="70629"/>
                  <a:pt x="936171" y="65315"/>
                </a:cubicBezTo>
                <a:cubicBezTo>
                  <a:pt x="915200" y="55995"/>
                  <a:pt x="892628" y="50800"/>
                  <a:pt x="870857" y="43543"/>
                </a:cubicBezTo>
                <a:cubicBezTo>
                  <a:pt x="786450" y="15406"/>
                  <a:pt x="849649" y="33420"/>
                  <a:pt x="674914" y="21772"/>
                </a:cubicBezTo>
                <a:cubicBezTo>
                  <a:pt x="602343" y="25400"/>
                  <a:pt x="529383" y="24328"/>
                  <a:pt x="457200" y="32657"/>
                </a:cubicBezTo>
                <a:cubicBezTo>
                  <a:pt x="290944" y="51840"/>
                  <a:pt x="461450" y="45534"/>
                  <a:pt x="359229" y="76200"/>
                </a:cubicBezTo>
                <a:cubicBezTo>
                  <a:pt x="334653" y="83573"/>
                  <a:pt x="308675" y="86309"/>
                  <a:pt x="283029" y="87086"/>
                </a:cubicBezTo>
                <a:cubicBezTo>
                  <a:pt x="188729" y="89944"/>
                  <a:pt x="94343" y="87086"/>
                  <a:pt x="0" y="87086"/>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a:p>
        </p:txBody>
      </p:sp>
      <p:sp>
        <p:nvSpPr>
          <p:cNvPr id="17" name="TextBox 16"/>
          <p:cNvSpPr txBox="1"/>
          <p:nvPr/>
        </p:nvSpPr>
        <p:spPr>
          <a:xfrm>
            <a:off x="1059766" y="4511619"/>
            <a:ext cx="102784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Add????</a:t>
            </a:r>
            <a:endParaRPr lang="ru-RU" dirty="0"/>
          </a:p>
        </p:txBody>
      </p:sp>
      <p:cxnSp>
        <p:nvCxnSpPr>
          <p:cNvPr id="25" name="Скругленная соединительная линия 24"/>
          <p:cNvCxnSpPr>
            <a:endCxn id="17" idx="1"/>
          </p:cNvCxnSpPr>
          <p:nvPr/>
        </p:nvCxnSpPr>
        <p:spPr>
          <a:xfrm rot="16200000" flipH="1">
            <a:off x="-68697" y="3567822"/>
            <a:ext cx="1948876" cy="30805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2087611" y="4582869"/>
            <a:ext cx="6084789"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smtClean="0"/>
              <a:t>You </a:t>
            </a:r>
            <a:r>
              <a:rPr lang="en-US" dirty="0"/>
              <a:t>can add new items by using the __add__() </a:t>
            </a:r>
            <a:r>
              <a:rPr lang="en-US" dirty="0" smtClean="0"/>
              <a:t>function. See later on ….</a:t>
            </a:r>
            <a:endParaRPr lang="ru-RU" dirty="0"/>
          </a:p>
        </p:txBody>
      </p:sp>
    </p:spTree>
    <p:extLst>
      <p:ext uri="{BB962C8B-B14F-4D97-AF65-F5344CB8AC3E}">
        <p14:creationId xmlns:p14="http://schemas.microsoft.com/office/powerpoint/2010/main" val="4136503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Some details</a:t>
            </a:r>
            <a:endParaRPr lang="ru-RU" dirty="0"/>
          </a:p>
        </p:txBody>
      </p:sp>
      <p:sp>
        <p:nvSpPr>
          <p:cNvPr id="3" name="Правая фигурная скобка 2"/>
          <p:cNvSpPr/>
          <p:nvPr/>
        </p:nvSpPr>
        <p:spPr>
          <a:xfrm>
            <a:off x="2850564" y="1561250"/>
            <a:ext cx="387015" cy="10290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4" name="Правая фигурная скобка 3"/>
          <p:cNvSpPr/>
          <p:nvPr/>
        </p:nvSpPr>
        <p:spPr>
          <a:xfrm>
            <a:off x="2904314" y="2662336"/>
            <a:ext cx="387015" cy="10081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5" name="TextBox 4"/>
          <p:cNvSpPr txBox="1"/>
          <p:nvPr/>
        </p:nvSpPr>
        <p:spPr>
          <a:xfrm>
            <a:off x="3335834" y="1891122"/>
            <a:ext cx="85953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String</a:t>
            </a:r>
            <a:endParaRPr lang="ru-RU" dirty="0"/>
          </a:p>
        </p:txBody>
      </p:sp>
      <p:sp>
        <p:nvSpPr>
          <p:cNvPr id="6" name="TextBox 5"/>
          <p:cNvSpPr txBox="1"/>
          <p:nvPr/>
        </p:nvSpPr>
        <p:spPr>
          <a:xfrm>
            <a:off x="3495829" y="2989000"/>
            <a:ext cx="80021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Tuple</a:t>
            </a:r>
            <a:endParaRPr lang="ru-RU" dirty="0"/>
          </a:p>
        </p:txBody>
      </p:sp>
      <p:sp>
        <p:nvSpPr>
          <p:cNvPr id="7" name="Правая фигурная скобка 6"/>
          <p:cNvSpPr/>
          <p:nvPr/>
        </p:nvSpPr>
        <p:spPr>
          <a:xfrm>
            <a:off x="4572000" y="1891122"/>
            <a:ext cx="529658" cy="1624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8" name="TextBox 7"/>
          <p:cNvSpPr txBox="1"/>
          <p:nvPr/>
        </p:nvSpPr>
        <p:spPr>
          <a:xfrm>
            <a:off x="5094829" y="2590327"/>
            <a:ext cx="286435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What is the difference?</a:t>
            </a:r>
            <a:endParaRPr lang="ru-RU" dirty="0"/>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72" y="1556792"/>
            <a:ext cx="2488821" cy="233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030" y="4005064"/>
            <a:ext cx="3200587" cy="2387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563888" y="4581128"/>
            <a:ext cx="2864356"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Extra comma isn’t necessary for two items, </a:t>
            </a:r>
            <a:r>
              <a:rPr lang="en-US" dirty="0"/>
              <a:t>e</a:t>
            </a:r>
            <a:r>
              <a:rPr lang="en-US" dirty="0" smtClean="0"/>
              <a:t>ven parenthesis ….!</a:t>
            </a:r>
            <a:endParaRPr lang="ru-RU" dirty="0"/>
          </a:p>
        </p:txBody>
      </p:sp>
    </p:spTree>
    <p:extLst>
      <p:ext uri="{BB962C8B-B14F-4D97-AF65-F5344CB8AC3E}">
        <p14:creationId xmlns:p14="http://schemas.microsoft.com/office/powerpoint/2010/main" val="282397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More details</a:t>
            </a:r>
            <a:endParaRPr lang="ru-RU"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6792"/>
            <a:ext cx="4307976" cy="4954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авая фигурная скобка 3"/>
          <p:cNvSpPr/>
          <p:nvPr/>
        </p:nvSpPr>
        <p:spPr>
          <a:xfrm>
            <a:off x="3131840" y="2852936"/>
            <a:ext cx="387015" cy="14401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5" name="TextBox 4"/>
          <p:cNvSpPr txBox="1"/>
          <p:nvPr/>
        </p:nvSpPr>
        <p:spPr>
          <a:xfrm>
            <a:off x="3617110" y="3360768"/>
            <a:ext cx="135005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Unpacking</a:t>
            </a:r>
            <a:endParaRPr lang="ru-RU" dirty="0"/>
          </a:p>
        </p:txBody>
      </p:sp>
      <p:sp>
        <p:nvSpPr>
          <p:cNvPr id="6" name="Правая фигурная скобка 5"/>
          <p:cNvSpPr/>
          <p:nvPr/>
        </p:nvSpPr>
        <p:spPr>
          <a:xfrm>
            <a:off x="4536880" y="4797152"/>
            <a:ext cx="387015" cy="14401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7" name="TextBox 6"/>
          <p:cNvSpPr txBox="1"/>
          <p:nvPr/>
        </p:nvSpPr>
        <p:spPr>
          <a:xfrm>
            <a:off x="5022150" y="5304984"/>
            <a:ext cx="228299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Swapping variables</a:t>
            </a:r>
            <a:endParaRPr lang="ru-RU" dirty="0"/>
          </a:p>
        </p:txBody>
      </p:sp>
    </p:spTree>
    <p:extLst>
      <p:ext uri="{BB962C8B-B14F-4D97-AF65-F5344CB8AC3E}">
        <p14:creationId xmlns:p14="http://schemas.microsoft.com/office/powerpoint/2010/main" val="27076297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10821</TotalTime>
  <Words>1338</Words>
  <Application>Microsoft Office PowerPoint</Application>
  <PresentationFormat>Экран (4:3)</PresentationFormat>
  <Paragraphs>136</Paragraphs>
  <Slides>34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34</vt:i4>
      </vt:variant>
    </vt:vector>
  </HeadingPairs>
  <TitlesOfParts>
    <vt:vector size="35" baseType="lpstr">
      <vt:lpstr>Эркер</vt:lpstr>
      <vt:lpstr>Collections</vt:lpstr>
      <vt:lpstr>Overview</vt:lpstr>
      <vt:lpstr>Type of Collections</vt:lpstr>
      <vt:lpstr>Type of Collections</vt:lpstr>
      <vt:lpstr>Tuples</vt:lpstr>
      <vt:lpstr>Overview</vt:lpstr>
      <vt:lpstr>Презентация PowerPoint</vt:lpstr>
      <vt:lpstr>Some details</vt:lpstr>
      <vt:lpstr>More details</vt:lpstr>
      <vt:lpstr>Презентация PowerPoint</vt:lpstr>
      <vt:lpstr>Презентация PowerPoint</vt:lpstr>
      <vt:lpstr>When to Use Tuples?</vt:lpstr>
      <vt:lpstr>Dictionaries</vt:lpstr>
      <vt:lpstr>Overview</vt:lpstr>
      <vt:lpstr>Презентация PowerPoint</vt:lpstr>
      <vt:lpstr>Built-in methods</vt:lpstr>
      <vt:lpstr>Презентация PowerPoint</vt:lpstr>
      <vt:lpstr>Презентация PowerPoint</vt:lpstr>
      <vt:lpstr>get method</vt:lpstr>
      <vt:lpstr>More about GET method</vt:lpstr>
      <vt:lpstr>pop Method</vt:lpstr>
      <vt:lpstr>Popitem method</vt:lpstr>
      <vt:lpstr>fromkeys() method</vt:lpstr>
      <vt:lpstr>Setdefault() method</vt:lpstr>
      <vt:lpstr>SWICH STATEMENT vs DICTIONARY</vt:lpstr>
      <vt:lpstr>SWICH STATEMENT vs DICTIONARY</vt:lpstr>
      <vt:lpstr>Combination of tuples and dictionary</vt:lpstr>
      <vt:lpstr>When to Use a Dictionary?</vt:lpstr>
      <vt:lpstr>Queues</vt:lpstr>
      <vt:lpstr>Working with queues (FIFO)</vt:lpstr>
      <vt:lpstr>deques</vt:lpstr>
      <vt:lpstr>Working with deques</vt:lpstr>
      <vt:lpstr>Working with deques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Пользователь Windows</cp:lastModifiedBy>
  <cp:revision>287</cp:revision>
  <dcterms:created xsi:type="dcterms:W3CDTF">2019-01-03T05:38:49Z</dcterms:created>
  <dcterms:modified xsi:type="dcterms:W3CDTF">2019-02-27T15:40:11Z</dcterms:modified>
</cp:coreProperties>
</file>