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80" r:id="rId23"/>
    <p:sldId id="281" r:id="rId24"/>
    <p:sldId id="282" r:id="rId25"/>
    <p:sldId id="27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Abylkassymova</a:t>
            </a:r>
            <a:r>
              <a:rPr lang="en-US" dirty="0" smtClean="0"/>
              <a:t> A.B.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3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</a:t>
            </a:r>
            <a:r>
              <a:rPr lang="en-US" dirty="0" smtClean="0"/>
              <a:t>functions </a:t>
            </a:r>
            <a:r>
              <a:rPr lang="en-US" dirty="0"/>
              <a:t>perform calculations and </a:t>
            </a:r>
            <a:r>
              <a:rPr lang="en-US" dirty="0" smtClean="0"/>
              <a:t>RETURN a result!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17480"/>
            <a:ext cx="4585805" cy="201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5157192"/>
            <a:ext cx="78488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return statement is used to send the result of a </a:t>
            </a:r>
            <a:r>
              <a:rPr lang="en-US" dirty="0" smtClean="0"/>
              <a:t>function’s calculations </a:t>
            </a:r>
            <a:r>
              <a:rPr lang="en-US" dirty="0"/>
              <a:t>back to the caller. </a:t>
            </a:r>
            <a:endParaRPr lang="ru-RU" dirty="0"/>
          </a:p>
        </p:txBody>
      </p:sp>
      <p:cxnSp>
        <p:nvCxnSpPr>
          <p:cNvPr id="15" name="Скругленная соединительная линия 14"/>
          <p:cNvCxnSpPr/>
          <p:nvPr/>
        </p:nvCxnSpPr>
        <p:spPr>
          <a:xfrm rot="10800000" flipV="1">
            <a:off x="827584" y="3861048"/>
            <a:ext cx="2088232" cy="1145433"/>
          </a:xfrm>
          <a:prstGeom prst="curvedConnector3">
            <a:avLst>
              <a:gd name="adj1" fmla="val 12245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Полилиния 21"/>
          <p:cNvSpPr/>
          <p:nvPr/>
        </p:nvSpPr>
        <p:spPr>
          <a:xfrm>
            <a:off x="1980579" y="4245429"/>
            <a:ext cx="1383892" cy="762000"/>
          </a:xfrm>
          <a:custGeom>
            <a:avLst/>
            <a:gdLst>
              <a:gd name="connsiteX0" fmla="*/ 599335 w 1383892"/>
              <a:gd name="connsiteY0" fmla="*/ 0 h 762000"/>
              <a:gd name="connsiteX1" fmla="*/ 446935 w 1383892"/>
              <a:gd name="connsiteY1" fmla="*/ 32657 h 762000"/>
              <a:gd name="connsiteX2" fmla="*/ 414278 w 1383892"/>
              <a:gd name="connsiteY2" fmla="*/ 43542 h 762000"/>
              <a:gd name="connsiteX3" fmla="*/ 381621 w 1383892"/>
              <a:gd name="connsiteY3" fmla="*/ 65314 h 762000"/>
              <a:gd name="connsiteX4" fmla="*/ 348964 w 1383892"/>
              <a:gd name="connsiteY4" fmla="*/ 76200 h 762000"/>
              <a:gd name="connsiteX5" fmla="*/ 283650 w 1383892"/>
              <a:gd name="connsiteY5" fmla="*/ 108857 h 762000"/>
              <a:gd name="connsiteX6" fmla="*/ 174792 w 1383892"/>
              <a:gd name="connsiteY6" fmla="*/ 130628 h 762000"/>
              <a:gd name="connsiteX7" fmla="*/ 142135 w 1383892"/>
              <a:gd name="connsiteY7" fmla="*/ 141514 h 762000"/>
              <a:gd name="connsiteX8" fmla="*/ 87707 w 1383892"/>
              <a:gd name="connsiteY8" fmla="*/ 185057 h 762000"/>
              <a:gd name="connsiteX9" fmla="*/ 65935 w 1383892"/>
              <a:gd name="connsiteY9" fmla="*/ 261257 h 762000"/>
              <a:gd name="connsiteX10" fmla="*/ 22392 w 1383892"/>
              <a:gd name="connsiteY10" fmla="*/ 315685 h 762000"/>
              <a:gd name="connsiteX11" fmla="*/ 22392 w 1383892"/>
              <a:gd name="connsiteY11" fmla="*/ 555171 h 762000"/>
              <a:gd name="connsiteX12" fmla="*/ 65935 w 1383892"/>
              <a:gd name="connsiteY12" fmla="*/ 642257 h 762000"/>
              <a:gd name="connsiteX13" fmla="*/ 76821 w 1383892"/>
              <a:gd name="connsiteY13" fmla="*/ 674914 h 762000"/>
              <a:gd name="connsiteX14" fmla="*/ 142135 w 1383892"/>
              <a:gd name="connsiteY14" fmla="*/ 729342 h 762000"/>
              <a:gd name="connsiteX15" fmla="*/ 174792 w 1383892"/>
              <a:gd name="connsiteY15" fmla="*/ 740228 h 762000"/>
              <a:gd name="connsiteX16" fmla="*/ 218335 w 1383892"/>
              <a:gd name="connsiteY16" fmla="*/ 751114 h 762000"/>
              <a:gd name="connsiteX17" fmla="*/ 544907 w 1383892"/>
              <a:gd name="connsiteY17" fmla="*/ 762000 h 762000"/>
              <a:gd name="connsiteX18" fmla="*/ 1100078 w 1383892"/>
              <a:gd name="connsiteY18" fmla="*/ 740228 h 762000"/>
              <a:gd name="connsiteX19" fmla="*/ 1132735 w 1383892"/>
              <a:gd name="connsiteY19" fmla="*/ 729342 h 762000"/>
              <a:gd name="connsiteX20" fmla="*/ 1208935 w 1383892"/>
              <a:gd name="connsiteY20" fmla="*/ 707571 h 762000"/>
              <a:gd name="connsiteX21" fmla="*/ 1230707 w 1383892"/>
              <a:gd name="connsiteY21" fmla="*/ 685800 h 762000"/>
              <a:gd name="connsiteX22" fmla="*/ 1263364 w 1383892"/>
              <a:gd name="connsiteY22" fmla="*/ 674914 h 762000"/>
              <a:gd name="connsiteX23" fmla="*/ 1285135 w 1383892"/>
              <a:gd name="connsiteY23" fmla="*/ 642257 h 762000"/>
              <a:gd name="connsiteX24" fmla="*/ 1306907 w 1383892"/>
              <a:gd name="connsiteY24" fmla="*/ 620485 h 762000"/>
              <a:gd name="connsiteX25" fmla="*/ 1339564 w 1383892"/>
              <a:gd name="connsiteY25" fmla="*/ 566057 h 762000"/>
              <a:gd name="connsiteX26" fmla="*/ 1350450 w 1383892"/>
              <a:gd name="connsiteY26" fmla="*/ 533400 h 762000"/>
              <a:gd name="connsiteX27" fmla="*/ 1372221 w 1383892"/>
              <a:gd name="connsiteY27" fmla="*/ 500742 h 762000"/>
              <a:gd name="connsiteX28" fmla="*/ 1372221 w 1383892"/>
              <a:gd name="connsiteY28" fmla="*/ 326571 h 762000"/>
              <a:gd name="connsiteX29" fmla="*/ 1317792 w 1383892"/>
              <a:gd name="connsiteY29" fmla="*/ 272142 h 762000"/>
              <a:gd name="connsiteX30" fmla="*/ 1252478 w 1383892"/>
              <a:gd name="connsiteY30" fmla="*/ 228600 h 762000"/>
              <a:gd name="connsiteX31" fmla="*/ 1230707 w 1383892"/>
              <a:gd name="connsiteY31" fmla="*/ 206828 h 762000"/>
              <a:gd name="connsiteX32" fmla="*/ 1089192 w 1383892"/>
              <a:gd name="connsiteY32" fmla="*/ 174171 h 762000"/>
              <a:gd name="connsiteX33" fmla="*/ 1002107 w 1383892"/>
              <a:gd name="connsiteY33" fmla="*/ 163285 h 762000"/>
              <a:gd name="connsiteX34" fmla="*/ 925907 w 1383892"/>
              <a:gd name="connsiteY34" fmla="*/ 141514 h 762000"/>
              <a:gd name="connsiteX35" fmla="*/ 871478 w 1383892"/>
              <a:gd name="connsiteY35" fmla="*/ 130628 h 762000"/>
              <a:gd name="connsiteX36" fmla="*/ 762621 w 1383892"/>
              <a:gd name="connsiteY36" fmla="*/ 97971 h 762000"/>
              <a:gd name="connsiteX37" fmla="*/ 653764 w 1383892"/>
              <a:gd name="connsiteY37" fmla="*/ 87085 h 762000"/>
              <a:gd name="connsiteX38" fmla="*/ 501364 w 1383892"/>
              <a:gd name="connsiteY38" fmla="*/ 43542 h 762000"/>
              <a:gd name="connsiteX39" fmla="*/ 436050 w 1383892"/>
              <a:gd name="connsiteY39" fmla="*/ 21771 h 762000"/>
              <a:gd name="connsiteX40" fmla="*/ 414278 w 1383892"/>
              <a:gd name="connsiteY40" fmla="*/ 10885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83892" h="762000">
                <a:moveTo>
                  <a:pt x="599335" y="0"/>
                </a:moveTo>
                <a:cubicBezTo>
                  <a:pt x="548535" y="10886"/>
                  <a:pt x="497507" y="20758"/>
                  <a:pt x="446935" y="32657"/>
                </a:cubicBezTo>
                <a:cubicBezTo>
                  <a:pt x="435766" y="35285"/>
                  <a:pt x="424541" y="38410"/>
                  <a:pt x="414278" y="43542"/>
                </a:cubicBezTo>
                <a:cubicBezTo>
                  <a:pt x="402576" y="49393"/>
                  <a:pt x="393323" y="59463"/>
                  <a:pt x="381621" y="65314"/>
                </a:cubicBezTo>
                <a:cubicBezTo>
                  <a:pt x="371358" y="70446"/>
                  <a:pt x="359227" y="71068"/>
                  <a:pt x="348964" y="76200"/>
                </a:cubicBezTo>
                <a:cubicBezTo>
                  <a:pt x="301996" y="99684"/>
                  <a:pt x="332897" y="97914"/>
                  <a:pt x="283650" y="108857"/>
                </a:cubicBezTo>
                <a:cubicBezTo>
                  <a:pt x="187415" y="130242"/>
                  <a:pt x="250703" y="108938"/>
                  <a:pt x="174792" y="130628"/>
                </a:cubicBezTo>
                <a:cubicBezTo>
                  <a:pt x="163759" y="133780"/>
                  <a:pt x="152398" y="136382"/>
                  <a:pt x="142135" y="141514"/>
                </a:cubicBezTo>
                <a:cubicBezTo>
                  <a:pt x="114669" y="155247"/>
                  <a:pt x="107958" y="164805"/>
                  <a:pt x="87707" y="185057"/>
                </a:cubicBezTo>
                <a:cubicBezTo>
                  <a:pt x="84219" y="199010"/>
                  <a:pt x="73744" y="245639"/>
                  <a:pt x="65935" y="261257"/>
                </a:cubicBezTo>
                <a:cubicBezTo>
                  <a:pt x="52202" y="288723"/>
                  <a:pt x="42644" y="295434"/>
                  <a:pt x="22392" y="315685"/>
                </a:cubicBezTo>
                <a:cubicBezTo>
                  <a:pt x="-7232" y="404563"/>
                  <a:pt x="-7697" y="392689"/>
                  <a:pt x="22392" y="555171"/>
                </a:cubicBezTo>
                <a:cubicBezTo>
                  <a:pt x="28302" y="587083"/>
                  <a:pt x="55672" y="611468"/>
                  <a:pt x="65935" y="642257"/>
                </a:cubicBezTo>
                <a:cubicBezTo>
                  <a:pt x="69564" y="653143"/>
                  <a:pt x="70456" y="665367"/>
                  <a:pt x="76821" y="674914"/>
                </a:cubicBezTo>
                <a:cubicBezTo>
                  <a:pt x="88859" y="692971"/>
                  <a:pt x="122053" y="719301"/>
                  <a:pt x="142135" y="729342"/>
                </a:cubicBezTo>
                <a:cubicBezTo>
                  <a:pt x="152398" y="734474"/>
                  <a:pt x="163759" y="737076"/>
                  <a:pt x="174792" y="740228"/>
                </a:cubicBezTo>
                <a:cubicBezTo>
                  <a:pt x="189177" y="744338"/>
                  <a:pt x="203400" y="750235"/>
                  <a:pt x="218335" y="751114"/>
                </a:cubicBezTo>
                <a:cubicBezTo>
                  <a:pt x="327065" y="757510"/>
                  <a:pt x="436050" y="758371"/>
                  <a:pt x="544907" y="762000"/>
                </a:cubicBezTo>
                <a:cubicBezTo>
                  <a:pt x="598333" y="760664"/>
                  <a:pt x="952255" y="761346"/>
                  <a:pt x="1100078" y="740228"/>
                </a:cubicBezTo>
                <a:cubicBezTo>
                  <a:pt x="1111437" y="738605"/>
                  <a:pt x="1121702" y="732494"/>
                  <a:pt x="1132735" y="729342"/>
                </a:cubicBezTo>
                <a:cubicBezTo>
                  <a:pt x="1228416" y="702005"/>
                  <a:pt x="1130635" y="733672"/>
                  <a:pt x="1208935" y="707571"/>
                </a:cubicBezTo>
                <a:cubicBezTo>
                  <a:pt x="1216192" y="700314"/>
                  <a:pt x="1221906" y="691080"/>
                  <a:pt x="1230707" y="685800"/>
                </a:cubicBezTo>
                <a:cubicBezTo>
                  <a:pt x="1240546" y="679896"/>
                  <a:pt x="1254404" y="682082"/>
                  <a:pt x="1263364" y="674914"/>
                </a:cubicBezTo>
                <a:cubicBezTo>
                  <a:pt x="1273580" y="666741"/>
                  <a:pt x="1276962" y="652473"/>
                  <a:pt x="1285135" y="642257"/>
                </a:cubicBezTo>
                <a:cubicBezTo>
                  <a:pt x="1291546" y="634243"/>
                  <a:pt x="1299650" y="627742"/>
                  <a:pt x="1306907" y="620485"/>
                </a:cubicBezTo>
                <a:cubicBezTo>
                  <a:pt x="1337740" y="527979"/>
                  <a:pt x="1294738" y="640764"/>
                  <a:pt x="1339564" y="566057"/>
                </a:cubicBezTo>
                <a:cubicBezTo>
                  <a:pt x="1345468" y="556218"/>
                  <a:pt x="1345318" y="543663"/>
                  <a:pt x="1350450" y="533400"/>
                </a:cubicBezTo>
                <a:cubicBezTo>
                  <a:pt x="1356301" y="521698"/>
                  <a:pt x="1364964" y="511628"/>
                  <a:pt x="1372221" y="500742"/>
                </a:cubicBezTo>
                <a:cubicBezTo>
                  <a:pt x="1378408" y="451250"/>
                  <a:pt x="1395064" y="376063"/>
                  <a:pt x="1372221" y="326571"/>
                </a:cubicBezTo>
                <a:cubicBezTo>
                  <a:pt x="1361469" y="303275"/>
                  <a:pt x="1339141" y="286374"/>
                  <a:pt x="1317792" y="272142"/>
                </a:cubicBezTo>
                <a:cubicBezTo>
                  <a:pt x="1296021" y="257628"/>
                  <a:pt x="1270980" y="247102"/>
                  <a:pt x="1252478" y="228600"/>
                </a:cubicBezTo>
                <a:cubicBezTo>
                  <a:pt x="1245221" y="221343"/>
                  <a:pt x="1239887" y="211418"/>
                  <a:pt x="1230707" y="206828"/>
                </a:cubicBezTo>
                <a:cubicBezTo>
                  <a:pt x="1184105" y="183527"/>
                  <a:pt x="1139975" y="180942"/>
                  <a:pt x="1089192" y="174171"/>
                </a:cubicBezTo>
                <a:lnTo>
                  <a:pt x="1002107" y="163285"/>
                </a:lnTo>
                <a:cubicBezTo>
                  <a:pt x="965743" y="151164"/>
                  <a:pt x="966909" y="150626"/>
                  <a:pt x="925907" y="141514"/>
                </a:cubicBezTo>
                <a:cubicBezTo>
                  <a:pt x="907845" y="137500"/>
                  <a:pt x="889328" y="135496"/>
                  <a:pt x="871478" y="130628"/>
                </a:cubicBezTo>
                <a:cubicBezTo>
                  <a:pt x="838150" y="121539"/>
                  <a:pt x="798322" y="103071"/>
                  <a:pt x="762621" y="97971"/>
                </a:cubicBezTo>
                <a:cubicBezTo>
                  <a:pt x="726521" y="92814"/>
                  <a:pt x="690050" y="90714"/>
                  <a:pt x="653764" y="87085"/>
                </a:cubicBezTo>
                <a:cubicBezTo>
                  <a:pt x="544399" y="59744"/>
                  <a:pt x="595076" y="74779"/>
                  <a:pt x="501364" y="43542"/>
                </a:cubicBezTo>
                <a:lnTo>
                  <a:pt x="436050" y="21771"/>
                </a:lnTo>
                <a:cubicBezTo>
                  <a:pt x="399950" y="9738"/>
                  <a:pt x="391917" y="10885"/>
                  <a:pt x="414278" y="1088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2" idx="30"/>
          </p:cNvCxnSpPr>
          <p:nvPr/>
        </p:nvCxnSpPr>
        <p:spPr>
          <a:xfrm flipV="1">
            <a:off x="3233057" y="3861048"/>
            <a:ext cx="4003239" cy="612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6732240" y="2937718"/>
            <a:ext cx="19442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Printing is done outside of the function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62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can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multiple values as a </a:t>
            </a:r>
            <a:r>
              <a:rPr lang="en-US" dirty="0" smtClean="0"/>
              <a:t>list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1911"/>
            <a:ext cx="44960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12144" y="1625580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function that solves the system of equations ax + by = e and cx +</a:t>
            </a:r>
            <a:r>
              <a:rPr lang="en-US" dirty="0" err="1"/>
              <a:t>dy</a:t>
            </a:r>
            <a:r>
              <a:rPr lang="en-US" dirty="0"/>
              <a:t> = f.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44008" y="3414747"/>
            <a:ext cx="39934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 R</a:t>
            </a:r>
            <a:r>
              <a:rPr lang="en-US" dirty="0" smtClean="0"/>
              <a:t>eturns </a:t>
            </a:r>
            <a:r>
              <a:rPr lang="en-US" dirty="0"/>
              <a:t>both the x and y solutions.</a:t>
            </a:r>
            <a:endParaRPr lang="ru-RU" dirty="0"/>
          </a:p>
        </p:txBody>
      </p:sp>
      <p:cxnSp>
        <p:nvCxnSpPr>
          <p:cNvPr id="7" name="Скругленная соединительная линия 6"/>
          <p:cNvCxnSpPr/>
          <p:nvPr/>
        </p:nvCxnSpPr>
        <p:spPr>
          <a:xfrm rot="10800000" flipV="1">
            <a:off x="1835696" y="1772815"/>
            <a:ext cx="1676448" cy="4990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3512144" y="3414747"/>
            <a:ext cx="1131864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8" y="4653136"/>
            <a:ext cx="775286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7" y="5769634"/>
            <a:ext cx="7864901" cy="5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>
            <a:off x="3851920" y="53012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5285" y="4067780"/>
            <a:ext cx="38347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 the shortcut for assigning to lists 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1475656" y="4437112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return statement by itself can be used to end a function early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57834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85184"/>
            <a:ext cx="520315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>
            <a:endCxn id="3075" idx="0"/>
          </p:cNvCxnSpPr>
          <p:nvPr/>
        </p:nvCxnSpPr>
        <p:spPr>
          <a:xfrm flipH="1">
            <a:off x="2925108" y="4509120"/>
            <a:ext cx="22949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</a:t>
            </a:r>
            <a:r>
              <a:rPr lang="en-US" dirty="0" smtClean="0"/>
              <a:t>arguments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makes it </a:t>
            </a:r>
            <a:r>
              <a:rPr lang="en-US" b="1" dirty="0"/>
              <a:t>optional</a:t>
            </a:r>
            <a:r>
              <a:rPr lang="en-US" dirty="0"/>
              <a:t>, and if the caller decides not to use it, then it takes the </a:t>
            </a:r>
            <a:r>
              <a:rPr lang="en-US" b="1" dirty="0"/>
              <a:t>default </a:t>
            </a:r>
            <a:r>
              <a:rPr lang="en-US" b="1" dirty="0" smtClean="0"/>
              <a:t>value.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5816488" cy="216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13176"/>
            <a:ext cx="543908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6300192" y="4365104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18471" y="5956650"/>
            <a:ext cx="76328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Default arguments need to come </a:t>
            </a:r>
            <a:r>
              <a:rPr lang="en-US" b="1" dirty="0">
                <a:solidFill>
                  <a:srgbClr val="FF0000"/>
                </a:solidFill>
              </a:rPr>
              <a:t>at the end of the function deﬁnition,</a:t>
            </a:r>
            <a:r>
              <a:rPr lang="en-US" dirty="0"/>
              <a:t> after all of the non-default arguments.</a:t>
            </a:r>
          </a:p>
        </p:txBody>
      </p:sp>
    </p:spTree>
    <p:extLst>
      <p:ext uri="{BB962C8B-B14F-4D97-AF65-F5344CB8AC3E}">
        <p14:creationId xmlns:p14="http://schemas.microsoft.com/office/powerpoint/2010/main" val="188947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457256" cy="706090"/>
          </a:xfrm>
        </p:spPr>
        <p:txBody>
          <a:bodyPr/>
          <a:lstStyle/>
          <a:p>
            <a:r>
              <a:rPr lang="en-US" dirty="0"/>
              <a:t>Keyword arguments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7601272" cy="5421216"/>
          </a:xfrm>
        </p:spPr>
        <p:txBody>
          <a:bodyPr/>
          <a:lstStyle/>
          <a:p>
            <a:r>
              <a:rPr lang="en-US" dirty="0"/>
              <a:t>A related concept to default arguments is keyword </a:t>
            </a:r>
            <a:r>
              <a:rPr lang="en-US" dirty="0" smtClean="0"/>
              <a:t>arguments</a:t>
            </a:r>
            <a:r>
              <a:rPr lang="en-US" dirty="0"/>
              <a:t> </a:t>
            </a:r>
            <a:r>
              <a:rPr lang="en-US" dirty="0" smtClean="0"/>
              <a:t>(But not the same).</a:t>
            </a:r>
          </a:p>
          <a:p>
            <a:r>
              <a:rPr lang="en-US" dirty="0" smtClean="0"/>
              <a:t>Suppose, we have a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Fortunatelly</a:t>
            </a:r>
            <a:r>
              <a:rPr lang="en-US" dirty="0" smtClean="0"/>
              <a:t>, PYTHON allows to do that: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EVEN that: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9093"/>
            <a:ext cx="8352928" cy="4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4" y="4166592"/>
            <a:ext cx="815697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1" y="5373216"/>
            <a:ext cx="750276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авая фигурная скобка 4"/>
          <p:cNvSpPr/>
          <p:nvPr/>
        </p:nvSpPr>
        <p:spPr>
          <a:xfrm rot="5400000">
            <a:off x="5238101" y="170612"/>
            <a:ext cx="323983" cy="5400600"/>
          </a:xfrm>
          <a:prstGeom prst="rightBrace">
            <a:avLst>
              <a:gd name="adj1" fmla="val 118188"/>
              <a:gd name="adj2" fmla="val 49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27985" y="3014533"/>
            <a:ext cx="22322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Too many values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546" y="6073014"/>
            <a:ext cx="745784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order of the arguments does not matter when you use keyword arguments.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3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54758"/>
            <a:ext cx="7499176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Mixing keyword and default arguments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773455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25775" y="2276872"/>
            <a:ext cx="16105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Give defaults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788024" y="2646204"/>
            <a:ext cx="144016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940424" y="2646204"/>
            <a:ext cx="1791816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225775" y="2646204"/>
            <a:ext cx="714649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940424" y="2646204"/>
            <a:ext cx="1071736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4252024" cy="275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3200400" y="2046514"/>
            <a:ext cx="458481" cy="370115"/>
          </a:xfrm>
          <a:custGeom>
            <a:avLst/>
            <a:gdLst>
              <a:gd name="connsiteX0" fmla="*/ 217714 w 458481"/>
              <a:gd name="connsiteY0" fmla="*/ 32657 h 370115"/>
              <a:gd name="connsiteX1" fmla="*/ 87086 w 458481"/>
              <a:gd name="connsiteY1" fmla="*/ 76200 h 370115"/>
              <a:gd name="connsiteX2" fmla="*/ 54429 w 458481"/>
              <a:gd name="connsiteY2" fmla="*/ 97972 h 370115"/>
              <a:gd name="connsiteX3" fmla="*/ 10886 w 458481"/>
              <a:gd name="connsiteY3" fmla="*/ 141515 h 370115"/>
              <a:gd name="connsiteX4" fmla="*/ 0 w 458481"/>
              <a:gd name="connsiteY4" fmla="*/ 174172 h 370115"/>
              <a:gd name="connsiteX5" fmla="*/ 10886 w 458481"/>
              <a:gd name="connsiteY5" fmla="*/ 283029 h 370115"/>
              <a:gd name="connsiteX6" fmla="*/ 32657 w 458481"/>
              <a:gd name="connsiteY6" fmla="*/ 315686 h 370115"/>
              <a:gd name="connsiteX7" fmla="*/ 54429 w 458481"/>
              <a:gd name="connsiteY7" fmla="*/ 337457 h 370115"/>
              <a:gd name="connsiteX8" fmla="*/ 163286 w 458481"/>
              <a:gd name="connsiteY8" fmla="*/ 370115 h 370115"/>
              <a:gd name="connsiteX9" fmla="*/ 348343 w 458481"/>
              <a:gd name="connsiteY9" fmla="*/ 359229 h 370115"/>
              <a:gd name="connsiteX10" fmla="*/ 402771 w 458481"/>
              <a:gd name="connsiteY10" fmla="*/ 304800 h 370115"/>
              <a:gd name="connsiteX11" fmla="*/ 424543 w 458481"/>
              <a:gd name="connsiteY11" fmla="*/ 283029 h 370115"/>
              <a:gd name="connsiteX12" fmla="*/ 435429 w 458481"/>
              <a:gd name="connsiteY12" fmla="*/ 250372 h 370115"/>
              <a:gd name="connsiteX13" fmla="*/ 457200 w 458481"/>
              <a:gd name="connsiteY13" fmla="*/ 206829 h 370115"/>
              <a:gd name="connsiteX14" fmla="*/ 446314 w 458481"/>
              <a:gd name="connsiteY14" fmla="*/ 76200 h 370115"/>
              <a:gd name="connsiteX15" fmla="*/ 413657 w 458481"/>
              <a:gd name="connsiteY15" fmla="*/ 65315 h 370115"/>
              <a:gd name="connsiteX16" fmla="*/ 315686 w 458481"/>
              <a:gd name="connsiteY16" fmla="*/ 21772 h 370115"/>
              <a:gd name="connsiteX17" fmla="*/ 283029 w 458481"/>
              <a:gd name="connsiteY17" fmla="*/ 10886 h 370115"/>
              <a:gd name="connsiteX18" fmla="*/ 250371 w 458481"/>
              <a:gd name="connsiteY18" fmla="*/ 0 h 370115"/>
              <a:gd name="connsiteX19" fmla="*/ 174171 w 458481"/>
              <a:gd name="connsiteY19" fmla="*/ 10886 h 370115"/>
              <a:gd name="connsiteX20" fmla="*/ 141514 w 458481"/>
              <a:gd name="connsiteY20" fmla="*/ 21772 h 370115"/>
              <a:gd name="connsiteX21" fmla="*/ 119743 w 458481"/>
              <a:gd name="connsiteY21" fmla="*/ 54429 h 37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8481" h="370115">
                <a:moveTo>
                  <a:pt x="217714" y="32657"/>
                </a:moveTo>
                <a:cubicBezTo>
                  <a:pt x="174171" y="47171"/>
                  <a:pt x="129701" y="59154"/>
                  <a:pt x="87086" y="76200"/>
                </a:cubicBezTo>
                <a:cubicBezTo>
                  <a:pt x="74939" y="81059"/>
                  <a:pt x="64362" y="89458"/>
                  <a:pt x="54429" y="97972"/>
                </a:cubicBezTo>
                <a:cubicBezTo>
                  <a:pt x="38844" y="111330"/>
                  <a:pt x="10886" y="141515"/>
                  <a:pt x="10886" y="141515"/>
                </a:cubicBezTo>
                <a:cubicBezTo>
                  <a:pt x="7257" y="152401"/>
                  <a:pt x="0" y="162697"/>
                  <a:pt x="0" y="174172"/>
                </a:cubicBezTo>
                <a:cubicBezTo>
                  <a:pt x="0" y="210639"/>
                  <a:pt x="2686" y="247496"/>
                  <a:pt x="10886" y="283029"/>
                </a:cubicBezTo>
                <a:cubicBezTo>
                  <a:pt x="13828" y="295777"/>
                  <a:pt x="24484" y="305470"/>
                  <a:pt x="32657" y="315686"/>
                </a:cubicBezTo>
                <a:cubicBezTo>
                  <a:pt x="39068" y="323700"/>
                  <a:pt x="45249" y="332867"/>
                  <a:pt x="54429" y="337457"/>
                </a:cubicBezTo>
                <a:cubicBezTo>
                  <a:pt x="80933" y="350709"/>
                  <a:pt x="132033" y="362302"/>
                  <a:pt x="163286" y="370115"/>
                </a:cubicBezTo>
                <a:cubicBezTo>
                  <a:pt x="224972" y="366486"/>
                  <a:pt x="287234" y="368396"/>
                  <a:pt x="348343" y="359229"/>
                </a:cubicBezTo>
                <a:cubicBezTo>
                  <a:pt x="378031" y="354776"/>
                  <a:pt x="387597" y="323767"/>
                  <a:pt x="402771" y="304800"/>
                </a:cubicBezTo>
                <a:cubicBezTo>
                  <a:pt x="409182" y="296786"/>
                  <a:pt x="417286" y="290286"/>
                  <a:pt x="424543" y="283029"/>
                </a:cubicBezTo>
                <a:cubicBezTo>
                  <a:pt x="428172" y="272143"/>
                  <a:pt x="430909" y="260919"/>
                  <a:pt x="435429" y="250372"/>
                </a:cubicBezTo>
                <a:cubicBezTo>
                  <a:pt x="441821" y="235457"/>
                  <a:pt x="456188" y="223025"/>
                  <a:pt x="457200" y="206829"/>
                </a:cubicBezTo>
                <a:cubicBezTo>
                  <a:pt x="459925" y="163220"/>
                  <a:pt x="459164" y="117962"/>
                  <a:pt x="446314" y="76200"/>
                </a:cubicBezTo>
                <a:cubicBezTo>
                  <a:pt x="442940" y="65233"/>
                  <a:pt x="424543" y="68943"/>
                  <a:pt x="413657" y="65315"/>
                </a:cubicBezTo>
                <a:cubicBezTo>
                  <a:pt x="361905" y="30812"/>
                  <a:pt x="393413" y="47681"/>
                  <a:pt x="315686" y="21772"/>
                </a:cubicBezTo>
                <a:lnTo>
                  <a:pt x="283029" y="10886"/>
                </a:lnTo>
                <a:lnTo>
                  <a:pt x="250371" y="0"/>
                </a:lnTo>
                <a:cubicBezTo>
                  <a:pt x="224971" y="3629"/>
                  <a:pt x="199331" y="5854"/>
                  <a:pt x="174171" y="10886"/>
                </a:cubicBezTo>
                <a:cubicBezTo>
                  <a:pt x="162919" y="13136"/>
                  <a:pt x="150474" y="14604"/>
                  <a:pt x="141514" y="21772"/>
                </a:cubicBezTo>
                <a:cubicBezTo>
                  <a:pt x="131298" y="29945"/>
                  <a:pt x="119743" y="54429"/>
                  <a:pt x="119743" y="5442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385327" y="3346917"/>
            <a:ext cx="458481" cy="370115"/>
          </a:xfrm>
          <a:custGeom>
            <a:avLst/>
            <a:gdLst>
              <a:gd name="connsiteX0" fmla="*/ 217714 w 458481"/>
              <a:gd name="connsiteY0" fmla="*/ 32657 h 370115"/>
              <a:gd name="connsiteX1" fmla="*/ 87086 w 458481"/>
              <a:gd name="connsiteY1" fmla="*/ 76200 h 370115"/>
              <a:gd name="connsiteX2" fmla="*/ 54429 w 458481"/>
              <a:gd name="connsiteY2" fmla="*/ 97972 h 370115"/>
              <a:gd name="connsiteX3" fmla="*/ 10886 w 458481"/>
              <a:gd name="connsiteY3" fmla="*/ 141515 h 370115"/>
              <a:gd name="connsiteX4" fmla="*/ 0 w 458481"/>
              <a:gd name="connsiteY4" fmla="*/ 174172 h 370115"/>
              <a:gd name="connsiteX5" fmla="*/ 10886 w 458481"/>
              <a:gd name="connsiteY5" fmla="*/ 283029 h 370115"/>
              <a:gd name="connsiteX6" fmla="*/ 32657 w 458481"/>
              <a:gd name="connsiteY6" fmla="*/ 315686 h 370115"/>
              <a:gd name="connsiteX7" fmla="*/ 54429 w 458481"/>
              <a:gd name="connsiteY7" fmla="*/ 337457 h 370115"/>
              <a:gd name="connsiteX8" fmla="*/ 163286 w 458481"/>
              <a:gd name="connsiteY8" fmla="*/ 370115 h 370115"/>
              <a:gd name="connsiteX9" fmla="*/ 348343 w 458481"/>
              <a:gd name="connsiteY9" fmla="*/ 359229 h 370115"/>
              <a:gd name="connsiteX10" fmla="*/ 402771 w 458481"/>
              <a:gd name="connsiteY10" fmla="*/ 304800 h 370115"/>
              <a:gd name="connsiteX11" fmla="*/ 424543 w 458481"/>
              <a:gd name="connsiteY11" fmla="*/ 283029 h 370115"/>
              <a:gd name="connsiteX12" fmla="*/ 435429 w 458481"/>
              <a:gd name="connsiteY12" fmla="*/ 250372 h 370115"/>
              <a:gd name="connsiteX13" fmla="*/ 457200 w 458481"/>
              <a:gd name="connsiteY13" fmla="*/ 206829 h 370115"/>
              <a:gd name="connsiteX14" fmla="*/ 446314 w 458481"/>
              <a:gd name="connsiteY14" fmla="*/ 76200 h 370115"/>
              <a:gd name="connsiteX15" fmla="*/ 413657 w 458481"/>
              <a:gd name="connsiteY15" fmla="*/ 65315 h 370115"/>
              <a:gd name="connsiteX16" fmla="*/ 315686 w 458481"/>
              <a:gd name="connsiteY16" fmla="*/ 21772 h 370115"/>
              <a:gd name="connsiteX17" fmla="*/ 283029 w 458481"/>
              <a:gd name="connsiteY17" fmla="*/ 10886 h 370115"/>
              <a:gd name="connsiteX18" fmla="*/ 250371 w 458481"/>
              <a:gd name="connsiteY18" fmla="*/ 0 h 370115"/>
              <a:gd name="connsiteX19" fmla="*/ 174171 w 458481"/>
              <a:gd name="connsiteY19" fmla="*/ 10886 h 370115"/>
              <a:gd name="connsiteX20" fmla="*/ 141514 w 458481"/>
              <a:gd name="connsiteY20" fmla="*/ 21772 h 370115"/>
              <a:gd name="connsiteX21" fmla="*/ 119743 w 458481"/>
              <a:gd name="connsiteY21" fmla="*/ 54429 h 37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8481" h="370115">
                <a:moveTo>
                  <a:pt x="217714" y="32657"/>
                </a:moveTo>
                <a:cubicBezTo>
                  <a:pt x="174171" y="47171"/>
                  <a:pt x="129701" y="59154"/>
                  <a:pt x="87086" y="76200"/>
                </a:cubicBezTo>
                <a:cubicBezTo>
                  <a:pt x="74939" y="81059"/>
                  <a:pt x="64362" y="89458"/>
                  <a:pt x="54429" y="97972"/>
                </a:cubicBezTo>
                <a:cubicBezTo>
                  <a:pt x="38844" y="111330"/>
                  <a:pt x="10886" y="141515"/>
                  <a:pt x="10886" y="141515"/>
                </a:cubicBezTo>
                <a:cubicBezTo>
                  <a:pt x="7257" y="152401"/>
                  <a:pt x="0" y="162697"/>
                  <a:pt x="0" y="174172"/>
                </a:cubicBezTo>
                <a:cubicBezTo>
                  <a:pt x="0" y="210639"/>
                  <a:pt x="2686" y="247496"/>
                  <a:pt x="10886" y="283029"/>
                </a:cubicBezTo>
                <a:cubicBezTo>
                  <a:pt x="13828" y="295777"/>
                  <a:pt x="24484" y="305470"/>
                  <a:pt x="32657" y="315686"/>
                </a:cubicBezTo>
                <a:cubicBezTo>
                  <a:pt x="39068" y="323700"/>
                  <a:pt x="45249" y="332867"/>
                  <a:pt x="54429" y="337457"/>
                </a:cubicBezTo>
                <a:cubicBezTo>
                  <a:pt x="80933" y="350709"/>
                  <a:pt x="132033" y="362302"/>
                  <a:pt x="163286" y="370115"/>
                </a:cubicBezTo>
                <a:cubicBezTo>
                  <a:pt x="224972" y="366486"/>
                  <a:pt x="287234" y="368396"/>
                  <a:pt x="348343" y="359229"/>
                </a:cubicBezTo>
                <a:cubicBezTo>
                  <a:pt x="378031" y="354776"/>
                  <a:pt x="387597" y="323767"/>
                  <a:pt x="402771" y="304800"/>
                </a:cubicBezTo>
                <a:cubicBezTo>
                  <a:pt x="409182" y="296786"/>
                  <a:pt x="417286" y="290286"/>
                  <a:pt x="424543" y="283029"/>
                </a:cubicBezTo>
                <a:cubicBezTo>
                  <a:pt x="428172" y="272143"/>
                  <a:pt x="430909" y="260919"/>
                  <a:pt x="435429" y="250372"/>
                </a:cubicBezTo>
                <a:cubicBezTo>
                  <a:pt x="441821" y="235457"/>
                  <a:pt x="456188" y="223025"/>
                  <a:pt x="457200" y="206829"/>
                </a:cubicBezTo>
                <a:cubicBezTo>
                  <a:pt x="459925" y="163220"/>
                  <a:pt x="459164" y="117962"/>
                  <a:pt x="446314" y="76200"/>
                </a:cubicBezTo>
                <a:cubicBezTo>
                  <a:pt x="442940" y="65233"/>
                  <a:pt x="424543" y="68943"/>
                  <a:pt x="413657" y="65315"/>
                </a:cubicBezTo>
                <a:cubicBezTo>
                  <a:pt x="361905" y="30812"/>
                  <a:pt x="393413" y="47681"/>
                  <a:pt x="315686" y="21772"/>
                </a:cubicBezTo>
                <a:lnTo>
                  <a:pt x="283029" y="10886"/>
                </a:lnTo>
                <a:lnTo>
                  <a:pt x="250371" y="0"/>
                </a:lnTo>
                <a:cubicBezTo>
                  <a:pt x="224971" y="3629"/>
                  <a:pt x="199331" y="5854"/>
                  <a:pt x="174171" y="10886"/>
                </a:cubicBezTo>
                <a:cubicBezTo>
                  <a:pt x="162919" y="13136"/>
                  <a:pt x="150474" y="14604"/>
                  <a:pt x="141514" y="21772"/>
                </a:cubicBezTo>
                <a:cubicBezTo>
                  <a:pt x="131298" y="29945"/>
                  <a:pt x="119743" y="54429"/>
                  <a:pt x="119743" y="5442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1691680" y="2416629"/>
            <a:ext cx="1508720" cy="436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1691680" y="3076025"/>
            <a:ext cx="716632" cy="34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214" y="2608644"/>
            <a:ext cx="11507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same name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7544" y="4581128"/>
            <a:ext cx="80648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When a variable is deﬁned inside a function, it is local to that function, which means it essentially does not exist outside that function.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7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</a:t>
            </a:r>
            <a:r>
              <a:rPr lang="en-US" dirty="0"/>
              <a:t>you actually do want the same variable to be available to multiple functions.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variable is called a </a:t>
            </a:r>
            <a:r>
              <a:rPr lang="en-US" b="1" dirty="0">
                <a:solidFill>
                  <a:schemeClr val="accent1"/>
                </a:solidFill>
              </a:rPr>
              <a:t>global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have to be careful using global variables, especially in larger </a:t>
            </a:r>
            <a:r>
              <a:rPr lang="en-US" dirty="0" smtClean="0"/>
              <a:t>programs!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672408" cy="269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0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function output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have a function:</a:t>
            </a:r>
          </a:p>
          <a:p>
            <a:endParaRPr lang="en-US" dirty="0"/>
          </a:p>
          <a:p>
            <a:r>
              <a:rPr lang="en-US" dirty="0" smtClean="0"/>
              <a:t>Try this: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1403"/>
            <a:ext cx="390485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44" y="3138488"/>
            <a:ext cx="8395843" cy="86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852936"/>
            <a:ext cx="7467600" cy="1143000"/>
          </a:xfrm>
        </p:spPr>
        <p:txBody>
          <a:bodyPr/>
          <a:lstStyle/>
          <a:p>
            <a:r>
              <a:rPr lang="en-US" b="1" dirty="0"/>
              <a:t>Python Anonymous/Lambda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function or NOT to 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61975"/>
            <a:r>
              <a:rPr lang="en-US" altLang="ru-RU" dirty="0"/>
              <a:t>Organize your code into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paragraphs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- capture a complete thought and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name it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/>
          </a:p>
          <a:p>
            <a:pPr marL="561975"/>
            <a:r>
              <a:rPr lang="en-US" altLang="ru-RU" dirty="0"/>
              <a:t>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/>
              <a:t>t repeat yourself - make it work once and then reuse it</a:t>
            </a:r>
          </a:p>
          <a:p>
            <a:pPr marL="561975"/>
            <a:r>
              <a:rPr lang="en-US" altLang="ru-RU" dirty="0"/>
              <a:t>If something gets too long or complex, break up logical chunks and put those chunks in functions</a:t>
            </a:r>
          </a:p>
          <a:p>
            <a:pPr marL="561975"/>
            <a:r>
              <a:rPr lang="en-US" altLang="ru-RU" dirty="0"/>
              <a:t>Make a library of common stuff that you do over and over - perhaps share this with your friends...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lambda functions in Python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function that is defined without a name.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While normal functions are defined using the </a:t>
            </a:r>
            <a:r>
              <a:rPr lang="en-US" dirty="0" err="1"/>
              <a:t>def</a:t>
            </a:r>
            <a:r>
              <a:rPr lang="en-US" dirty="0"/>
              <a:t> keyword, in Python anonymous functions are defined using the lambda keyword.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Hence, </a:t>
            </a:r>
            <a:r>
              <a:rPr lang="en-US" b="1" dirty="0"/>
              <a:t>anonymous</a:t>
            </a:r>
            <a:r>
              <a:rPr lang="en-US" dirty="0"/>
              <a:t> functions are also called lambda functions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Syntax:</a:t>
            </a:r>
            <a:endParaRPr lang="en-US" dirty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515916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63688" y="5733256"/>
            <a:ext cx="29498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any number of arguments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5733256"/>
            <a:ext cx="22701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only one expression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851920" y="5157192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6084168" y="5157192"/>
            <a:ext cx="2880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Lambda Function</a:t>
            </a:r>
            <a:br>
              <a:rPr lang="en-US" b="1" dirty="0"/>
            </a:b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673243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5976" y="3140968"/>
            <a:ext cx="648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=</a:t>
            </a:r>
            <a:endParaRPr lang="ru-RU" sz="50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0" y="3933056"/>
            <a:ext cx="2978632" cy="144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49560" y="3679576"/>
            <a:ext cx="3762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nameless function for a short period of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5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4422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6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840" y="260648"/>
            <a:ext cx="7529264" cy="580926"/>
          </a:xfrm>
        </p:spPr>
        <p:txBody>
          <a:bodyPr/>
          <a:lstStyle/>
          <a:p>
            <a:r>
              <a:rPr lang="en-US" dirty="0" smtClean="0"/>
              <a:t>Good example of Lambda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83026"/>
            <a:ext cx="7992888" cy="83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652120" y="476672"/>
            <a:ext cx="11721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Some list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771800" y="846004"/>
            <a:ext cx="3240360" cy="237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2060848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Looks not very nice….Let’s do some sorting: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6" y="2430180"/>
            <a:ext cx="8161241" cy="134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олилиния 9"/>
          <p:cNvSpPr/>
          <p:nvPr/>
        </p:nvSpPr>
        <p:spPr>
          <a:xfrm>
            <a:off x="1316759" y="2963949"/>
            <a:ext cx="1274295" cy="475937"/>
          </a:xfrm>
          <a:custGeom>
            <a:avLst/>
            <a:gdLst>
              <a:gd name="connsiteX0" fmla="*/ 348755 w 1274295"/>
              <a:gd name="connsiteY0" fmla="*/ 94937 h 475937"/>
              <a:gd name="connsiteX1" fmla="*/ 131041 w 1274295"/>
              <a:gd name="connsiteY1" fmla="*/ 127594 h 475937"/>
              <a:gd name="connsiteX2" fmla="*/ 65727 w 1274295"/>
              <a:gd name="connsiteY2" fmla="*/ 149365 h 475937"/>
              <a:gd name="connsiteX3" fmla="*/ 33070 w 1274295"/>
              <a:gd name="connsiteY3" fmla="*/ 171137 h 475937"/>
              <a:gd name="connsiteX4" fmla="*/ 22184 w 1274295"/>
              <a:gd name="connsiteY4" fmla="*/ 345308 h 475937"/>
              <a:gd name="connsiteX5" fmla="*/ 43955 w 1274295"/>
              <a:gd name="connsiteY5" fmla="*/ 410622 h 475937"/>
              <a:gd name="connsiteX6" fmla="*/ 98384 w 1274295"/>
              <a:gd name="connsiteY6" fmla="*/ 454165 h 475937"/>
              <a:gd name="connsiteX7" fmla="*/ 163698 w 1274295"/>
              <a:gd name="connsiteY7" fmla="*/ 475937 h 475937"/>
              <a:gd name="connsiteX8" fmla="*/ 1154298 w 1274295"/>
              <a:gd name="connsiteY8" fmla="*/ 465051 h 475937"/>
              <a:gd name="connsiteX9" fmla="*/ 1230498 w 1274295"/>
              <a:gd name="connsiteY9" fmla="*/ 432394 h 475937"/>
              <a:gd name="connsiteX10" fmla="*/ 1252270 w 1274295"/>
              <a:gd name="connsiteY10" fmla="*/ 410622 h 475937"/>
              <a:gd name="connsiteX11" fmla="*/ 1274041 w 1274295"/>
              <a:gd name="connsiteY11" fmla="*/ 345308 h 475937"/>
              <a:gd name="connsiteX12" fmla="*/ 1241384 w 1274295"/>
              <a:gd name="connsiteY12" fmla="*/ 182022 h 475937"/>
              <a:gd name="connsiteX13" fmla="*/ 1208727 w 1274295"/>
              <a:gd name="connsiteY13" fmla="*/ 160251 h 475937"/>
              <a:gd name="connsiteX14" fmla="*/ 1186955 w 1274295"/>
              <a:gd name="connsiteY14" fmla="*/ 138480 h 475937"/>
              <a:gd name="connsiteX15" fmla="*/ 1121641 w 1274295"/>
              <a:gd name="connsiteY15" fmla="*/ 116708 h 475937"/>
              <a:gd name="connsiteX16" fmla="*/ 1088984 w 1274295"/>
              <a:gd name="connsiteY16" fmla="*/ 94937 h 475937"/>
              <a:gd name="connsiteX17" fmla="*/ 1056327 w 1274295"/>
              <a:gd name="connsiteY17" fmla="*/ 84051 h 475937"/>
              <a:gd name="connsiteX18" fmla="*/ 969241 w 1274295"/>
              <a:gd name="connsiteY18" fmla="*/ 62280 h 475937"/>
              <a:gd name="connsiteX19" fmla="*/ 718870 w 1274295"/>
              <a:gd name="connsiteY19" fmla="*/ 51394 h 475937"/>
              <a:gd name="connsiteX20" fmla="*/ 196355 w 1274295"/>
              <a:gd name="connsiteY20" fmla="*/ 84051 h 47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74295" h="475937">
                <a:moveTo>
                  <a:pt x="348755" y="94937"/>
                </a:moveTo>
                <a:cubicBezTo>
                  <a:pt x="276184" y="105823"/>
                  <a:pt x="203104" y="113736"/>
                  <a:pt x="131041" y="127594"/>
                </a:cubicBezTo>
                <a:cubicBezTo>
                  <a:pt x="108505" y="131928"/>
                  <a:pt x="65727" y="149365"/>
                  <a:pt x="65727" y="149365"/>
                </a:cubicBezTo>
                <a:cubicBezTo>
                  <a:pt x="54841" y="156622"/>
                  <a:pt x="43286" y="162964"/>
                  <a:pt x="33070" y="171137"/>
                </a:cubicBezTo>
                <a:cubicBezTo>
                  <a:pt x="-23964" y="216764"/>
                  <a:pt x="6837" y="242993"/>
                  <a:pt x="22184" y="345308"/>
                </a:cubicBezTo>
                <a:cubicBezTo>
                  <a:pt x="25588" y="368003"/>
                  <a:pt x="27728" y="394395"/>
                  <a:pt x="43955" y="410622"/>
                </a:cubicBezTo>
                <a:cubicBezTo>
                  <a:pt x="62051" y="428718"/>
                  <a:pt x="73665" y="443179"/>
                  <a:pt x="98384" y="454165"/>
                </a:cubicBezTo>
                <a:cubicBezTo>
                  <a:pt x="119355" y="463486"/>
                  <a:pt x="163698" y="475937"/>
                  <a:pt x="163698" y="475937"/>
                </a:cubicBezTo>
                <a:lnTo>
                  <a:pt x="1154298" y="465051"/>
                </a:lnTo>
                <a:cubicBezTo>
                  <a:pt x="1185175" y="464401"/>
                  <a:pt x="1207568" y="450738"/>
                  <a:pt x="1230498" y="432394"/>
                </a:cubicBezTo>
                <a:cubicBezTo>
                  <a:pt x="1238512" y="425983"/>
                  <a:pt x="1245013" y="417879"/>
                  <a:pt x="1252270" y="410622"/>
                </a:cubicBezTo>
                <a:cubicBezTo>
                  <a:pt x="1259527" y="388851"/>
                  <a:pt x="1276575" y="368117"/>
                  <a:pt x="1274041" y="345308"/>
                </a:cubicBezTo>
                <a:cubicBezTo>
                  <a:pt x="1273515" y="340573"/>
                  <a:pt x="1264539" y="197459"/>
                  <a:pt x="1241384" y="182022"/>
                </a:cubicBezTo>
                <a:cubicBezTo>
                  <a:pt x="1230498" y="174765"/>
                  <a:pt x="1218943" y="168424"/>
                  <a:pt x="1208727" y="160251"/>
                </a:cubicBezTo>
                <a:cubicBezTo>
                  <a:pt x="1200713" y="153840"/>
                  <a:pt x="1196135" y="143070"/>
                  <a:pt x="1186955" y="138480"/>
                </a:cubicBezTo>
                <a:cubicBezTo>
                  <a:pt x="1166429" y="128217"/>
                  <a:pt x="1140736" y="129438"/>
                  <a:pt x="1121641" y="116708"/>
                </a:cubicBezTo>
                <a:cubicBezTo>
                  <a:pt x="1110755" y="109451"/>
                  <a:pt x="1100686" y="100788"/>
                  <a:pt x="1088984" y="94937"/>
                </a:cubicBezTo>
                <a:cubicBezTo>
                  <a:pt x="1078721" y="89805"/>
                  <a:pt x="1067397" y="87070"/>
                  <a:pt x="1056327" y="84051"/>
                </a:cubicBezTo>
                <a:cubicBezTo>
                  <a:pt x="1027459" y="76178"/>
                  <a:pt x="999135" y="63580"/>
                  <a:pt x="969241" y="62280"/>
                </a:cubicBezTo>
                <a:lnTo>
                  <a:pt x="718870" y="51394"/>
                </a:lnTo>
                <a:cubicBezTo>
                  <a:pt x="199129" y="62453"/>
                  <a:pt x="283530" y="-90291"/>
                  <a:pt x="196355" y="8405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67544" y="385175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So: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4" y="4296296"/>
            <a:ext cx="8367744" cy="44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945627" y="4910878"/>
            <a:ext cx="76867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 lambda function, that accesses the list; split it by “ ”;</a:t>
            </a:r>
          </a:p>
          <a:p>
            <a:r>
              <a:rPr lang="en-US" dirty="0"/>
              <a:t>g</a:t>
            </a:r>
            <a:r>
              <a:rPr lang="en-US" dirty="0" smtClean="0"/>
              <a:t>et the </a:t>
            </a:r>
            <a:r>
              <a:rPr lang="en-US" dirty="0" smtClean="0"/>
              <a:t>last name of citizens, converting all to lowercase (for any case) 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508104" y="4738308"/>
            <a:ext cx="656456" cy="17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8" y="5661248"/>
            <a:ext cx="734672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9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3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of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Sorting by first name: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do we use lower()???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2" y="4365104"/>
            <a:ext cx="848280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18862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илиния 4"/>
          <p:cNvSpPr/>
          <p:nvPr/>
        </p:nvSpPr>
        <p:spPr>
          <a:xfrm>
            <a:off x="239486" y="5675447"/>
            <a:ext cx="1024055" cy="489857"/>
          </a:xfrm>
          <a:custGeom>
            <a:avLst/>
            <a:gdLst>
              <a:gd name="connsiteX0" fmla="*/ 293914 w 1024055"/>
              <a:gd name="connsiteY0" fmla="*/ 43543 h 489857"/>
              <a:gd name="connsiteX1" fmla="*/ 108857 w 1024055"/>
              <a:gd name="connsiteY1" fmla="*/ 65314 h 489857"/>
              <a:gd name="connsiteX2" fmla="*/ 43543 w 1024055"/>
              <a:gd name="connsiteY2" fmla="*/ 152400 h 489857"/>
              <a:gd name="connsiteX3" fmla="*/ 0 w 1024055"/>
              <a:gd name="connsiteY3" fmla="*/ 195943 h 489857"/>
              <a:gd name="connsiteX4" fmla="*/ 43543 w 1024055"/>
              <a:gd name="connsiteY4" fmla="*/ 337457 h 489857"/>
              <a:gd name="connsiteX5" fmla="*/ 76200 w 1024055"/>
              <a:gd name="connsiteY5" fmla="*/ 348343 h 489857"/>
              <a:gd name="connsiteX6" fmla="*/ 141514 w 1024055"/>
              <a:gd name="connsiteY6" fmla="*/ 391885 h 489857"/>
              <a:gd name="connsiteX7" fmla="*/ 206828 w 1024055"/>
              <a:gd name="connsiteY7" fmla="*/ 446314 h 489857"/>
              <a:gd name="connsiteX8" fmla="*/ 261257 w 1024055"/>
              <a:gd name="connsiteY8" fmla="*/ 457200 h 489857"/>
              <a:gd name="connsiteX9" fmla="*/ 304800 w 1024055"/>
              <a:gd name="connsiteY9" fmla="*/ 468085 h 489857"/>
              <a:gd name="connsiteX10" fmla="*/ 424543 w 1024055"/>
              <a:gd name="connsiteY10" fmla="*/ 478971 h 489857"/>
              <a:gd name="connsiteX11" fmla="*/ 489857 w 1024055"/>
              <a:gd name="connsiteY11" fmla="*/ 489857 h 489857"/>
              <a:gd name="connsiteX12" fmla="*/ 642257 w 1024055"/>
              <a:gd name="connsiteY12" fmla="*/ 478971 h 489857"/>
              <a:gd name="connsiteX13" fmla="*/ 674914 w 1024055"/>
              <a:gd name="connsiteY13" fmla="*/ 457200 h 489857"/>
              <a:gd name="connsiteX14" fmla="*/ 740228 w 1024055"/>
              <a:gd name="connsiteY14" fmla="*/ 435428 h 489857"/>
              <a:gd name="connsiteX15" fmla="*/ 816428 w 1024055"/>
              <a:gd name="connsiteY15" fmla="*/ 413657 h 489857"/>
              <a:gd name="connsiteX16" fmla="*/ 914400 w 1024055"/>
              <a:gd name="connsiteY16" fmla="*/ 359228 h 489857"/>
              <a:gd name="connsiteX17" fmla="*/ 979714 w 1024055"/>
              <a:gd name="connsiteY17" fmla="*/ 326571 h 489857"/>
              <a:gd name="connsiteX18" fmla="*/ 1012371 w 1024055"/>
              <a:gd name="connsiteY18" fmla="*/ 293914 h 489857"/>
              <a:gd name="connsiteX19" fmla="*/ 1012371 w 1024055"/>
              <a:gd name="connsiteY19" fmla="*/ 195943 h 489857"/>
              <a:gd name="connsiteX20" fmla="*/ 979714 w 1024055"/>
              <a:gd name="connsiteY20" fmla="*/ 185057 h 489857"/>
              <a:gd name="connsiteX21" fmla="*/ 914400 w 1024055"/>
              <a:gd name="connsiteY21" fmla="*/ 174171 h 489857"/>
              <a:gd name="connsiteX22" fmla="*/ 881743 w 1024055"/>
              <a:gd name="connsiteY22" fmla="*/ 163285 h 489857"/>
              <a:gd name="connsiteX23" fmla="*/ 805543 w 1024055"/>
              <a:gd name="connsiteY23" fmla="*/ 152400 h 489857"/>
              <a:gd name="connsiteX24" fmla="*/ 696685 w 1024055"/>
              <a:gd name="connsiteY24" fmla="*/ 108857 h 489857"/>
              <a:gd name="connsiteX25" fmla="*/ 664028 w 1024055"/>
              <a:gd name="connsiteY25" fmla="*/ 87085 h 489857"/>
              <a:gd name="connsiteX26" fmla="*/ 598714 w 1024055"/>
              <a:gd name="connsiteY26" fmla="*/ 65314 h 489857"/>
              <a:gd name="connsiteX27" fmla="*/ 533400 w 1024055"/>
              <a:gd name="connsiteY27" fmla="*/ 43543 h 489857"/>
              <a:gd name="connsiteX28" fmla="*/ 435428 w 1024055"/>
              <a:gd name="connsiteY28" fmla="*/ 32657 h 489857"/>
              <a:gd name="connsiteX29" fmla="*/ 293914 w 1024055"/>
              <a:gd name="connsiteY29" fmla="*/ 21771 h 489857"/>
              <a:gd name="connsiteX30" fmla="*/ 174171 w 1024055"/>
              <a:gd name="connsiteY30" fmla="*/ 10885 h 489857"/>
              <a:gd name="connsiteX31" fmla="*/ 130628 w 1024055"/>
              <a:gd name="connsiteY31" fmla="*/ 0 h 48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24055" h="489857">
                <a:moveTo>
                  <a:pt x="293914" y="43543"/>
                </a:moveTo>
                <a:cubicBezTo>
                  <a:pt x="232228" y="50800"/>
                  <a:pt x="168578" y="48251"/>
                  <a:pt x="108857" y="65314"/>
                </a:cubicBezTo>
                <a:cubicBezTo>
                  <a:pt x="66436" y="77434"/>
                  <a:pt x="64535" y="124411"/>
                  <a:pt x="43543" y="152400"/>
                </a:cubicBezTo>
                <a:cubicBezTo>
                  <a:pt x="31227" y="168821"/>
                  <a:pt x="0" y="195943"/>
                  <a:pt x="0" y="195943"/>
                </a:cubicBezTo>
                <a:cubicBezTo>
                  <a:pt x="7082" y="259685"/>
                  <a:pt x="-5624" y="296485"/>
                  <a:pt x="43543" y="337457"/>
                </a:cubicBezTo>
                <a:cubicBezTo>
                  <a:pt x="52358" y="344803"/>
                  <a:pt x="65314" y="344714"/>
                  <a:pt x="76200" y="348343"/>
                </a:cubicBezTo>
                <a:cubicBezTo>
                  <a:pt x="180385" y="452528"/>
                  <a:pt x="46986" y="328866"/>
                  <a:pt x="141514" y="391885"/>
                </a:cubicBezTo>
                <a:cubicBezTo>
                  <a:pt x="177820" y="416090"/>
                  <a:pt x="166122" y="431049"/>
                  <a:pt x="206828" y="446314"/>
                </a:cubicBezTo>
                <a:cubicBezTo>
                  <a:pt x="224152" y="452811"/>
                  <a:pt x="243195" y="453186"/>
                  <a:pt x="261257" y="457200"/>
                </a:cubicBezTo>
                <a:cubicBezTo>
                  <a:pt x="275862" y="460445"/>
                  <a:pt x="289970" y="466108"/>
                  <a:pt x="304800" y="468085"/>
                </a:cubicBezTo>
                <a:cubicBezTo>
                  <a:pt x="344527" y="473382"/>
                  <a:pt x="384739" y="474288"/>
                  <a:pt x="424543" y="478971"/>
                </a:cubicBezTo>
                <a:cubicBezTo>
                  <a:pt x="446463" y="481550"/>
                  <a:pt x="468086" y="486228"/>
                  <a:pt x="489857" y="489857"/>
                </a:cubicBezTo>
                <a:cubicBezTo>
                  <a:pt x="540657" y="486228"/>
                  <a:pt x="592103" y="487822"/>
                  <a:pt x="642257" y="478971"/>
                </a:cubicBezTo>
                <a:cubicBezTo>
                  <a:pt x="655141" y="476697"/>
                  <a:pt x="662959" y="462513"/>
                  <a:pt x="674914" y="457200"/>
                </a:cubicBezTo>
                <a:cubicBezTo>
                  <a:pt x="695885" y="447879"/>
                  <a:pt x="718457" y="442685"/>
                  <a:pt x="740228" y="435428"/>
                </a:cubicBezTo>
                <a:cubicBezTo>
                  <a:pt x="787067" y="419815"/>
                  <a:pt x="761768" y="427322"/>
                  <a:pt x="816428" y="413657"/>
                </a:cubicBezTo>
                <a:cubicBezTo>
                  <a:pt x="918919" y="311166"/>
                  <a:pt x="754567" y="465782"/>
                  <a:pt x="914400" y="359228"/>
                </a:cubicBezTo>
                <a:cubicBezTo>
                  <a:pt x="956604" y="331092"/>
                  <a:pt x="934646" y="341594"/>
                  <a:pt x="979714" y="326571"/>
                </a:cubicBezTo>
                <a:cubicBezTo>
                  <a:pt x="990600" y="315685"/>
                  <a:pt x="1003832" y="306723"/>
                  <a:pt x="1012371" y="293914"/>
                </a:cubicBezTo>
                <a:cubicBezTo>
                  <a:pt x="1029799" y="267772"/>
                  <a:pt x="1025985" y="219767"/>
                  <a:pt x="1012371" y="195943"/>
                </a:cubicBezTo>
                <a:cubicBezTo>
                  <a:pt x="1006678" y="185980"/>
                  <a:pt x="990915" y="187546"/>
                  <a:pt x="979714" y="185057"/>
                </a:cubicBezTo>
                <a:cubicBezTo>
                  <a:pt x="958168" y="180269"/>
                  <a:pt x="935946" y="178959"/>
                  <a:pt x="914400" y="174171"/>
                </a:cubicBezTo>
                <a:cubicBezTo>
                  <a:pt x="903199" y="171682"/>
                  <a:pt x="892995" y="165535"/>
                  <a:pt x="881743" y="163285"/>
                </a:cubicBezTo>
                <a:cubicBezTo>
                  <a:pt x="856583" y="158253"/>
                  <a:pt x="830943" y="156028"/>
                  <a:pt x="805543" y="152400"/>
                </a:cubicBezTo>
                <a:cubicBezTo>
                  <a:pt x="752022" y="134559"/>
                  <a:pt x="741530" y="134483"/>
                  <a:pt x="696685" y="108857"/>
                </a:cubicBezTo>
                <a:cubicBezTo>
                  <a:pt x="685326" y="102366"/>
                  <a:pt x="675983" y="92399"/>
                  <a:pt x="664028" y="87085"/>
                </a:cubicBezTo>
                <a:cubicBezTo>
                  <a:pt x="643057" y="77764"/>
                  <a:pt x="620485" y="72571"/>
                  <a:pt x="598714" y="65314"/>
                </a:cubicBezTo>
                <a:cubicBezTo>
                  <a:pt x="598709" y="65312"/>
                  <a:pt x="533406" y="43544"/>
                  <a:pt x="533400" y="43543"/>
                </a:cubicBezTo>
                <a:cubicBezTo>
                  <a:pt x="500743" y="39914"/>
                  <a:pt x="468151" y="35632"/>
                  <a:pt x="435428" y="32657"/>
                </a:cubicBezTo>
                <a:cubicBezTo>
                  <a:pt x="388312" y="28374"/>
                  <a:pt x="341061" y="25700"/>
                  <a:pt x="293914" y="21771"/>
                </a:cubicBezTo>
                <a:lnTo>
                  <a:pt x="174171" y="10885"/>
                </a:lnTo>
                <a:lnTo>
                  <a:pt x="130628" y="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+ lambda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678055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3" y="4083698"/>
            <a:ext cx="796202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Functions provide a means of packaging code to make it easy to find and access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code that needs services from the function is named the caller, and it calls upon the function to perform tasks for </a:t>
            </a:r>
            <a:r>
              <a:rPr lang="en-US" dirty="0" smtClean="0"/>
              <a:t>it</a:t>
            </a:r>
          </a:p>
          <a:p>
            <a:r>
              <a:rPr lang="en-US" dirty="0"/>
              <a:t>The caller must supply information to the function, and the function returns information to the caller.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0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purpose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advantage of having a function – code reusability!</a:t>
            </a:r>
          </a:p>
          <a:p>
            <a:r>
              <a:rPr lang="en-US" dirty="0"/>
              <a:t>Code reusability is a necessary part of applications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» </a:t>
            </a:r>
            <a:r>
              <a:rPr lang="en-US" dirty="0"/>
              <a:t>Reduce development time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» </a:t>
            </a:r>
            <a:r>
              <a:rPr lang="en-US" dirty="0"/>
              <a:t>Reduce programmer error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» </a:t>
            </a:r>
            <a:r>
              <a:rPr lang="en-US" dirty="0"/>
              <a:t>Increase application reliability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» </a:t>
            </a:r>
            <a:r>
              <a:rPr lang="en-US" dirty="0"/>
              <a:t>Allow entire groups to benefit from the work of one programmer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» </a:t>
            </a:r>
            <a:r>
              <a:rPr lang="en-US" dirty="0"/>
              <a:t>Make code easier to understand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» </a:t>
            </a:r>
            <a:r>
              <a:rPr lang="en-US" dirty="0"/>
              <a:t>Improve application efficiency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1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94" y="2348880"/>
            <a:ext cx="24765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77" y="4149080"/>
            <a:ext cx="211427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1556792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Functions are deﬁned with the </a:t>
            </a:r>
            <a:r>
              <a:rPr lang="en-US" dirty="0" err="1"/>
              <a:t>def</a:t>
            </a:r>
            <a:r>
              <a:rPr lang="en-US" dirty="0"/>
              <a:t> statement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627784" y="2203123"/>
            <a:ext cx="576064" cy="28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 6"/>
          <p:cNvSpPr/>
          <p:nvPr/>
        </p:nvSpPr>
        <p:spPr>
          <a:xfrm>
            <a:off x="4974771" y="2340429"/>
            <a:ext cx="375838" cy="370114"/>
          </a:xfrm>
          <a:custGeom>
            <a:avLst/>
            <a:gdLst>
              <a:gd name="connsiteX0" fmla="*/ 293915 w 375838"/>
              <a:gd name="connsiteY0" fmla="*/ 0 h 370114"/>
              <a:gd name="connsiteX1" fmla="*/ 185058 w 375838"/>
              <a:gd name="connsiteY1" fmla="*/ 32657 h 370114"/>
              <a:gd name="connsiteX2" fmla="*/ 76200 w 375838"/>
              <a:gd name="connsiteY2" fmla="*/ 54428 h 370114"/>
              <a:gd name="connsiteX3" fmla="*/ 54429 w 375838"/>
              <a:gd name="connsiteY3" fmla="*/ 76200 h 370114"/>
              <a:gd name="connsiteX4" fmla="*/ 21772 w 375838"/>
              <a:gd name="connsiteY4" fmla="*/ 97971 h 370114"/>
              <a:gd name="connsiteX5" fmla="*/ 0 w 375838"/>
              <a:gd name="connsiteY5" fmla="*/ 163285 h 370114"/>
              <a:gd name="connsiteX6" fmla="*/ 21772 w 375838"/>
              <a:gd name="connsiteY6" fmla="*/ 261257 h 370114"/>
              <a:gd name="connsiteX7" fmla="*/ 87086 w 375838"/>
              <a:gd name="connsiteY7" fmla="*/ 337457 h 370114"/>
              <a:gd name="connsiteX8" fmla="*/ 108858 w 375838"/>
              <a:gd name="connsiteY8" fmla="*/ 359228 h 370114"/>
              <a:gd name="connsiteX9" fmla="*/ 141515 w 375838"/>
              <a:gd name="connsiteY9" fmla="*/ 370114 h 370114"/>
              <a:gd name="connsiteX10" fmla="*/ 261258 w 375838"/>
              <a:gd name="connsiteY10" fmla="*/ 348342 h 370114"/>
              <a:gd name="connsiteX11" fmla="*/ 293915 w 375838"/>
              <a:gd name="connsiteY11" fmla="*/ 326571 h 370114"/>
              <a:gd name="connsiteX12" fmla="*/ 348343 w 375838"/>
              <a:gd name="connsiteY12" fmla="*/ 272142 h 370114"/>
              <a:gd name="connsiteX13" fmla="*/ 359229 w 375838"/>
              <a:gd name="connsiteY13" fmla="*/ 108857 h 370114"/>
              <a:gd name="connsiteX14" fmla="*/ 293915 w 375838"/>
              <a:gd name="connsiteY14" fmla="*/ 87085 h 370114"/>
              <a:gd name="connsiteX15" fmla="*/ 261258 w 375838"/>
              <a:gd name="connsiteY15" fmla="*/ 76200 h 370114"/>
              <a:gd name="connsiteX16" fmla="*/ 239486 w 375838"/>
              <a:gd name="connsiteY16" fmla="*/ 54428 h 370114"/>
              <a:gd name="connsiteX17" fmla="*/ 174172 w 375838"/>
              <a:gd name="connsiteY17" fmla="*/ 21771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5838" h="370114">
                <a:moveTo>
                  <a:pt x="293915" y="0"/>
                </a:moveTo>
                <a:cubicBezTo>
                  <a:pt x="186420" y="21497"/>
                  <a:pt x="292472" y="-3148"/>
                  <a:pt x="185058" y="32657"/>
                </a:cubicBezTo>
                <a:cubicBezTo>
                  <a:pt x="152587" y="43481"/>
                  <a:pt x="108347" y="49070"/>
                  <a:pt x="76200" y="54428"/>
                </a:cubicBezTo>
                <a:cubicBezTo>
                  <a:pt x="68943" y="61685"/>
                  <a:pt x="62443" y="69789"/>
                  <a:pt x="54429" y="76200"/>
                </a:cubicBezTo>
                <a:cubicBezTo>
                  <a:pt x="44213" y="84373"/>
                  <a:pt x="28706" y="86877"/>
                  <a:pt x="21772" y="97971"/>
                </a:cubicBezTo>
                <a:cubicBezTo>
                  <a:pt x="9609" y="117432"/>
                  <a:pt x="0" y="163285"/>
                  <a:pt x="0" y="163285"/>
                </a:cubicBezTo>
                <a:cubicBezTo>
                  <a:pt x="4181" y="188373"/>
                  <a:pt x="8372" y="234457"/>
                  <a:pt x="21772" y="261257"/>
                </a:cubicBezTo>
                <a:cubicBezTo>
                  <a:pt x="38351" y="294415"/>
                  <a:pt x="60302" y="310673"/>
                  <a:pt x="87086" y="337457"/>
                </a:cubicBezTo>
                <a:cubicBezTo>
                  <a:pt x="94343" y="344714"/>
                  <a:pt x="99122" y="355982"/>
                  <a:pt x="108858" y="359228"/>
                </a:cubicBezTo>
                <a:lnTo>
                  <a:pt x="141515" y="370114"/>
                </a:lnTo>
                <a:cubicBezTo>
                  <a:pt x="171537" y="366361"/>
                  <a:pt x="227696" y="365123"/>
                  <a:pt x="261258" y="348342"/>
                </a:cubicBezTo>
                <a:cubicBezTo>
                  <a:pt x="272960" y="342491"/>
                  <a:pt x="284069" y="335186"/>
                  <a:pt x="293915" y="326571"/>
                </a:cubicBezTo>
                <a:cubicBezTo>
                  <a:pt x="313224" y="309675"/>
                  <a:pt x="348343" y="272142"/>
                  <a:pt x="348343" y="272142"/>
                </a:cubicBezTo>
                <a:cubicBezTo>
                  <a:pt x="365275" y="221349"/>
                  <a:pt x="394457" y="164216"/>
                  <a:pt x="359229" y="108857"/>
                </a:cubicBezTo>
                <a:cubicBezTo>
                  <a:pt x="346908" y="89496"/>
                  <a:pt x="315686" y="94342"/>
                  <a:pt x="293915" y="87085"/>
                </a:cubicBezTo>
                <a:lnTo>
                  <a:pt x="261258" y="76200"/>
                </a:lnTo>
                <a:cubicBezTo>
                  <a:pt x="254001" y="68943"/>
                  <a:pt x="248666" y="59018"/>
                  <a:pt x="239486" y="54428"/>
                </a:cubicBezTo>
                <a:cubicBezTo>
                  <a:pt x="170730" y="20050"/>
                  <a:pt x="174172" y="57418"/>
                  <a:pt x="174172" y="2177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749701" y="1331476"/>
            <a:ext cx="26277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Required!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7" idx="0"/>
          </p:cNvCxnSpPr>
          <p:nvPr/>
        </p:nvCxnSpPr>
        <p:spPr>
          <a:xfrm flipH="1">
            <a:off x="5268686" y="1709192"/>
            <a:ext cx="481015" cy="631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755576" y="2771614"/>
            <a:ext cx="1368152" cy="657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Function’s body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2118414" y="2771614"/>
            <a:ext cx="1445474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809153" y="2359833"/>
            <a:ext cx="25683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the function definition</a:t>
            </a:r>
            <a:endParaRPr lang="ru-RU" dirty="0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5509193" y="2348880"/>
            <a:ext cx="240508" cy="51334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796136" y="3059668"/>
            <a:ext cx="2315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Calling the function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4716016" y="3157803"/>
            <a:ext cx="1057080" cy="8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4716016" y="3212976"/>
            <a:ext cx="108012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059832" y="4509120"/>
            <a:ext cx="10081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743160" y="4878452"/>
            <a:ext cx="1130417" cy="28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6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4" grpId="0" animBg="1"/>
      <p:bldP spid="16" grpId="0" animBg="1"/>
      <p:bldP spid="17" grpId="0" animBg="1"/>
      <p:bldP spid="21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67549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6773" y="5085184"/>
            <a:ext cx="7270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beneﬁt of this is that if you </a:t>
            </a:r>
            <a:r>
              <a:rPr lang="en-US" b="1" dirty="0"/>
              <a:t>decide to change the size of the box</a:t>
            </a:r>
            <a:r>
              <a:rPr lang="en-US" dirty="0"/>
              <a:t>, you just have to modify </a:t>
            </a:r>
            <a:r>
              <a:rPr lang="en-US" dirty="0" smtClean="0"/>
              <a:t>the code in the function, whereas if you had copied and pasted the box-drawing code everywhere you </a:t>
            </a:r>
            <a:r>
              <a:rPr lang="en-US" dirty="0"/>
              <a:t>needed it, you would have to change all of them.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3959096" cy="20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70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pass values to functions. Here is an example: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3816424" cy="252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121970"/>
            <a:ext cx="5040930" cy="115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932040" y="2368217"/>
            <a:ext cx="37444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the </a:t>
            </a:r>
            <a:r>
              <a:rPr lang="en-US" i="1" dirty="0" err="1" smtClean="0"/>
              <a:t>print_hello</a:t>
            </a:r>
            <a:r>
              <a:rPr lang="en-US" dirty="0" smtClean="0"/>
              <a:t> </a:t>
            </a:r>
            <a:r>
              <a:rPr lang="en-US" dirty="0"/>
              <a:t>function with the value 3, that value gets stored in the variable n.</a:t>
            </a:r>
            <a:endParaRPr lang="ru-RU" dirty="0"/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0800000" flipV="1">
            <a:off x="2987824" y="3291546"/>
            <a:ext cx="2880320" cy="7135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 rot="10800000" flipV="1">
            <a:off x="3707904" y="2492896"/>
            <a:ext cx="1224136" cy="33698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pass more than one value to a function: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435751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71" y="4581128"/>
            <a:ext cx="527884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749701" y="2204023"/>
            <a:ext cx="19186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Two arguments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5185097" y="2573355"/>
            <a:ext cx="564605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4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: Any value is acceptable. You can return numbers, such as 1 or 2.5; strings, such as “Hello There!”; or Boolean values, such as True or False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Variables</a:t>
            </a:r>
            <a:r>
              <a:rPr lang="en-US" dirty="0"/>
              <a:t>: The content of any variable works just as well as a direct value. The caller receives whatever data is stored in the variable. </a:t>
            </a:r>
            <a:endParaRPr lang="en-US" dirty="0" smtClean="0"/>
          </a:p>
          <a:p>
            <a:r>
              <a:rPr lang="en-US" b="1" dirty="0" smtClean="0"/>
              <a:t>Expressions</a:t>
            </a:r>
            <a:r>
              <a:rPr lang="en-US" dirty="0"/>
              <a:t>: Many developers use expressions as a shortcut. For example, you can simply return A + B rather than perform the calculation, place the result in a variable, and then return the variable to the caller. Using the expression is faster and accomplishes the same task. </a:t>
            </a:r>
            <a:endParaRPr lang="en-US" dirty="0" smtClean="0"/>
          </a:p>
          <a:p>
            <a:r>
              <a:rPr lang="en-US" b="1" dirty="0" smtClean="0"/>
              <a:t>Results </a:t>
            </a:r>
            <a:r>
              <a:rPr lang="en-US" b="1" dirty="0"/>
              <a:t>from other functions</a:t>
            </a:r>
            <a:r>
              <a:rPr lang="en-US" dirty="0"/>
              <a:t>: You can actually return data from another function as part of the return of your function.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9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1339</TotalTime>
  <Words>881</Words>
  <Application>Microsoft Office PowerPoint</Application>
  <PresentationFormat>Экран (4:3)</PresentationFormat>
  <Paragraphs>102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Эркер</vt:lpstr>
      <vt:lpstr>Functions</vt:lpstr>
      <vt:lpstr>To function or NOT to function</vt:lpstr>
      <vt:lpstr>So …</vt:lpstr>
      <vt:lpstr>The main purpose</vt:lpstr>
      <vt:lpstr>Defining a function</vt:lpstr>
      <vt:lpstr>Example</vt:lpstr>
      <vt:lpstr>Arguments</vt:lpstr>
      <vt:lpstr>Example</vt:lpstr>
      <vt:lpstr>Return</vt:lpstr>
      <vt:lpstr>Returning values</vt:lpstr>
      <vt:lpstr>A function can return multiple values as a list</vt:lpstr>
      <vt:lpstr>A return statement by itself can be used to end a function early</vt:lpstr>
      <vt:lpstr>Default arguments</vt:lpstr>
      <vt:lpstr>Keyword arguments</vt:lpstr>
      <vt:lpstr>Mixing keyword and default arguments</vt:lpstr>
      <vt:lpstr>Local variables</vt:lpstr>
      <vt:lpstr>Global Variable</vt:lpstr>
      <vt:lpstr>Comparing function output</vt:lpstr>
      <vt:lpstr>Python Anonymous/Lambda Function</vt:lpstr>
      <vt:lpstr>What are lambda functions in Python? </vt:lpstr>
      <vt:lpstr>Example of Lambda Function </vt:lpstr>
      <vt:lpstr>Презентация PowerPoint</vt:lpstr>
      <vt:lpstr>Good example of Lambda</vt:lpstr>
      <vt:lpstr>Continue of example</vt:lpstr>
      <vt:lpstr>Map + lambda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Alibek</dc:creator>
  <cp:lastModifiedBy>Пользователь Windows</cp:lastModifiedBy>
  <cp:revision>115</cp:revision>
  <dcterms:created xsi:type="dcterms:W3CDTF">2019-02-23T04:43:50Z</dcterms:created>
  <dcterms:modified xsi:type="dcterms:W3CDTF">2019-03-13T17:46:23Z</dcterms:modified>
</cp:coreProperties>
</file>