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1" r:id="rId4"/>
    <p:sldId id="310" r:id="rId5"/>
    <p:sldId id="312" r:id="rId6"/>
    <p:sldId id="313" r:id="rId7"/>
    <p:sldId id="314" r:id="rId8"/>
    <p:sldId id="258" r:id="rId9"/>
    <p:sldId id="259" r:id="rId10"/>
    <p:sldId id="315" r:id="rId11"/>
    <p:sldId id="266" r:id="rId12"/>
    <p:sldId id="267" r:id="rId13"/>
    <p:sldId id="274" r:id="rId14"/>
    <p:sldId id="275" r:id="rId15"/>
    <p:sldId id="260" r:id="rId16"/>
    <p:sldId id="277" r:id="rId17"/>
    <p:sldId id="273" r:id="rId18"/>
    <p:sldId id="268" r:id="rId19"/>
    <p:sldId id="261" r:id="rId20"/>
    <p:sldId id="262" r:id="rId21"/>
    <p:sldId id="263" r:id="rId22"/>
    <p:sldId id="265" r:id="rId23"/>
    <p:sldId id="270" r:id="rId24"/>
    <p:sldId id="298"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69" r:id="rId39"/>
    <p:sldId id="297" r:id="rId40"/>
    <p:sldId id="271" r:id="rId41"/>
    <p:sldId id="272" r:id="rId42"/>
    <p:sldId id="294" r:id="rId43"/>
    <p:sldId id="291" r:id="rId44"/>
    <p:sldId id="292" r:id="rId45"/>
    <p:sldId id="293" r:id="rId46"/>
    <p:sldId id="295" r:id="rId47"/>
    <p:sldId id="296" r:id="rId48"/>
    <p:sldId id="299" r:id="rId49"/>
    <p:sldId id="300" r:id="rId50"/>
    <p:sldId id="301" r:id="rId51"/>
    <p:sldId id="302" r:id="rId52"/>
    <p:sldId id="303" r:id="rId53"/>
    <p:sldId id="304" r:id="rId54"/>
    <p:sldId id="305" r:id="rId55"/>
    <p:sldId id="306" r:id="rId56"/>
    <p:sldId id="307" r:id="rId57"/>
    <p:sldId id="308" r:id="rId58"/>
    <p:sldId id="309" r:id="rId5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24.01.2019</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24.01.2019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24.01.2019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24.01.2019</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24.01.2019</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24.01.2019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24.01.2019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24.01.2019</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24.01.2019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24.01.2019</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t>24.01.2019</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24.01.2019</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shell/" TargetMode="External"/><Relationship Id="rId2" Type="http://schemas.openxmlformats.org/officeDocument/2006/relationships/hyperlink" Target="https://en.wikipedia.org/wiki/Linux"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en.wiktionary.org/wiki/iterable"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Introduction</a:t>
            </a:r>
            <a:endParaRPr lang="ru-RU" dirty="0"/>
          </a:p>
        </p:txBody>
      </p:sp>
      <p:sp>
        <p:nvSpPr>
          <p:cNvPr id="3" name="Подзаголовок 2"/>
          <p:cNvSpPr>
            <a:spLocks noGrp="1"/>
          </p:cNvSpPr>
          <p:nvPr>
            <p:ph type="subTitle" idx="1"/>
          </p:nvPr>
        </p:nvSpPr>
        <p:spPr/>
        <p:txBody>
          <a:bodyPr/>
          <a:lstStyle/>
          <a:p>
            <a:r>
              <a:rPr lang="en-US" dirty="0" err="1" smtClean="0"/>
              <a:t>Abylkassymova</a:t>
            </a:r>
            <a:r>
              <a:rPr lang="en-US" dirty="0" smtClean="0"/>
              <a:t> A.B.</a:t>
            </a:r>
            <a:endParaRPr lang="ru-RU" dirty="0"/>
          </a:p>
        </p:txBody>
      </p:sp>
    </p:spTree>
    <p:extLst>
      <p:ext uri="{BB962C8B-B14F-4D97-AF65-F5344CB8AC3E}">
        <p14:creationId xmlns:p14="http://schemas.microsoft.com/office/powerpoint/2010/main" val="157052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3" y="260648"/>
            <a:ext cx="8866025" cy="607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1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Testimonies</a:t>
            </a:r>
            <a:endParaRPr lang="ru-RU" dirty="0"/>
          </a:p>
        </p:txBody>
      </p:sp>
      <p:sp>
        <p:nvSpPr>
          <p:cNvPr id="3" name="Объект 2"/>
          <p:cNvSpPr>
            <a:spLocks noGrp="1"/>
          </p:cNvSpPr>
          <p:nvPr>
            <p:ph sz="quarter" idx="1"/>
          </p:nvPr>
        </p:nvSpPr>
        <p:spPr/>
        <p:txBody>
          <a:bodyPr/>
          <a:lstStyle/>
          <a:p>
            <a:r>
              <a:rPr lang="en-US" dirty="0"/>
              <a:t>"Python has been an important part of Google since the beginning, and remains so as the system grows and evolves. Today dozens of Google engineers use Python, and we're looking for more people with skills in this language." -- Peter </a:t>
            </a:r>
            <a:r>
              <a:rPr lang="en-US" dirty="0" err="1"/>
              <a:t>Norvig</a:t>
            </a:r>
            <a:r>
              <a:rPr lang="en-US" dirty="0"/>
              <a:t>, director of search quality at Google, Inc</a:t>
            </a:r>
            <a:r>
              <a:rPr lang="en-US" dirty="0" smtClean="0"/>
              <a:t>.</a:t>
            </a:r>
          </a:p>
          <a:p>
            <a:r>
              <a:rPr lang="en-US" dirty="0"/>
              <a:t>"Python is fast enough for our site and allows us to produce maintainable features in record times, with a minimum of developers," -- </a:t>
            </a:r>
            <a:r>
              <a:rPr lang="en-US" dirty="0" err="1"/>
              <a:t>Cuong</a:t>
            </a:r>
            <a:r>
              <a:rPr lang="en-US" dirty="0"/>
              <a:t> Do, Software Architect, </a:t>
            </a:r>
            <a:r>
              <a:rPr lang="en-US" dirty="0" smtClean="0"/>
              <a:t>YouTube.com</a:t>
            </a:r>
          </a:p>
          <a:p>
            <a:r>
              <a:rPr lang="en-US" dirty="0" smtClean="0"/>
              <a:t>….</a:t>
            </a:r>
            <a:endParaRPr lang="ru-RU" dirty="0"/>
          </a:p>
        </p:txBody>
      </p:sp>
    </p:spTree>
    <p:extLst>
      <p:ext uri="{BB962C8B-B14F-4D97-AF65-F5344CB8AC3E}">
        <p14:creationId xmlns:p14="http://schemas.microsoft.com/office/powerpoint/2010/main" val="392751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smtClean="0"/>
              <a:t>Getting Python</a:t>
            </a:r>
            <a:endParaRPr lang="ru-RU" dirty="0"/>
          </a:p>
        </p:txBody>
      </p:sp>
      <p:sp>
        <p:nvSpPr>
          <p:cNvPr id="3" name="Объект 2"/>
          <p:cNvSpPr>
            <a:spLocks noGrp="1"/>
          </p:cNvSpPr>
          <p:nvPr>
            <p:ph sz="quarter" idx="1"/>
          </p:nvPr>
        </p:nvSpPr>
        <p:spPr>
          <a:xfrm>
            <a:off x="395536" y="1028630"/>
            <a:ext cx="7467600" cy="4873752"/>
          </a:xfrm>
        </p:spPr>
        <p:txBody>
          <a:bodyPr/>
          <a:lstStyle/>
          <a:p>
            <a:r>
              <a:rPr lang="en-US" dirty="0" smtClean="0"/>
              <a:t>Before downloading – </a:t>
            </a:r>
            <a:r>
              <a:rPr lang="en-US" dirty="0"/>
              <a:t> there's a chance that you won't need to download it, since it could already be installed on your computer (feeling happy </a:t>
            </a:r>
            <a:r>
              <a:rPr lang="en-US" dirty="0">
                <a:hlinkClick r:id="rId2" tooltip="wikipedia:Linux"/>
              </a:rPr>
              <a:t>Linux</a:t>
            </a:r>
            <a:r>
              <a:rPr lang="en-US" dirty="0"/>
              <a:t> users</a:t>
            </a:r>
            <a:r>
              <a:rPr lang="en-US" dirty="0" smtClean="0"/>
              <a:t>?);</a:t>
            </a:r>
          </a:p>
          <a:p>
            <a:r>
              <a:rPr lang="en-US" dirty="0"/>
              <a:t>I</a:t>
            </a:r>
            <a:r>
              <a:rPr lang="en-US" dirty="0" smtClean="0"/>
              <a:t>nstall </a:t>
            </a:r>
            <a:r>
              <a:rPr lang="en-US" dirty="0"/>
              <a:t>Python, you should download the most recent stable </a:t>
            </a:r>
            <a:r>
              <a:rPr lang="en-US" dirty="0" smtClean="0"/>
              <a:t>version, on official web site;</a:t>
            </a:r>
          </a:p>
          <a:p>
            <a:r>
              <a:rPr lang="en-US" dirty="0" smtClean="0"/>
              <a:t>ALTERNATIVE - </a:t>
            </a:r>
            <a:r>
              <a:rPr lang="en-US" b="1" dirty="0"/>
              <a:t>Online </a:t>
            </a:r>
            <a:r>
              <a:rPr lang="en-US" b="1" dirty="0" smtClean="0"/>
              <a:t>Interpreter</a:t>
            </a:r>
            <a:r>
              <a:rPr lang="en-US" dirty="0" smtClean="0"/>
              <a:t> </a:t>
            </a:r>
            <a:r>
              <a:rPr lang="en-US" dirty="0"/>
              <a:t>(</a:t>
            </a:r>
            <a:r>
              <a:rPr lang="en-US" dirty="0">
                <a:hlinkClick r:id="rId3"/>
              </a:rPr>
              <a:t>https://www.python.org/shell</a:t>
            </a:r>
            <a:r>
              <a:rPr lang="en-US" dirty="0" smtClean="0">
                <a:hlinkClick r:id="rId3"/>
              </a:rPr>
              <a:t>/</a:t>
            </a:r>
            <a:r>
              <a:rPr lang="en-US" dirty="0" smtClean="0"/>
              <a:t>)</a:t>
            </a:r>
          </a:p>
          <a:p>
            <a:endParaRPr lang="en-US"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168" y="4221088"/>
            <a:ext cx="5148063" cy="235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9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to start Python?</a:t>
            </a:r>
            <a:endParaRPr lang="ru-RU" dirty="0"/>
          </a:p>
        </p:txBody>
      </p:sp>
      <p:sp>
        <p:nvSpPr>
          <p:cNvPr id="3" name="Объект 2"/>
          <p:cNvSpPr>
            <a:spLocks noGrp="1"/>
          </p:cNvSpPr>
          <p:nvPr>
            <p:ph sz="quarter" idx="1"/>
          </p:nvPr>
        </p:nvSpPr>
        <p:spPr/>
        <p:txBody>
          <a:bodyPr/>
          <a:lstStyle/>
          <a:p>
            <a:r>
              <a:rPr lang="en-US" dirty="0" smtClean="0"/>
              <a:t>You </a:t>
            </a:r>
            <a:r>
              <a:rPr lang="en-US" dirty="0"/>
              <a:t>can open a terminal window and run the interpreter from </a:t>
            </a:r>
            <a:r>
              <a:rPr lang="en-US" dirty="0" smtClean="0"/>
              <a:t>the </a:t>
            </a:r>
            <a:r>
              <a:rPr lang="en-US" dirty="0"/>
              <a:t>command </a:t>
            </a:r>
            <a:r>
              <a:rPr lang="en-US" dirty="0" smtClean="0"/>
              <a:t>line;</a:t>
            </a:r>
          </a:p>
          <a:p>
            <a:endParaRPr lang="en-US" dirty="0"/>
          </a:p>
          <a:p>
            <a:endParaRPr lang="en-US" dirty="0" smtClean="0"/>
          </a:p>
          <a:p>
            <a:endParaRPr lang="en-US" dirty="0"/>
          </a:p>
          <a:p>
            <a:endParaRPr lang="en-US" dirty="0" smtClean="0"/>
          </a:p>
          <a:p>
            <a:r>
              <a:rPr lang="en-US" dirty="0"/>
              <a:t>If you are not seeing the &gt;&gt;&gt; prompt, then you are not talking to the Python interpreter. </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64904"/>
            <a:ext cx="8460432" cy="136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69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Exiting the </a:t>
            </a:r>
            <a:r>
              <a:rPr lang="en-US" b="1" dirty="0" smtClean="0"/>
              <a:t>Interpreter</a:t>
            </a:r>
            <a:endParaRPr lang="ru-RU" dirty="0"/>
          </a:p>
        </p:txBody>
      </p:sp>
      <p:sp>
        <p:nvSpPr>
          <p:cNvPr id="3" name="Объект 2"/>
          <p:cNvSpPr>
            <a:spLocks noGrp="1"/>
          </p:cNvSpPr>
          <p:nvPr>
            <p:ph sz="quarter" idx="1"/>
          </p:nvPr>
        </p:nvSpPr>
        <p:spPr/>
        <p:txBody>
          <a:bodyPr/>
          <a:lstStyle/>
          <a:p>
            <a:r>
              <a:rPr lang="en-US" dirty="0"/>
              <a:t>Type exit</a:t>
            </a:r>
            <a:r>
              <a:rPr lang="en-US" dirty="0" smtClean="0"/>
              <a:t>() </a:t>
            </a:r>
            <a:r>
              <a:rPr lang="en-US" dirty="0"/>
              <a:t>and press Enter</a:t>
            </a:r>
            <a:r>
              <a:rPr lang="en-US" dirty="0" smtClean="0"/>
              <a:t>:</a:t>
            </a:r>
          </a:p>
          <a:p>
            <a:endParaRPr lang="en-US" dirty="0"/>
          </a:p>
          <a:p>
            <a:r>
              <a:rPr lang="en-US" dirty="0"/>
              <a:t>In Windows, type </a:t>
            </a:r>
            <a:r>
              <a:rPr lang="en-US" dirty="0" err="1"/>
              <a:t>Ctrl+Z</a:t>
            </a:r>
            <a:r>
              <a:rPr lang="en-US" dirty="0"/>
              <a:t> and press Enter</a:t>
            </a:r>
            <a:r>
              <a:rPr lang="en-US" dirty="0" smtClean="0"/>
              <a:t>:</a:t>
            </a:r>
          </a:p>
          <a:p>
            <a:endParaRPr lang="en-US" dirty="0"/>
          </a:p>
          <a:p>
            <a:r>
              <a:rPr lang="en-US" dirty="0"/>
              <a:t>In Linux or </a:t>
            </a:r>
            <a:r>
              <a:rPr lang="en-US" dirty="0" err="1"/>
              <a:t>macOS</a:t>
            </a:r>
            <a:r>
              <a:rPr lang="en-US" dirty="0"/>
              <a:t>, type </a:t>
            </a:r>
            <a:r>
              <a:rPr lang="en-US" dirty="0" err="1"/>
              <a:t>Ctrl+D</a:t>
            </a:r>
            <a:r>
              <a:rPr lang="en-US" dirty="0"/>
              <a:t>. The interpreter terminates immediately; pressing Enter is not needed.</a:t>
            </a:r>
          </a:p>
          <a:p>
            <a:r>
              <a:rPr lang="en-US" dirty="0"/>
              <a:t>If all else fails, you can simply close the interpreter window. This isn’t the best way, but it will get the job done.</a:t>
            </a:r>
            <a:endParaRPr lang="ru-RU"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162"/>
          <a:stretch/>
        </p:blipFill>
        <p:spPr bwMode="auto">
          <a:xfrm>
            <a:off x="4932040" y="1628800"/>
            <a:ext cx="1752600" cy="71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339465"/>
            <a:ext cx="13144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57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7529264" cy="508918"/>
          </a:xfrm>
        </p:spPr>
        <p:txBody>
          <a:bodyPr>
            <a:normAutofit fontScale="90000"/>
          </a:bodyPr>
          <a:lstStyle/>
          <a:p>
            <a:r>
              <a:rPr lang="en-US" dirty="0"/>
              <a:t>IDLE </a:t>
            </a:r>
            <a:endParaRPr lang="ru-RU" dirty="0"/>
          </a:p>
        </p:txBody>
      </p:sp>
      <p:sp>
        <p:nvSpPr>
          <p:cNvPr id="3" name="Объект 2"/>
          <p:cNvSpPr>
            <a:spLocks noGrp="1"/>
          </p:cNvSpPr>
          <p:nvPr>
            <p:ph sz="quarter" idx="1"/>
          </p:nvPr>
        </p:nvSpPr>
        <p:spPr>
          <a:xfrm>
            <a:off x="457200" y="836712"/>
            <a:ext cx="7467600" cy="5637240"/>
          </a:xfrm>
        </p:spPr>
        <p:txBody>
          <a:bodyPr/>
          <a:lstStyle/>
          <a:p>
            <a:r>
              <a:rPr lang="en-US" dirty="0"/>
              <a:t>IDLE is a simple integrated development environment (IDE) that comes with Python</a:t>
            </a:r>
            <a:r>
              <a:rPr lang="en-US" dirty="0" smtClean="0"/>
              <a:t>.</a:t>
            </a:r>
          </a:p>
          <a:p>
            <a:r>
              <a:rPr lang="en-US" dirty="0"/>
              <a:t>There are other IDEs for </a:t>
            </a:r>
            <a:r>
              <a:rPr lang="en-US" dirty="0" smtClean="0"/>
              <a:t>Python (</a:t>
            </a:r>
            <a:r>
              <a:rPr lang="en-US" dirty="0" err="1" smtClean="0"/>
              <a:t>Thonny</a:t>
            </a:r>
            <a:r>
              <a:rPr lang="en-US" dirty="0" smtClean="0"/>
              <a:t>, </a:t>
            </a:r>
            <a:r>
              <a:rPr lang="en-US" dirty="0"/>
              <a:t>Eclipse + </a:t>
            </a:r>
            <a:r>
              <a:rPr lang="en-US" dirty="0" err="1" smtClean="0"/>
              <a:t>PyDev</a:t>
            </a:r>
            <a:r>
              <a:rPr lang="en-US" dirty="0"/>
              <a:t>, Sublime </a:t>
            </a:r>
            <a:r>
              <a:rPr lang="en-US" dirty="0" smtClean="0"/>
              <a:t>Text,…)</a:t>
            </a:r>
          </a:p>
          <a:p>
            <a:r>
              <a:rPr lang="en-US" dirty="0"/>
              <a:t>I would suggest sticking with IDLE as it is simple to </a:t>
            </a:r>
            <a:r>
              <a:rPr lang="en-US" dirty="0" smtClean="0"/>
              <a:t>use: </a:t>
            </a:r>
            <a:r>
              <a:rPr lang="en-US" dirty="0"/>
              <a:t>code is </a:t>
            </a:r>
            <a:r>
              <a:rPr lang="en-US" dirty="0" smtClean="0"/>
              <a:t>colored, </a:t>
            </a:r>
            <a:r>
              <a:rPr lang="en-US" dirty="0"/>
              <a:t>automatic </a:t>
            </a:r>
            <a:r>
              <a:rPr lang="en-US" dirty="0" smtClean="0"/>
              <a:t>indentations,…</a:t>
            </a:r>
          </a:p>
        </p:txBody>
      </p:sp>
    </p:spTree>
    <p:extLst>
      <p:ext uri="{BB962C8B-B14F-4D97-AF65-F5344CB8AC3E}">
        <p14:creationId xmlns:p14="http://schemas.microsoft.com/office/powerpoint/2010/main" val="118301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Hints for using IDLE</a:t>
            </a:r>
            <a:endParaRPr lang="ru-RU" dirty="0"/>
          </a:p>
        </p:txBody>
      </p:sp>
      <p:sp>
        <p:nvSpPr>
          <p:cNvPr id="3" name="Объект 2"/>
          <p:cNvSpPr>
            <a:spLocks noGrp="1"/>
          </p:cNvSpPr>
          <p:nvPr>
            <p:ph sz="quarter" idx="1"/>
          </p:nvPr>
        </p:nvSpPr>
        <p:spPr/>
        <p:txBody>
          <a:bodyPr/>
          <a:lstStyle/>
          <a:p>
            <a:r>
              <a:rPr lang="en-US" dirty="0"/>
              <a:t>The following keystrokes work in IDLE and can really speed up your work:</a:t>
            </a:r>
            <a:endParaRPr lang="ru-RU" dirty="0"/>
          </a:p>
          <a:p>
            <a:endParaRPr lang="en-US" dirty="0" smtClean="0"/>
          </a:p>
          <a:p>
            <a:endParaRPr lang="en-US" dirty="0"/>
          </a:p>
          <a:p>
            <a:endParaRPr lang="en-US" dirty="0" smtClean="0"/>
          </a:p>
          <a:p>
            <a:endParaRPr lang="en-US" dirty="0"/>
          </a:p>
          <a:p>
            <a:endParaRPr lang="en-US" dirty="0" smtClean="0"/>
          </a:p>
          <a:p>
            <a:endParaRPr lang="en-US" dirty="0"/>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4867528"/>
              </p:ext>
            </p:extLst>
          </p:nvPr>
        </p:nvGraphicFramePr>
        <p:xfrm>
          <a:off x="683568" y="2564904"/>
          <a:ext cx="6912768" cy="3974163"/>
        </p:xfrm>
        <a:graphic>
          <a:graphicData uri="http://schemas.openxmlformats.org/drawingml/2006/table">
            <a:tbl>
              <a:tblPr firstRow="1" bandRow="1">
                <a:tableStyleId>{5C22544A-7EE6-4342-B048-85BDC9FD1C3A}</a:tableStyleId>
              </a:tblPr>
              <a:tblGrid>
                <a:gridCol w="3456384"/>
                <a:gridCol w="3456384"/>
              </a:tblGrid>
              <a:tr h="865203">
                <a:tc>
                  <a:txBody>
                    <a:bodyPr/>
                    <a:lstStyle/>
                    <a:p>
                      <a:r>
                        <a:rPr lang="en-US" dirty="0" smtClean="0"/>
                        <a:t>Keystroke</a:t>
                      </a:r>
                      <a:endParaRPr lang="ru-RU" dirty="0"/>
                    </a:p>
                  </a:txBody>
                  <a:tcPr/>
                </a:tc>
                <a:tc>
                  <a:txBody>
                    <a:bodyPr/>
                    <a:lstStyle/>
                    <a:p>
                      <a:r>
                        <a:rPr lang="en-US" dirty="0" smtClean="0"/>
                        <a:t>Result</a:t>
                      </a:r>
                      <a:endParaRPr lang="ru-RU" dirty="0"/>
                    </a:p>
                  </a:txBody>
                  <a:tcPr/>
                </a:tc>
              </a:tr>
              <a:tr h="314897">
                <a:tc>
                  <a:txBody>
                    <a:bodyPr/>
                    <a:lstStyle/>
                    <a:p>
                      <a:r>
                        <a:rPr lang="en-US" dirty="0" smtClean="0"/>
                        <a:t>CRTL+C</a:t>
                      </a:r>
                      <a:endParaRPr lang="ru-RU" dirty="0"/>
                    </a:p>
                  </a:txBody>
                  <a:tcPr/>
                </a:tc>
                <a:tc>
                  <a:txBody>
                    <a:bodyPr/>
                    <a:lstStyle/>
                    <a:p>
                      <a:r>
                        <a:rPr lang="en-US" dirty="0" smtClean="0"/>
                        <a:t>Copy selected text</a:t>
                      </a:r>
                      <a:endParaRPr lang="ru-RU" dirty="0"/>
                    </a:p>
                  </a:txBody>
                  <a:tcPr/>
                </a:tc>
              </a:tr>
              <a:tr h="314897">
                <a:tc>
                  <a:txBody>
                    <a:bodyPr/>
                    <a:lstStyle/>
                    <a:p>
                      <a:r>
                        <a:rPr lang="en-US" dirty="0" smtClean="0"/>
                        <a:t>CRTL+X</a:t>
                      </a:r>
                      <a:endParaRPr lang="ru-RU" dirty="0"/>
                    </a:p>
                  </a:txBody>
                  <a:tcPr/>
                </a:tc>
                <a:tc>
                  <a:txBody>
                    <a:bodyPr/>
                    <a:lstStyle/>
                    <a:p>
                      <a:r>
                        <a:rPr lang="en-US" dirty="0" smtClean="0"/>
                        <a:t>Cut selected text</a:t>
                      </a:r>
                      <a:endParaRPr lang="ru-RU" dirty="0"/>
                    </a:p>
                  </a:txBody>
                  <a:tcPr/>
                </a:tc>
              </a:tr>
              <a:tr h="314897">
                <a:tc>
                  <a:txBody>
                    <a:bodyPr/>
                    <a:lstStyle/>
                    <a:p>
                      <a:r>
                        <a:rPr lang="en-US" dirty="0" smtClean="0"/>
                        <a:t>CRTL+V</a:t>
                      </a:r>
                      <a:endParaRPr lang="ru-RU" dirty="0"/>
                    </a:p>
                  </a:txBody>
                  <a:tcPr/>
                </a:tc>
                <a:tc>
                  <a:txBody>
                    <a:bodyPr/>
                    <a:lstStyle/>
                    <a:p>
                      <a:r>
                        <a:rPr lang="en-US" dirty="0" smtClean="0"/>
                        <a:t>Paste</a:t>
                      </a:r>
                      <a:endParaRPr lang="ru-RU" dirty="0"/>
                    </a:p>
                  </a:txBody>
                  <a:tcPr/>
                </a:tc>
              </a:tr>
              <a:tr h="314897">
                <a:tc>
                  <a:txBody>
                    <a:bodyPr/>
                    <a:lstStyle/>
                    <a:p>
                      <a:r>
                        <a:rPr lang="en-US" dirty="0" smtClean="0"/>
                        <a:t>CRTL+Z</a:t>
                      </a:r>
                      <a:endParaRPr lang="ru-RU" dirty="0"/>
                    </a:p>
                  </a:txBody>
                  <a:tcPr/>
                </a:tc>
                <a:tc>
                  <a:txBody>
                    <a:bodyPr/>
                    <a:lstStyle/>
                    <a:p>
                      <a:r>
                        <a:rPr lang="en-US" dirty="0" smtClean="0"/>
                        <a:t>Undo the last keystroke</a:t>
                      </a:r>
                      <a:endParaRPr lang="ru-RU" dirty="0"/>
                    </a:p>
                  </a:txBody>
                  <a:tcPr/>
                </a:tc>
              </a:tr>
              <a:tr h="314897">
                <a:tc>
                  <a:txBody>
                    <a:bodyPr/>
                    <a:lstStyle/>
                    <a:p>
                      <a:r>
                        <a:rPr lang="en-US" dirty="0" smtClean="0"/>
                        <a:t>F5</a:t>
                      </a:r>
                      <a:endParaRPr lang="ru-RU" dirty="0"/>
                    </a:p>
                  </a:txBody>
                  <a:tcPr/>
                </a:tc>
                <a:tc>
                  <a:txBody>
                    <a:bodyPr/>
                    <a:lstStyle/>
                    <a:p>
                      <a:r>
                        <a:rPr lang="en-US" dirty="0" smtClean="0"/>
                        <a:t>Run module</a:t>
                      </a:r>
                      <a:endParaRPr lang="ru-RU" dirty="0"/>
                    </a:p>
                  </a:txBody>
                  <a:tcPr/>
                </a:tc>
              </a:tr>
              <a:tr h="314897">
                <a:tc>
                  <a:txBody>
                    <a:bodyPr/>
                    <a:lstStyle/>
                    <a:p>
                      <a:r>
                        <a:rPr lang="en-US" dirty="0" smtClean="0"/>
                        <a:t>ALT+P</a:t>
                      </a:r>
                      <a:endParaRPr lang="ru-RU" dirty="0"/>
                    </a:p>
                  </a:txBody>
                  <a:tcPr/>
                </a:tc>
                <a:tc>
                  <a:txBody>
                    <a:bodyPr/>
                    <a:lstStyle/>
                    <a:p>
                      <a:r>
                        <a:rPr lang="en-US" dirty="0" smtClean="0"/>
                        <a:t>Recall previous command (cycles backward)</a:t>
                      </a:r>
                      <a:endParaRPr lang="ru-RU" dirty="0"/>
                    </a:p>
                  </a:txBody>
                  <a:tcPr/>
                </a:tc>
              </a:tr>
              <a:tr h="314897">
                <a:tc>
                  <a:txBody>
                    <a:bodyPr/>
                    <a:lstStyle/>
                    <a:p>
                      <a:r>
                        <a:rPr lang="en-US" dirty="0" smtClean="0"/>
                        <a:t>ALT+N</a:t>
                      </a:r>
                      <a:endParaRPr lang="ru-RU" dirty="0"/>
                    </a:p>
                  </a:txBody>
                  <a:tcPr/>
                </a:tc>
                <a:tc>
                  <a:txBody>
                    <a:bodyPr/>
                    <a:lstStyle/>
                    <a:p>
                      <a:r>
                        <a:rPr lang="en-US" dirty="0" smtClean="0"/>
                        <a:t>Recall next command</a:t>
                      </a:r>
                      <a:r>
                        <a:rPr lang="en-US" baseline="0" dirty="0" smtClean="0"/>
                        <a:t> (cycles forward)</a:t>
                      </a:r>
                      <a:endParaRPr lang="ru-RU" dirty="0"/>
                    </a:p>
                  </a:txBody>
                  <a:tcPr/>
                </a:tc>
              </a:tr>
            </a:tbl>
          </a:graphicData>
        </a:graphic>
      </p:graphicFrame>
    </p:spTree>
    <p:extLst>
      <p:ext uri="{BB962C8B-B14F-4D97-AF65-F5344CB8AC3E}">
        <p14:creationId xmlns:p14="http://schemas.microsoft.com/office/powerpoint/2010/main" val="44810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IDLE</a:t>
            </a:r>
            <a:endParaRPr lang="ru-RU"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 r="-1" b="63213"/>
          <a:stretch/>
        </p:blipFill>
        <p:spPr bwMode="auto">
          <a:xfrm>
            <a:off x="904240" y="2132856"/>
            <a:ext cx="7213913" cy="146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03648" y="1588150"/>
            <a:ext cx="6211957" cy="369332"/>
          </a:xfrm>
          <a:prstGeom prst="rect">
            <a:avLst/>
          </a:prstGeom>
          <a:noFill/>
        </p:spPr>
        <p:txBody>
          <a:bodyPr wrap="none" rtlCol="0">
            <a:spAutoFit/>
          </a:bodyPr>
          <a:lstStyle/>
          <a:p>
            <a:r>
              <a:rPr lang="en-US" dirty="0" smtClean="0"/>
              <a:t>You can write a program in the idle and run it like shell </a:t>
            </a:r>
            <a:endParaRPr lang="ru-RU" dirty="0"/>
          </a:p>
        </p:txBody>
      </p:sp>
      <p:sp>
        <p:nvSpPr>
          <p:cNvPr id="6" name="TextBox 5"/>
          <p:cNvSpPr txBox="1"/>
          <p:nvPr/>
        </p:nvSpPr>
        <p:spPr>
          <a:xfrm>
            <a:off x="4244168" y="3429000"/>
            <a:ext cx="530915" cy="369332"/>
          </a:xfrm>
          <a:prstGeom prst="rect">
            <a:avLst/>
          </a:prstGeom>
          <a:noFill/>
        </p:spPr>
        <p:txBody>
          <a:bodyPr wrap="none" rtlCol="0">
            <a:spAutoFit/>
          </a:bodyPr>
          <a:lstStyle/>
          <a:p>
            <a:pPr algn="r"/>
            <a:r>
              <a:rPr lang="en-US" dirty="0" smtClean="0"/>
              <a:t>OR</a:t>
            </a:r>
            <a:endParaRPr lang="ru-RU" dirty="0"/>
          </a:p>
        </p:txBody>
      </p:sp>
      <p:sp>
        <p:nvSpPr>
          <p:cNvPr id="7" name="TextBox 6"/>
          <p:cNvSpPr txBox="1"/>
          <p:nvPr/>
        </p:nvSpPr>
        <p:spPr>
          <a:xfrm>
            <a:off x="904396" y="3933056"/>
            <a:ext cx="7372531" cy="646331"/>
          </a:xfrm>
          <a:prstGeom prst="rect">
            <a:avLst/>
          </a:prstGeom>
          <a:noFill/>
        </p:spPr>
        <p:txBody>
          <a:bodyPr wrap="none" rtlCol="0">
            <a:spAutoFit/>
          </a:bodyPr>
          <a:lstStyle/>
          <a:p>
            <a:r>
              <a:rPr lang="en-US" dirty="0" smtClean="0"/>
              <a:t>You can save it where you want and then edit it with idle and then </a:t>
            </a:r>
          </a:p>
          <a:p>
            <a:r>
              <a:rPr lang="en-US" dirty="0" smtClean="0"/>
              <a:t>RUN it as usual on C++ </a:t>
            </a:r>
            <a:endParaRPr lang="ru-R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195" y="4797152"/>
            <a:ext cx="65722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олилиния 4"/>
          <p:cNvSpPr/>
          <p:nvPr/>
        </p:nvSpPr>
        <p:spPr>
          <a:xfrm>
            <a:off x="720907" y="1910081"/>
            <a:ext cx="1887171" cy="510808"/>
          </a:xfrm>
          <a:custGeom>
            <a:avLst/>
            <a:gdLst>
              <a:gd name="connsiteX0" fmla="*/ 498293 w 1887171"/>
              <a:gd name="connsiteY0" fmla="*/ 40640 h 699953"/>
              <a:gd name="connsiteX1" fmla="*/ 453 w 1887171"/>
              <a:gd name="connsiteY1" fmla="*/ 284480 h 699953"/>
              <a:gd name="connsiteX2" fmla="*/ 437333 w 1887171"/>
              <a:gd name="connsiteY2" fmla="*/ 690880 h 699953"/>
              <a:gd name="connsiteX3" fmla="*/ 1717493 w 1887171"/>
              <a:gd name="connsiteY3" fmla="*/ 538480 h 699953"/>
              <a:gd name="connsiteX4" fmla="*/ 1717493 w 1887171"/>
              <a:gd name="connsiteY4" fmla="*/ 213360 h 699953"/>
              <a:gd name="connsiteX5" fmla="*/ 284933 w 1887171"/>
              <a:gd name="connsiteY5" fmla="*/ 0 h 69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171" h="699953">
                <a:moveTo>
                  <a:pt x="498293" y="40640"/>
                </a:moveTo>
                <a:cubicBezTo>
                  <a:pt x="254453" y="108373"/>
                  <a:pt x="10613" y="176107"/>
                  <a:pt x="453" y="284480"/>
                </a:cubicBezTo>
                <a:cubicBezTo>
                  <a:pt x="-9707" y="392853"/>
                  <a:pt x="151160" y="648547"/>
                  <a:pt x="437333" y="690880"/>
                </a:cubicBezTo>
                <a:cubicBezTo>
                  <a:pt x="723506" y="733213"/>
                  <a:pt x="1504133" y="618067"/>
                  <a:pt x="1717493" y="538480"/>
                </a:cubicBezTo>
                <a:cubicBezTo>
                  <a:pt x="1930853" y="458893"/>
                  <a:pt x="1956253" y="303107"/>
                  <a:pt x="1717493" y="213360"/>
                </a:cubicBezTo>
                <a:cubicBezTo>
                  <a:pt x="1478733" y="123613"/>
                  <a:pt x="881833" y="61806"/>
                  <a:pt x="284933"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44605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7467600" cy="652934"/>
          </a:xfrm>
        </p:spPr>
        <p:txBody>
          <a:bodyPr/>
          <a:lstStyle/>
          <a:p>
            <a:r>
              <a:rPr lang="en-US" b="1" dirty="0"/>
              <a:t>The Command </a:t>
            </a:r>
            <a:r>
              <a:rPr lang="en-US" b="1" dirty="0" smtClean="0"/>
              <a:t>Line</a:t>
            </a:r>
            <a:endParaRPr lang="ru-RU" dirty="0"/>
          </a:p>
        </p:txBody>
      </p:sp>
      <p:sp>
        <p:nvSpPr>
          <p:cNvPr id="3" name="Объект 2"/>
          <p:cNvSpPr>
            <a:spLocks noGrp="1"/>
          </p:cNvSpPr>
          <p:nvPr>
            <p:ph sz="quarter" idx="1"/>
          </p:nvPr>
        </p:nvSpPr>
        <p:spPr>
          <a:xfrm>
            <a:off x="457200" y="836712"/>
            <a:ext cx="7467600" cy="5637240"/>
          </a:xfrm>
        </p:spPr>
        <p:txBody>
          <a:bodyPr/>
          <a:lstStyle/>
          <a:p>
            <a:r>
              <a:rPr lang="en-US" dirty="0"/>
              <a:t>Information about python may be obtained by executing python on the Unix command line with appropriate option/s</a:t>
            </a:r>
            <a:r>
              <a:rPr lang="en-US" dirty="0" smtClean="0"/>
              <a:t>:</a:t>
            </a:r>
          </a:p>
          <a:p>
            <a:endParaRPr lang="en-US" dirty="0"/>
          </a:p>
          <a:p>
            <a:endParaRPr lang="en-US" dirty="0" smtClean="0"/>
          </a:p>
          <a:p>
            <a:endParaRPr lang="en-US" dirty="0"/>
          </a:p>
          <a:p>
            <a:r>
              <a:rPr lang="en-US" dirty="0"/>
              <a:t>Python commands may be executed on the command line with option '-c';</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021" y="1643320"/>
            <a:ext cx="2299122" cy="146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293096"/>
            <a:ext cx="8038776" cy="138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5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Terminology</a:t>
            </a:r>
            <a:endParaRPr lang="ru-RU" dirty="0"/>
          </a:p>
        </p:txBody>
      </p:sp>
      <p:sp>
        <p:nvSpPr>
          <p:cNvPr id="3" name="Объект 2"/>
          <p:cNvSpPr>
            <a:spLocks noGrp="1"/>
          </p:cNvSpPr>
          <p:nvPr>
            <p:ph sz="quarter" idx="1"/>
          </p:nvPr>
        </p:nvSpPr>
        <p:spPr/>
        <p:txBody>
          <a:bodyPr/>
          <a:lstStyle/>
          <a:p>
            <a:pPr marL="0" indent="0">
              <a:buNone/>
            </a:pPr>
            <a:r>
              <a:rPr lang="en-US" dirty="0"/>
              <a:t>Program </a:t>
            </a:r>
            <a:endParaRPr lang="en-US" dirty="0" smtClean="0"/>
          </a:p>
          <a:p>
            <a:r>
              <a:rPr lang="en-US" dirty="0" smtClean="0"/>
              <a:t>Sequence </a:t>
            </a:r>
            <a:r>
              <a:rPr lang="en-US" dirty="0"/>
              <a:t>of HLL instructions that specifies </a:t>
            </a:r>
            <a:r>
              <a:rPr lang="en-US" dirty="0" smtClean="0"/>
              <a:t>  how </a:t>
            </a:r>
            <a:r>
              <a:rPr lang="en-US" dirty="0"/>
              <a:t>to perform a computation </a:t>
            </a:r>
            <a:endParaRPr lang="en-US" dirty="0" smtClean="0"/>
          </a:p>
          <a:p>
            <a:r>
              <a:rPr lang="en-US" dirty="0" smtClean="0"/>
              <a:t>Follows </a:t>
            </a:r>
            <a:r>
              <a:rPr lang="en-US" dirty="0"/>
              <a:t>from your algorithm </a:t>
            </a:r>
            <a:endParaRPr lang="en-US" dirty="0" smtClean="0"/>
          </a:p>
          <a:p>
            <a:r>
              <a:rPr lang="en-US" dirty="0" smtClean="0"/>
              <a:t>Reading </a:t>
            </a:r>
            <a:r>
              <a:rPr lang="en-US" dirty="0"/>
              <a:t>in data from keyboard or file or other device (process control) </a:t>
            </a:r>
            <a:endParaRPr lang="en-US" dirty="0" smtClean="0"/>
          </a:p>
          <a:p>
            <a:pPr marL="0" indent="0">
              <a:buNone/>
            </a:pPr>
            <a:r>
              <a:rPr lang="en-US" dirty="0" smtClean="0"/>
              <a:t> </a:t>
            </a:r>
            <a:r>
              <a:rPr lang="en-US" dirty="0"/>
              <a:t>Output </a:t>
            </a:r>
            <a:endParaRPr lang="en-US" dirty="0" smtClean="0"/>
          </a:p>
          <a:p>
            <a:r>
              <a:rPr lang="en-US" dirty="0" smtClean="0"/>
              <a:t> </a:t>
            </a:r>
            <a:r>
              <a:rPr lang="en-US" dirty="0"/>
              <a:t>Display/output data to a screen, file or other device (process control)</a:t>
            </a:r>
            <a:endParaRPr lang="ru-RU" dirty="0"/>
          </a:p>
        </p:txBody>
      </p:sp>
    </p:spTree>
    <p:extLst>
      <p:ext uri="{BB962C8B-B14F-4D97-AF65-F5344CB8AC3E}">
        <p14:creationId xmlns:p14="http://schemas.microsoft.com/office/powerpoint/2010/main" val="135706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Computation?</a:t>
            </a:r>
            <a:endParaRPr lang="ru-RU" dirty="0"/>
          </a:p>
        </p:txBody>
      </p:sp>
      <p:sp>
        <p:nvSpPr>
          <p:cNvPr id="3" name="Объект 2"/>
          <p:cNvSpPr>
            <a:spLocks noGrp="1"/>
          </p:cNvSpPr>
          <p:nvPr>
            <p:ph sz="quarter" idx="1"/>
          </p:nvPr>
        </p:nvSpPr>
        <p:spPr>
          <a:xfrm>
            <a:off x="457200" y="1412776"/>
            <a:ext cx="7467600" cy="5061176"/>
          </a:xfrm>
        </p:spPr>
        <p:txBody>
          <a:bodyPr>
            <a:normAutofit/>
          </a:bodyPr>
          <a:lstStyle/>
          <a:p>
            <a:r>
              <a:rPr lang="en-US" sz="2200" dirty="0" smtClean="0"/>
              <a:t>Now hear we’re in </a:t>
            </a:r>
            <a:r>
              <a:rPr lang="en-US" sz="2200" dirty="0"/>
              <a:t>t</a:t>
            </a:r>
            <a:r>
              <a:rPr lang="en-US" sz="2200" dirty="0" smtClean="0"/>
              <a:t>he </a:t>
            </a:r>
            <a:r>
              <a:rPr lang="en-US" sz="2200" dirty="0"/>
              <a:t>m</a:t>
            </a:r>
            <a:r>
              <a:rPr lang="en-US" sz="2200" dirty="0" smtClean="0"/>
              <a:t>idst </a:t>
            </a:r>
            <a:r>
              <a:rPr lang="en-US" sz="2200" dirty="0"/>
              <a:t>o</a:t>
            </a:r>
            <a:r>
              <a:rPr lang="en-US" sz="2200" dirty="0" smtClean="0"/>
              <a:t>f </a:t>
            </a:r>
            <a:r>
              <a:rPr lang="en-US" sz="2200" dirty="0"/>
              <a:t>a</a:t>
            </a:r>
            <a:r>
              <a:rPr lang="en-US" sz="2200" dirty="0" smtClean="0"/>
              <a:t>n “information revolution.” Like the Industrial revolution.</a:t>
            </a:r>
          </a:p>
          <a:p>
            <a:r>
              <a:rPr lang="en-US" sz="2200" dirty="0" smtClean="0"/>
              <a:t>However, this revolution involves not physical labor, but intellectual labor!</a:t>
            </a:r>
          </a:p>
          <a:p>
            <a:r>
              <a:rPr lang="en-US" sz="2200" dirty="0" smtClean="0"/>
              <a:t>Computation isn’t tied </a:t>
            </a:r>
            <a:r>
              <a:rPr lang="en-US" sz="2200" dirty="0"/>
              <a:t>t</a:t>
            </a:r>
            <a:r>
              <a:rPr lang="en-US" sz="2200" dirty="0" smtClean="0"/>
              <a:t>o numbers, acronyms, punctuation, or syntax. But one </a:t>
            </a:r>
            <a:r>
              <a:rPr lang="en-US" sz="2200" dirty="0"/>
              <a:t>o</a:t>
            </a:r>
            <a:r>
              <a:rPr lang="en-US" sz="2200" dirty="0" smtClean="0"/>
              <a:t>f the things </a:t>
            </a:r>
            <a:r>
              <a:rPr lang="en-US" sz="2200" dirty="0"/>
              <a:t>t</a:t>
            </a:r>
            <a:r>
              <a:rPr lang="en-US" sz="2200" dirty="0" smtClean="0"/>
              <a:t>hat </a:t>
            </a:r>
            <a:r>
              <a:rPr lang="en-US" sz="2200" dirty="0"/>
              <a:t>m</a:t>
            </a:r>
            <a:r>
              <a:rPr lang="en-US" sz="2200" dirty="0" smtClean="0"/>
              <a:t>akes </a:t>
            </a:r>
            <a:r>
              <a:rPr lang="en-US" sz="2200" dirty="0"/>
              <a:t>i</a:t>
            </a:r>
            <a:r>
              <a:rPr lang="en-US" sz="2200" dirty="0" smtClean="0"/>
              <a:t>t </a:t>
            </a:r>
            <a:r>
              <a:rPr lang="en-US" sz="2200" dirty="0"/>
              <a:t>s</a:t>
            </a:r>
            <a:r>
              <a:rPr lang="en-US" sz="2200" dirty="0" smtClean="0"/>
              <a:t>o </a:t>
            </a:r>
            <a:r>
              <a:rPr lang="en-US" sz="2200" dirty="0"/>
              <a:t>i</a:t>
            </a:r>
            <a:r>
              <a:rPr lang="en-US" sz="2200" dirty="0" smtClean="0"/>
              <a:t>nteresting </a:t>
            </a:r>
            <a:r>
              <a:rPr lang="en-US" sz="2200" dirty="0"/>
              <a:t>i</a:t>
            </a:r>
            <a:r>
              <a:rPr lang="en-US" sz="2200" dirty="0" smtClean="0"/>
              <a:t>s that, in </a:t>
            </a:r>
            <a:r>
              <a:rPr lang="en-US" sz="2200" dirty="0"/>
              <a:t>a</a:t>
            </a:r>
            <a:r>
              <a:rPr lang="en-US" sz="2200" dirty="0" smtClean="0"/>
              <a:t>ll honesty, it’s not </a:t>
            </a:r>
            <a:r>
              <a:rPr lang="en-US" sz="2200" dirty="0"/>
              <a:t>e</a:t>
            </a:r>
            <a:r>
              <a:rPr lang="en-US" sz="2200" dirty="0" smtClean="0"/>
              <a:t>ntirely clear </a:t>
            </a:r>
            <a:r>
              <a:rPr lang="en-US" sz="2200" dirty="0"/>
              <a:t>w</a:t>
            </a:r>
            <a:r>
              <a:rPr lang="en-US" sz="2200" dirty="0" smtClean="0"/>
              <a:t>hat </a:t>
            </a:r>
            <a:r>
              <a:rPr lang="en-US" sz="2200" dirty="0"/>
              <a:t>c</a:t>
            </a:r>
            <a:r>
              <a:rPr lang="en-US" sz="2200" dirty="0" smtClean="0"/>
              <a:t>omputation </a:t>
            </a:r>
            <a:r>
              <a:rPr lang="en-US" sz="2200" dirty="0"/>
              <a:t>r</a:t>
            </a:r>
            <a:r>
              <a:rPr lang="en-US" sz="2200" dirty="0" smtClean="0"/>
              <a:t>eally is????</a:t>
            </a:r>
            <a:endParaRPr lang="en-US" sz="2200" dirty="0"/>
          </a:p>
          <a:p>
            <a:endParaRPr lang="en-US" sz="2200" dirty="0"/>
          </a:p>
          <a:p>
            <a:endParaRPr lang="en-US" sz="2200" dirty="0"/>
          </a:p>
          <a:p>
            <a:endParaRPr lang="ru-RU" sz="2200" dirty="0">
              <a:solidFill>
                <a:srgbClr val="FF0000"/>
              </a:solidFill>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365104"/>
            <a:ext cx="18954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40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Terminology</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Recall Python allows you to use Shell or Script mode </a:t>
            </a:r>
            <a:endParaRPr lang="en-US" dirty="0" smtClean="0"/>
          </a:p>
          <a:p>
            <a:pPr marL="0" indent="0">
              <a:buNone/>
            </a:pPr>
            <a:r>
              <a:rPr lang="en-US" b="1" dirty="0" smtClean="0"/>
              <a:t> </a:t>
            </a:r>
            <a:r>
              <a:rPr lang="en-US" b="1" dirty="0"/>
              <a:t>Shell </a:t>
            </a:r>
          </a:p>
          <a:p>
            <a:pPr marL="0" indent="0">
              <a:buNone/>
            </a:pPr>
            <a:r>
              <a:rPr lang="en-US" dirty="0" smtClean="0"/>
              <a:t>      </a:t>
            </a:r>
            <a:r>
              <a:rPr lang="en-US" dirty="0"/>
              <a:t>Interactive.. </a:t>
            </a:r>
            <a:endParaRPr lang="en-US" dirty="0" smtClean="0"/>
          </a:p>
          <a:p>
            <a:pPr marL="0" indent="0">
              <a:buNone/>
            </a:pPr>
            <a:r>
              <a:rPr lang="en-US" dirty="0"/>
              <a:t> </a:t>
            </a:r>
            <a:r>
              <a:rPr lang="en-US" dirty="0" smtClean="0"/>
              <a:t>     Type </a:t>
            </a:r>
            <a:r>
              <a:rPr lang="en-US" dirty="0"/>
              <a:t>in instructions and press return key </a:t>
            </a:r>
            <a:r>
              <a:rPr lang="en-US" dirty="0" smtClean="0"/>
              <a:t>       </a:t>
            </a:r>
          </a:p>
          <a:p>
            <a:pPr marL="0" indent="0">
              <a:buNone/>
            </a:pPr>
            <a:r>
              <a:rPr lang="en-US" dirty="0"/>
              <a:t> </a:t>
            </a:r>
            <a:r>
              <a:rPr lang="en-US" dirty="0" smtClean="0"/>
              <a:t>     Python’s </a:t>
            </a:r>
            <a:r>
              <a:rPr lang="en-US" dirty="0"/>
              <a:t>Interpreter attempts to ‘interpret’ your </a:t>
            </a:r>
            <a:r>
              <a:rPr lang="en-US" dirty="0" smtClean="0"/>
              <a:t>  instructions </a:t>
            </a:r>
          </a:p>
          <a:p>
            <a:pPr marL="0" indent="0">
              <a:buNone/>
            </a:pPr>
            <a:r>
              <a:rPr lang="en-US" dirty="0"/>
              <a:t> </a:t>
            </a:r>
            <a:r>
              <a:rPr lang="en-US" dirty="0" smtClean="0"/>
              <a:t>     If </a:t>
            </a:r>
            <a:r>
              <a:rPr lang="en-US" dirty="0"/>
              <a:t>successful, it gives you the </a:t>
            </a:r>
            <a:r>
              <a:rPr lang="en-US" dirty="0" smtClean="0"/>
              <a:t>result</a:t>
            </a:r>
          </a:p>
          <a:p>
            <a:pPr marL="0" indent="0">
              <a:buNone/>
            </a:pPr>
            <a:r>
              <a:rPr lang="en-US" b="1" dirty="0" smtClean="0"/>
              <a:t>Script</a:t>
            </a:r>
            <a:endParaRPr lang="en-US" b="1" dirty="0"/>
          </a:p>
          <a:p>
            <a:pPr marL="0" indent="0">
              <a:buNone/>
            </a:pPr>
            <a:r>
              <a:rPr lang="en-US" dirty="0" smtClean="0"/>
              <a:t>     You </a:t>
            </a:r>
            <a:r>
              <a:rPr lang="en-US" dirty="0"/>
              <a:t>write all your instructions into a file </a:t>
            </a:r>
            <a:endParaRPr lang="en-US" dirty="0" smtClean="0"/>
          </a:p>
          <a:p>
            <a:pPr marL="0" indent="0">
              <a:buNone/>
            </a:pPr>
            <a:r>
              <a:rPr lang="en-US" dirty="0"/>
              <a:t> </a:t>
            </a:r>
            <a:r>
              <a:rPr lang="en-US" dirty="0" smtClean="0"/>
              <a:t>     </a:t>
            </a:r>
            <a:r>
              <a:rPr lang="en-US" dirty="0"/>
              <a:t>You then ‘RUN’ the program </a:t>
            </a:r>
            <a:endParaRPr lang="en-US" dirty="0" smtClean="0"/>
          </a:p>
          <a:p>
            <a:pPr marL="0" indent="0">
              <a:buNone/>
            </a:pPr>
            <a:r>
              <a:rPr lang="en-US" dirty="0"/>
              <a:t> </a:t>
            </a:r>
            <a:r>
              <a:rPr lang="en-US" dirty="0" smtClean="0"/>
              <a:t>     This </a:t>
            </a:r>
            <a:r>
              <a:rPr lang="en-US" dirty="0"/>
              <a:t>can be done from command line by telling Python what file to ‘run’ »..or can use IDLE </a:t>
            </a:r>
            <a:r>
              <a:rPr lang="en-US" dirty="0" smtClean="0"/>
              <a:t>- Python’s </a:t>
            </a:r>
            <a:r>
              <a:rPr lang="en-US" dirty="0"/>
              <a:t>default Integrated Development Environment </a:t>
            </a:r>
            <a:r>
              <a:rPr lang="en-US" dirty="0" smtClean="0"/>
              <a:t>(Graphical </a:t>
            </a:r>
            <a:r>
              <a:rPr lang="en-US" dirty="0"/>
              <a:t>User </a:t>
            </a:r>
            <a:r>
              <a:rPr lang="en-US" dirty="0" smtClean="0"/>
              <a:t>Interface)</a:t>
            </a:r>
            <a:endParaRPr lang="ru-RU" dirty="0"/>
          </a:p>
        </p:txBody>
      </p:sp>
    </p:spTree>
    <p:extLst>
      <p:ext uri="{BB962C8B-B14F-4D97-AF65-F5344CB8AC3E}">
        <p14:creationId xmlns:p14="http://schemas.microsoft.com/office/powerpoint/2010/main" val="413805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Terminology</a:t>
            </a:r>
            <a:endParaRPr lang="ru-RU" dirty="0"/>
          </a:p>
        </p:txBody>
      </p:sp>
      <p:sp>
        <p:nvSpPr>
          <p:cNvPr id="3" name="Объект 2"/>
          <p:cNvSpPr>
            <a:spLocks noGrp="1"/>
          </p:cNvSpPr>
          <p:nvPr>
            <p:ph sz="quarter" idx="1"/>
          </p:nvPr>
        </p:nvSpPr>
        <p:spPr/>
        <p:txBody>
          <a:bodyPr>
            <a:normAutofit fontScale="77500" lnSpcReduction="20000"/>
          </a:bodyPr>
          <a:lstStyle/>
          <a:p>
            <a:r>
              <a:rPr lang="en-US" dirty="0" smtClean="0"/>
              <a:t>Testing/Debugging </a:t>
            </a:r>
            <a:r>
              <a:rPr lang="en-US" dirty="0"/>
              <a:t>your code (removing errors) is a vital step </a:t>
            </a:r>
            <a:endParaRPr lang="en-US" dirty="0" smtClean="0"/>
          </a:p>
          <a:p>
            <a:r>
              <a:rPr lang="en-US" dirty="0" smtClean="0"/>
              <a:t> </a:t>
            </a:r>
            <a:r>
              <a:rPr lang="en-US" dirty="0"/>
              <a:t>Types of Errors </a:t>
            </a:r>
            <a:endParaRPr lang="en-US" dirty="0" smtClean="0"/>
          </a:p>
          <a:p>
            <a:pPr marL="457200" indent="-457200">
              <a:buAutoNum type="arabicPeriod"/>
            </a:pPr>
            <a:r>
              <a:rPr lang="en-US" dirty="0" smtClean="0"/>
              <a:t>Syntax </a:t>
            </a:r>
            <a:r>
              <a:rPr lang="en-US" dirty="0"/>
              <a:t>Errors </a:t>
            </a:r>
          </a:p>
          <a:p>
            <a:pPr marL="0" indent="0">
              <a:buNone/>
            </a:pPr>
            <a:r>
              <a:rPr lang="en-US" dirty="0"/>
              <a:t> </a:t>
            </a:r>
            <a:r>
              <a:rPr lang="en-US" dirty="0" smtClean="0"/>
              <a:t>        Structure </a:t>
            </a:r>
            <a:r>
              <a:rPr lang="en-US" dirty="0"/>
              <a:t>of code doesn’t follow the ‘rules’ of the language </a:t>
            </a:r>
            <a:endParaRPr lang="en-US" dirty="0" smtClean="0"/>
          </a:p>
          <a:p>
            <a:pPr marL="0" indent="0">
              <a:buNone/>
            </a:pPr>
            <a:r>
              <a:rPr lang="en-US" dirty="0"/>
              <a:t> </a:t>
            </a:r>
            <a:r>
              <a:rPr lang="en-US" dirty="0" smtClean="0"/>
              <a:t>        Code </a:t>
            </a:r>
            <a:r>
              <a:rPr lang="en-US" dirty="0"/>
              <a:t>will not ‘run’ ..Python will give you an error message </a:t>
            </a:r>
          </a:p>
          <a:p>
            <a:pPr marL="0" indent="0">
              <a:buNone/>
            </a:pPr>
            <a:r>
              <a:rPr lang="en-US" dirty="0" smtClean="0"/>
              <a:t>         </a:t>
            </a:r>
            <a:r>
              <a:rPr lang="en-US" dirty="0"/>
              <a:t>Every language has reserved words (keywords) </a:t>
            </a:r>
            <a:endParaRPr lang="en-US" dirty="0" smtClean="0"/>
          </a:p>
          <a:p>
            <a:pPr marL="0" indent="0">
              <a:buNone/>
            </a:pPr>
            <a:r>
              <a:rPr lang="en-US" dirty="0"/>
              <a:t> </a:t>
            </a:r>
            <a:r>
              <a:rPr lang="en-US" dirty="0" smtClean="0"/>
              <a:t>        </a:t>
            </a:r>
            <a:r>
              <a:rPr lang="en-US" dirty="0"/>
              <a:t>How many in python? </a:t>
            </a:r>
            <a:endParaRPr lang="en-US" dirty="0" smtClean="0"/>
          </a:p>
          <a:p>
            <a:pPr marL="457200" indent="-457200">
              <a:buAutoNum type="arabicPeriod" startAt="2"/>
            </a:pPr>
            <a:r>
              <a:rPr lang="en-US" dirty="0" smtClean="0"/>
              <a:t>Runtime </a:t>
            </a:r>
            <a:r>
              <a:rPr lang="en-US" dirty="0"/>
              <a:t>Errors </a:t>
            </a:r>
            <a:endParaRPr lang="en-US" dirty="0" smtClean="0"/>
          </a:p>
          <a:p>
            <a:pPr marL="0" indent="0">
              <a:buNone/>
            </a:pPr>
            <a:r>
              <a:rPr lang="en-US" dirty="0" smtClean="0"/>
              <a:t>          </a:t>
            </a:r>
            <a:r>
              <a:rPr lang="en-US" dirty="0"/>
              <a:t>Code will run .. But </a:t>
            </a:r>
            <a:endParaRPr lang="en-US" dirty="0" smtClean="0"/>
          </a:p>
          <a:p>
            <a:pPr marL="0" indent="0">
              <a:buNone/>
            </a:pPr>
            <a:r>
              <a:rPr lang="en-US" dirty="0"/>
              <a:t> </a:t>
            </a:r>
            <a:r>
              <a:rPr lang="en-US" dirty="0" smtClean="0"/>
              <a:t>         </a:t>
            </a:r>
            <a:r>
              <a:rPr lang="en-US" dirty="0"/>
              <a:t>Error will appear (at some stage!) </a:t>
            </a:r>
            <a:endParaRPr lang="en-US" dirty="0" smtClean="0"/>
          </a:p>
          <a:p>
            <a:pPr marL="457200" indent="-457200">
              <a:buAutoNum type="arabicPeriod" startAt="3"/>
            </a:pPr>
            <a:r>
              <a:rPr lang="en-US" dirty="0" smtClean="0"/>
              <a:t>Logical/Semantic </a:t>
            </a:r>
            <a:r>
              <a:rPr lang="en-US" dirty="0"/>
              <a:t>Errors </a:t>
            </a:r>
          </a:p>
          <a:p>
            <a:pPr marL="0" indent="0">
              <a:buNone/>
            </a:pPr>
            <a:r>
              <a:rPr lang="en-US" dirty="0"/>
              <a:t> </a:t>
            </a:r>
            <a:r>
              <a:rPr lang="en-US" dirty="0" smtClean="0"/>
              <a:t>         Code </a:t>
            </a:r>
            <a:r>
              <a:rPr lang="en-US" dirty="0"/>
              <a:t>runs .. No ‘run-time’ errors.. BUT </a:t>
            </a:r>
            <a:endParaRPr lang="en-US" dirty="0" smtClean="0"/>
          </a:p>
          <a:p>
            <a:pPr marL="0" indent="0">
              <a:buNone/>
            </a:pPr>
            <a:r>
              <a:rPr lang="en-US" dirty="0"/>
              <a:t> </a:t>
            </a:r>
            <a:r>
              <a:rPr lang="en-US" dirty="0" smtClean="0"/>
              <a:t>         </a:t>
            </a:r>
            <a:r>
              <a:rPr lang="en-US" dirty="0"/>
              <a:t>Code does not do what it is supposed to do</a:t>
            </a:r>
            <a:endParaRPr lang="ru-RU" dirty="0"/>
          </a:p>
        </p:txBody>
      </p:sp>
    </p:spTree>
    <p:extLst>
      <p:ext uri="{BB962C8B-B14F-4D97-AF65-F5344CB8AC3E}">
        <p14:creationId xmlns:p14="http://schemas.microsoft.com/office/powerpoint/2010/main" val="1107143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The Basics</a:t>
            </a:r>
            <a:endParaRPr lang="ru-RU" dirty="0"/>
          </a:p>
        </p:txBody>
      </p:sp>
      <p:sp>
        <p:nvSpPr>
          <p:cNvPr id="3" name="Объект 2"/>
          <p:cNvSpPr>
            <a:spLocks noGrp="1"/>
          </p:cNvSpPr>
          <p:nvPr>
            <p:ph sz="quarter" idx="1"/>
          </p:nvPr>
        </p:nvSpPr>
        <p:spPr/>
        <p:txBody>
          <a:bodyPr>
            <a:normAutofit fontScale="85000" lnSpcReduction="20000"/>
          </a:bodyPr>
          <a:lstStyle/>
          <a:p>
            <a:r>
              <a:rPr lang="en-US" dirty="0" smtClean="0"/>
              <a:t>First </a:t>
            </a:r>
            <a:r>
              <a:rPr lang="en-US" dirty="0"/>
              <a:t>off, a </a:t>
            </a:r>
            <a:r>
              <a:rPr lang="en-US" b="1" i="1" dirty="0">
                <a:solidFill>
                  <a:schemeClr val="accent1"/>
                </a:solidFill>
              </a:rPr>
              <a:t>comment</a:t>
            </a:r>
            <a:r>
              <a:rPr lang="en-US" dirty="0">
                <a:solidFill>
                  <a:schemeClr val="accent1"/>
                </a:solidFill>
              </a:rPr>
              <a:t> </a:t>
            </a:r>
            <a:r>
              <a:rPr lang="en-US" dirty="0"/>
              <a:t>is a number sign, </a:t>
            </a:r>
            <a:r>
              <a:rPr lang="en-US" i="1" dirty="0">
                <a:solidFill>
                  <a:schemeClr val="accent1"/>
                </a:solidFill>
              </a:rPr>
              <a:t>#,</a:t>
            </a:r>
            <a:r>
              <a:rPr lang="en-US" dirty="0">
                <a:solidFill>
                  <a:schemeClr val="accent1"/>
                </a:solidFill>
              </a:rPr>
              <a:t> </a:t>
            </a:r>
            <a:r>
              <a:rPr lang="en-US" dirty="0"/>
              <a:t>(also called a </a:t>
            </a:r>
            <a:r>
              <a:rPr lang="en-US" i="1" dirty="0" err="1"/>
              <a:t>hashtag</a:t>
            </a:r>
            <a:r>
              <a:rPr lang="en-US" dirty="0"/>
              <a:t> in social media) followed by some text. A comment is a human readable sentence that Python will ignore. For example, </a:t>
            </a:r>
            <a:r>
              <a:rPr lang="en-US" i="1" dirty="0"/>
              <a:t># This is a comment!</a:t>
            </a:r>
            <a:r>
              <a:rPr lang="en-US" dirty="0"/>
              <a:t> will not be interpreted by Python.</a:t>
            </a:r>
          </a:p>
          <a:p>
            <a:r>
              <a:rPr lang="en-US" dirty="0"/>
              <a:t>Second, if you ever see three greater than signs </a:t>
            </a:r>
            <a:r>
              <a:rPr lang="en-US" b="1" i="1" dirty="0">
                <a:solidFill>
                  <a:schemeClr val="accent1"/>
                </a:solidFill>
              </a:rPr>
              <a:t>(&gt;&gt;&gt;)</a:t>
            </a:r>
            <a:r>
              <a:rPr lang="en-US" dirty="0">
                <a:solidFill>
                  <a:schemeClr val="accent1"/>
                </a:solidFill>
              </a:rPr>
              <a:t> </a:t>
            </a:r>
            <a:r>
              <a:rPr lang="en-US" dirty="0"/>
              <a:t>and three periods (...), then this implies that the Python shell is being used. Refer back to the previous </a:t>
            </a:r>
            <a:r>
              <a:rPr lang="en-US" dirty="0" smtClean="0"/>
              <a:t>slides on </a:t>
            </a:r>
            <a:r>
              <a:rPr lang="en-US" dirty="0"/>
              <a:t>how to access the shell.</a:t>
            </a:r>
          </a:p>
          <a:p>
            <a:r>
              <a:rPr lang="en-US" dirty="0"/>
              <a:t>Thirdly, a variable is a </a:t>
            </a:r>
            <a:r>
              <a:rPr lang="en-US" dirty="0">
                <a:solidFill>
                  <a:schemeClr val="accent1"/>
                </a:solidFill>
              </a:rPr>
              <a:t>namespace</a:t>
            </a:r>
            <a:r>
              <a:rPr lang="en-US" dirty="0"/>
              <a:t> , like </a:t>
            </a:r>
            <a:r>
              <a:rPr lang="en-US" dirty="0" err="1"/>
              <a:t>var</a:t>
            </a:r>
            <a:r>
              <a:rPr lang="en-US" dirty="0"/>
              <a:t> and </a:t>
            </a:r>
            <a:r>
              <a:rPr lang="en-US" dirty="0" err="1"/>
              <a:t>somevar</a:t>
            </a:r>
            <a:r>
              <a:rPr lang="en-US" dirty="0"/>
              <a:t>, and it can hold a Python data type, like a number or string that you'll learn about later.</a:t>
            </a:r>
          </a:p>
          <a:p>
            <a:r>
              <a:rPr lang="en-US" dirty="0"/>
              <a:t>Fourth, like the previous lesson stated, </a:t>
            </a:r>
            <a:r>
              <a:rPr lang="en-US" b="1" i="1" dirty="0">
                <a:solidFill>
                  <a:schemeClr val="accent1"/>
                </a:solidFill>
              </a:rPr>
              <a:t>Python </a:t>
            </a:r>
            <a:r>
              <a:rPr lang="en-US" b="1" i="1" dirty="0" smtClean="0">
                <a:solidFill>
                  <a:schemeClr val="accent1"/>
                </a:solidFill>
              </a:rPr>
              <a:t>3.7.1 </a:t>
            </a:r>
            <a:r>
              <a:rPr lang="en-US" dirty="0"/>
              <a:t>will be used in this course, so make sure you don't use Python 2.X or you'll definitely get an error message.</a:t>
            </a:r>
          </a:p>
          <a:p>
            <a:r>
              <a:rPr lang="en-US" dirty="0"/>
              <a:t>Fifth, a python script is just </a:t>
            </a:r>
            <a:r>
              <a:rPr lang="en-US" b="1" i="1" dirty="0">
                <a:solidFill>
                  <a:schemeClr val="accent1"/>
                </a:solidFill>
              </a:rPr>
              <a:t>a plain text file </a:t>
            </a:r>
            <a:r>
              <a:rPr lang="en-US" dirty="0"/>
              <a:t>with python code in it. Refer back to the previous slides </a:t>
            </a:r>
            <a:r>
              <a:rPr lang="en-US" dirty="0" smtClean="0"/>
              <a:t>for </a:t>
            </a:r>
            <a:r>
              <a:rPr lang="en-US" dirty="0"/>
              <a:t>more information.</a:t>
            </a:r>
          </a:p>
          <a:p>
            <a:endParaRPr lang="ru-RU" dirty="0"/>
          </a:p>
        </p:txBody>
      </p:sp>
    </p:spTree>
    <p:extLst>
      <p:ext uri="{BB962C8B-B14F-4D97-AF65-F5344CB8AC3E}">
        <p14:creationId xmlns:p14="http://schemas.microsoft.com/office/powerpoint/2010/main" val="887847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Basic Syntaxes</a:t>
            </a:r>
            <a:endParaRPr lang="ru-RU" dirty="0"/>
          </a:p>
        </p:txBody>
      </p:sp>
      <p:sp>
        <p:nvSpPr>
          <p:cNvPr id="3" name="Объект 2"/>
          <p:cNvSpPr>
            <a:spLocks noGrp="1"/>
          </p:cNvSpPr>
          <p:nvPr>
            <p:ph sz="quarter" idx="1"/>
          </p:nvPr>
        </p:nvSpPr>
        <p:spPr/>
        <p:txBody>
          <a:bodyPr>
            <a:normAutofit fontScale="85000" lnSpcReduction="10000"/>
          </a:bodyPr>
          <a:lstStyle/>
          <a:p>
            <a:r>
              <a:rPr lang="en-US" dirty="0"/>
              <a:t>Python bears some </a:t>
            </a:r>
            <a:r>
              <a:rPr lang="en-US" b="1" i="1" dirty="0">
                <a:solidFill>
                  <a:schemeClr val="accent1"/>
                </a:solidFill>
              </a:rPr>
              <a:t>resemblance</a:t>
            </a:r>
            <a:r>
              <a:rPr lang="en-US" dirty="0">
                <a:solidFill>
                  <a:schemeClr val="accent1"/>
                </a:solidFill>
              </a:rPr>
              <a:t> </a:t>
            </a:r>
            <a:r>
              <a:rPr lang="en-US" dirty="0"/>
              <a:t>to </a:t>
            </a:r>
            <a:r>
              <a:rPr lang="en-US" dirty="0" smtClean="0"/>
              <a:t>C++, </a:t>
            </a:r>
            <a:r>
              <a:rPr lang="en-US" dirty="0"/>
              <a:t>but in general it is cleaner and easier to read. </a:t>
            </a:r>
            <a:endParaRPr lang="en-US" dirty="0" smtClean="0"/>
          </a:p>
          <a:p>
            <a:r>
              <a:rPr lang="en-US" dirty="0" smtClean="0"/>
              <a:t>There </a:t>
            </a:r>
            <a:r>
              <a:rPr lang="en-US" dirty="0"/>
              <a:t>are a few important differences from </a:t>
            </a:r>
            <a:r>
              <a:rPr lang="en-US" dirty="0" smtClean="0"/>
              <a:t>C++ that </a:t>
            </a:r>
            <a:r>
              <a:rPr lang="en-US" dirty="0"/>
              <a:t>you should note: </a:t>
            </a:r>
            <a:endParaRPr lang="en-US" dirty="0" smtClean="0"/>
          </a:p>
          <a:p>
            <a:pPr marL="457200" indent="-457200">
              <a:buFont typeface="+mj-lt"/>
              <a:buAutoNum type="arabicPeriod"/>
            </a:pPr>
            <a:r>
              <a:rPr lang="en-US" dirty="0" smtClean="0"/>
              <a:t>First</a:t>
            </a:r>
            <a:r>
              <a:rPr lang="en-US" dirty="0"/>
              <a:t>, you </a:t>
            </a:r>
            <a:r>
              <a:rPr lang="en-US" b="1" i="1" dirty="0">
                <a:solidFill>
                  <a:schemeClr val="accent1"/>
                </a:solidFill>
              </a:rPr>
              <a:t>don’t need to declare the types of variables</a:t>
            </a:r>
            <a:r>
              <a:rPr lang="en-US" dirty="0"/>
              <a:t>. Thus, you write x = 1 rather than </a:t>
            </a:r>
            <a:r>
              <a:rPr lang="en-US" dirty="0" err="1"/>
              <a:t>int</a:t>
            </a:r>
            <a:r>
              <a:rPr lang="en-US" dirty="0"/>
              <a:t> x = </a:t>
            </a:r>
            <a:r>
              <a:rPr lang="en-US" dirty="0" smtClean="0"/>
              <a:t>1.</a:t>
            </a:r>
          </a:p>
          <a:p>
            <a:pPr marL="457200" indent="-457200">
              <a:buFont typeface="+mj-lt"/>
              <a:buAutoNum type="arabicPeriod"/>
            </a:pPr>
            <a:r>
              <a:rPr lang="en-US" dirty="0" smtClean="0"/>
              <a:t>Second</a:t>
            </a:r>
            <a:r>
              <a:rPr lang="en-US" dirty="0"/>
              <a:t>, the environment in which you work with Python lets you type bits of code and see what happens </a:t>
            </a:r>
            <a:r>
              <a:rPr lang="en-US" b="1" i="1" dirty="0">
                <a:solidFill>
                  <a:schemeClr val="accent1"/>
                </a:solidFill>
              </a:rPr>
              <a:t>without an intermediate compiling step</a:t>
            </a:r>
            <a:r>
              <a:rPr lang="en-US" dirty="0"/>
              <a:t>. This makes experimentation and testing very simple. </a:t>
            </a:r>
            <a:endParaRPr lang="en-US" dirty="0" smtClean="0"/>
          </a:p>
          <a:p>
            <a:pPr marL="457200" indent="-457200">
              <a:buFont typeface="+mj-lt"/>
              <a:buAutoNum type="arabicPeriod"/>
            </a:pPr>
            <a:r>
              <a:rPr lang="en-US" dirty="0" smtClean="0"/>
              <a:t>Third</a:t>
            </a:r>
            <a:r>
              <a:rPr lang="en-US" dirty="0"/>
              <a:t>, a feature of Python that you will grow to love and cherish is </a:t>
            </a:r>
            <a:r>
              <a:rPr lang="en-US" b="1" i="1" dirty="0">
                <a:solidFill>
                  <a:schemeClr val="accent1"/>
                </a:solidFill>
              </a:rPr>
              <a:t>how easy it is to read</a:t>
            </a:r>
            <a:r>
              <a:rPr lang="en-US" dirty="0"/>
              <a:t>. Instead of using a lot of punctuation and other symbols, which are what makes code in most programming languages look daunting and scary, Python uses English keywords and natural-sounding syntax.</a:t>
            </a:r>
            <a:endParaRPr lang="ru-RU" dirty="0"/>
          </a:p>
        </p:txBody>
      </p:sp>
    </p:spTree>
    <p:extLst>
      <p:ext uri="{BB962C8B-B14F-4D97-AF65-F5344CB8AC3E}">
        <p14:creationId xmlns:p14="http://schemas.microsoft.com/office/powerpoint/2010/main" val="334094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996952"/>
            <a:ext cx="7467600" cy="1143000"/>
          </a:xfrm>
        </p:spPr>
        <p:txBody>
          <a:bodyPr/>
          <a:lstStyle/>
          <a:p>
            <a:r>
              <a:rPr lang="en-US" dirty="0" smtClean="0"/>
              <a:t>Data Types</a:t>
            </a:r>
            <a:endParaRPr lang="ru-RU" dirty="0"/>
          </a:p>
        </p:txBody>
      </p:sp>
    </p:spTree>
    <p:extLst>
      <p:ext uri="{BB962C8B-B14F-4D97-AF65-F5344CB8AC3E}">
        <p14:creationId xmlns:p14="http://schemas.microsoft.com/office/powerpoint/2010/main" val="3387373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Basic Data Types (</a:t>
            </a:r>
            <a:r>
              <a:rPr lang="en-US" b="1" dirty="0" smtClean="0"/>
              <a:t>Integers</a:t>
            </a:r>
            <a:r>
              <a:rPr lang="en-US" dirty="0" smtClean="0"/>
              <a:t>)</a:t>
            </a:r>
            <a:endParaRPr lang="ru-RU" dirty="0"/>
          </a:p>
        </p:txBody>
      </p:sp>
      <p:sp>
        <p:nvSpPr>
          <p:cNvPr id="3" name="Объект 2"/>
          <p:cNvSpPr>
            <a:spLocks noGrp="1"/>
          </p:cNvSpPr>
          <p:nvPr>
            <p:ph sz="quarter" idx="1"/>
          </p:nvPr>
        </p:nvSpPr>
        <p:spPr/>
        <p:txBody>
          <a:bodyPr/>
          <a:lstStyle/>
          <a:p>
            <a:r>
              <a:rPr lang="en-US" sz="2000" dirty="0" smtClean="0"/>
              <a:t>No limit to the length!</a:t>
            </a:r>
          </a:p>
          <a:p>
            <a:endParaRPr lang="en-US" sz="2000" dirty="0"/>
          </a:p>
          <a:p>
            <a:r>
              <a:rPr lang="en-US" sz="2000" dirty="0"/>
              <a:t>The following strings can be prepended to an integer </a:t>
            </a:r>
            <a:r>
              <a:rPr lang="en-US" sz="2000" dirty="0" smtClean="0"/>
              <a:t>value</a:t>
            </a:r>
            <a:r>
              <a:rPr lang="en-US" dirty="0" smtClean="0"/>
              <a:t>:</a:t>
            </a:r>
          </a:p>
          <a:p>
            <a:r>
              <a:rPr lang="en-US" dirty="0" smtClean="0"/>
              <a:t>To </a:t>
            </a:r>
            <a:r>
              <a:rPr lang="en-US" sz="2000" dirty="0" smtClean="0"/>
              <a:t>display </a:t>
            </a:r>
            <a:r>
              <a:rPr lang="en-US" sz="2000" dirty="0"/>
              <a:t>a value while in a REPL session, </a:t>
            </a:r>
            <a:endParaRPr lang="en-US" sz="2000" dirty="0" smtClean="0"/>
          </a:p>
          <a:p>
            <a:pPr marL="0" indent="0">
              <a:buNone/>
            </a:pPr>
            <a:r>
              <a:rPr lang="en-US" sz="2000" dirty="0" smtClean="0"/>
              <a:t>you </a:t>
            </a:r>
            <a:r>
              <a:rPr lang="en-US" sz="2000" dirty="0"/>
              <a:t>don’t need to use the print() function. Just </a:t>
            </a:r>
            <a:endParaRPr lang="en-US" sz="2000" dirty="0" smtClean="0"/>
          </a:p>
          <a:p>
            <a:pPr marL="0" indent="0">
              <a:buNone/>
            </a:pPr>
            <a:r>
              <a:rPr lang="en-US" sz="2000" dirty="0" smtClean="0"/>
              <a:t>typing </a:t>
            </a:r>
            <a:r>
              <a:rPr lang="en-US" sz="2000" dirty="0"/>
              <a:t>the value at the &gt;&gt;&gt; prompt and hitting </a:t>
            </a:r>
            <a:endParaRPr lang="en-US" sz="2000" dirty="0" smtClean="0"/>
          </a:p>
          <a:p>
            <a:pPr marL="0" indent="0">
              <a:buNone/>
            </a:pPr>
            <a:r>
              <a:rPr lang="en-US" sz="2000" dirty="0" smtClean="0"/>
              <a:t>Enter </a:t>
            </a:r>
            <a:r>
              <a:rPr lang="en-US" sz="2000" dirty="0"/>
              <a:t>will display it:              </a:t>
            </a:r>
          </a:p>
          <a:p>
            <a:endParaRPr lang="en-US" dirty="0" smtClean="0"/>
          </a:p>
          <a:p>
            <a:endParaRPr lang="en-US" dirty="0"/>
          </a:p>
          <a:p>
            <a:pPr marL="0" indent="0">
              <a:buNone/>
            </a:pPr>
            <a:r>
              <a:rPr lang="en-US" dirty="0" smtClean="0"/>
              <a:t> </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484784"/>
            <a:ext cx="4608512" cy="103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910592"/>
            <a:ext cx="15144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105979"/>
            <a:ext cx="11525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6372200" y="2780928"/>
            <a:ext cx="648072"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Прямая со стрелкой 8"/>
          <p:cNvCxnSpPr/>
          <p:nvPr/>
        </p:nvCxnSpPr>
        <p:spPr>
          <a:xfrm>
            <a:off x="2483768" y="4572778"/>
            <a:ext cx="648072"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01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normAutofit/>
          </a:bodyPr>
          <a:lstStyle/>
          <a:p>
            <a:r>
              <a:rPr lang="en-US" dirty="0"/>
              <a:t>Basic Data Types </a:t>
            </a:r>
            <a:r>
              <a:rPr lang="en-US" sz="2400" dirty="0" smtClean="0"/>
              <a:t>(Floating-</a:t>
            </a:r>
            <a:r>
              <a:rPr lang="en-US" sz="2400" dirty="0" err="1" smtClean="0"/>
              <a:t>PointNumbers</a:t>
            </a:r>
            <a:r>
              <a:rPr lang="en-US" sz="2400" dirty="0" smtClean="0"/>
              <a:t>)</a:t>
            </a:r>
            <a:endParaRPr lang="ru-RU" sz="2400" dirty="0"/>
          </a:p>
        </p:txBody>
      </p:sp>
      <p:sp>
        <p:nvSpPr>
          <p:cNvPr id="3" name="Объект 2"/>
          <p:cNvSpPr>
            <a:spLocks noGrp="1"/>
          </p:cNvSpPr>
          <p:nvPr>
            <p:ph sz="quarter" idx="1"/>
          </p:nvPr>
        </p:nvSpPr>
        <p:spPr>
          <a:xfrm>
            <a:off x="457200" y="1124744"/>
            <a:ext cx="7467600" cy="5349208"/>
          </a:xfrm>
        </p:spPr>
        <p:txBody>
          <a:bodyPr>
            <a:normAutofit/>
          </a:bodyPr>
          <a:lstStyle/>
          <a:p>
            <a:r>
              <a:rPr lang="en-US" sz="2000" dirty="0" smtClean="0"/>
              <a:t>Float </a:t>
            </a:r>
            <a:r>
              <a:rPr lang="en-US" sz="2000" dirty="0"/>
              <a:t>values are specified with a decimal </a:t>
            </a:r>
            <a:r>
              <a:rPr lang="en-US" sz="2000" dirty="0" smtClean="0"/>
              <a:t>point;</a:t>
            </a:r>
          </a:p>
          <a:p>
            <a:endParaRPr lang="en-US" sz="2000" dirty="0" smtClean="0"/>
          </a:p>
          <a:p>
            <a:r>
              <a:rPr lang="en-US" sz="2000" dirty="0" smtClean="0"/>
              <a:t>                       The </a:t>
            </a:r>
            <a:r>
              <a:rPr lang="en-US" sz="2000" dirty="0"/>
              <a:t>maximum value a </a:t>
            </a:r>
            <a:r>
              <a:rPr lang="en-US" sz="2000" dirty="0" smtClean="0"/>
              <a:t>floating-</a:t>
            </a:r>
          </a:p>
          <a:p>
            <a:pPr marL="0" indent="0">
              <a:buNone/>
            </a:pPr>
            <a:r>
              <a:rPr lang="en-US" sz="2000" dirty="0" smtClean="0"/>
              <a:t>                           point number can </a:t>
            </a:r>
            <a:r>
              <a:rPr lang="en-US" sz="2000" dirty="0"/>
              <a:t>have is </a:t>
            </a:r>
            <a:endParaRPr lang="en-US" sz="2000" dirty="0" smtClean="0"/>
          </a:p>
          <a:p>
            <a:pPr marL="0" indent="0">
              <a:buNone/>
            </a:pPr>
            <a:r>
              <a:rPr lang="en-US" sz="2000" dirty="0"/>
              <a:t> </a:t>
            </a:r>
            <a:r>
              <a:rPr lang="en-US" sz="2000" dirty="0" smtClean="0"/>
              <a:t>                          approximately </a:t>
            </a:r>
            <a:r>
              <a:rPr lang="en-US" sz="2000" b="1" dirty="0"/>
              <a:t>1.8 ⨉ </a:t>
            </a:r>
            <a:r>
              <a:rPr lang="en-US" sz="2000" b="1" dirty="0" smtClean="0"/>
              <a:t>10</a:t>
            </a:r>
            <a:r>
              <a:rPr lang="en-US" sz="2000" b="1" baseline="30000" dirty="0" smtClean="0"/>
              <a:t>308</a:t>
            </a:r>
            <a:r>
              <a:rPr lang="en-US" sz="2000" dirty="0" smtClean="0"/>
              <a:t>.</a:t>
            </a:r>
          </a:p>
          <a:p>
            <a:pPr marL="0" indent="0">
              <a:buNone/>
            </a:pPr>
            <a:r>
              <a:rPr lang="en-US" sz="2000" dirty="0" smtClean="0"/>
              <a:t>                           Python </a:t>
            </a:r>
            <a:r>
              <a:rPr lang="en-US" sz="2000" dirty="0"/>
              <a:t>will indicate a number </a:t>
            </a:r>
            <a:endParaRPr lang="en-US" sz="2000" dirty="0" smtClean="0"/>
          </a:p>
          <a:p>
            <a:pPr marL="0" indent="0">
              <a:buNone/>
            </a:pPr>
            <a:r>
              <a:rPr lang="en-US" sz="2000" dirty="0"/>
              <a:t> </a:t>
            </a:r>
            <a:r>
              <a:rPr lang="en-US" sz="2000" dirty="0" smtClean="0"/>
              <a:t>                           greater </a:t>
            </a:r>
            <a:r>
              <a:rPr lang="en-US" sz="2000" dirty="0"/>
              <a:t>than that </a:t>
            </a:r>
            <a:r>
              <a:rPr lang="en-US" sz="2000" dirty="0" smtClean="0"/>
              <a:t>by </a:t>
            </a:r>
            <a:r>
              <a:rPr lang="en-US" sz="2000" dirty="0"/>
              <a:t>the string </a:t>
            </a:r>
            <a:r>
              <a:rPr lang="en-US" sz="2000" dirty="0" err="1" smtClean="0"/>
              <a:t>inf</a:t>
            </a:r>
            <a:r>
              <a:rPr lang="en-US" sz="2000" dirty="0" smtClean="0"/>
              <a:t>; </a:t>
            </a:r>
          </a:p>
          <a:p>
            <a:pPr marL="0" indent="0">
              <a:buNone/>
            </a:pPr>
            <a:endParaRPr lang="en-US" sz="2000" dirty="0" smtClean="0"/>
          </a:p>
          <a:p>
            <a:r>
              <a:rPr lang="en-US" sz="2000" dirty="0" smtClean="0"/>
              <a:t>                        The </a:t>
            </a:r>
            <a:r>
              <a:rPr lang="en-US" sz="2000" dirty="0"/>
              <a:t>closest a nonzero number </a:t>
            </a:r>
            <a:r>
              <a:rPr lang="en-US" sz="2000" dirty="0" smtClean="0"/>
              <a:t>can</a:t>
            </a:r>
          </a:p>
          <a:p>
            <a:pPr marL="0" indent="0">
              <a:buNone/>
            </a:pPr>
            <a:r>
              <a:rPr lang="en-US" sz="2000" dirty="0" smtClean="0"/>
              <a:t>                            </a:t>
            </a:r>
            <a:r>
              <a:rPr lang="en-US" sz="2000" dirty="0"/>
              <a:t>be to </a:t>
            </a:r>
            <a:r>
              <a:rPr lang="en-US" sz="2000" dirty="0" smtClean="0"/>
              <a:t>zero is </a:t>
            </a:r>
            <a:r>
              <a:rPr lang="en-US" sz="2000" dirty="0"/>
              <a:t>approximately </a:t>
            </a:r>
            <a:endParaRPr lang="en-US" sz="2000" dirty="0" smtClean="0"/>
          </a:p>
          <a:p>
            <a:pPr marL="0" indent="0">
              <a:buNone/>
            </a:pPr>
            <a:r>
              <a:rPr lang="en-US" sz="2000" b="1" dirty="0"/>
              <a:t> </a:t>
            </a:r>
            <a:r>
              <a:rPr lang="en-US" sz="2000" b="1" dirty="0" smtClean="0"/>
              <a:t>                          5.0 </a:t>
            </a:r>
            <a:r>
              <a:rPr lang="en-US" sz="2000" b="1" dirty="0"/>
              <a:t>⨉ 10</a:t>
            </a:r>
            <a:r>
              <a:rPr lang="en-US" sz="2000" b="1" baseline="30000" dirty="0"/>
              <a:t>-324</a:t>
            </a:r>
            <a:r>
              <a:rPr lang="en-US" sz="2000" dirty="0"/>
              <a:t>. Anything closer to </a:t>
            </a:r>
            <a:r>
              <a:rPr lang="en-US" sz="2000" dirty="0" smtClean="0"/>
              <a:t>zero</a:t>
            </a:r>
          </a:p>
          <a:p>
            <a:pPr marL="0" indent="0">
              <a:buNone/>
            </a:pPr>
            <a:r>
              <a:rPr lang="en-US" sz="2000" dirty="0"/>
              <a:t> </a:t>
            </a:r>
            <a:r>
              <a:rPr lang="en-US" sz="2000" dirty="0" smtClean="0"/>
              <a:t>                           </a:t>
            </a:r>
            <a:r>
              <a:rPr lang="en-US" sz="2000" dirty="0"/>
              <a:t>than that is effectively </a:t>
            </a:r>
            <a:r>
              <a:rPr lang="en-US" sz="2000" dirty="0" smtClean="0"/>
              <a:t>zero;</a:t>
            </a:r>
          </a:p>
          <a:p>
            <a:pPr marL="0" indent="0">
              <a:buNone/>
            </a:pPr>
            <a:endParaRPr lang="en-US" sz="2000" dirty="0"/>
          </a:p>
          <a:p>
            <a:endParaRPr lang="ru-RU"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124743"/>
            <a:ext cx="2016224" cy="475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6354198" y="1340768"/>
            <a:ext cx="324036"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32996"/>
            <a:ext cx="1579612" cy="185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3882076"/>
            <a:ext cx="1368153" cy="170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448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Basic Data Types </a:t>
            </a:r>
            <a:r>
              <a:rPr lang="en-US" sz="2500" dirty="0" smtClean="0"/>
              <a:t>(</a:t>
            </a:r>
            <a:r>
              <a:rPr lang="en-US" sz="2500" dirty="0"/>
              <a:t>Complex </a:t>
            </a:r>
            <a:r>
              <a:rPr lang="en-US" sz="2500" dirty="0" smtClean="0"/>
              <a:t>Numbers)</a:t>
            </a:r>
            <a:endParaRPr lang="ru-RU" sz="2500" dirty="0"/>
          </a:p>
        </p:txBody>
      </p:sp>
      <p:sp>
        <p:nvSpPr>
          <p:cNvPr id="3" name="Объект 2"/>
          <p:cNvSpPr>
            <a:spLocks noGrp="1"/>
          </p:cNvSpPr>
          <p:nvPr>
            <p:ph sz="quarter" idx="1"/>
          </p:nvPr>
        </p:nvSpPr>
        <p:spPr/>
        <p:txBody>
          <a:bodyPr/>
          <a:lstStyle/>
          <a:p>
            <a:r>
              <a:rPr lang="en-US" dirty="0"/>
              <a:t>Complex numbers are specified as &lt;real part&gt;+&lt;imaginary part&gt;j. </a:t>
            </a:r>
            <a:endParaRPr lang="en-US" dirty="0" smtClean="0"/>
          </a:p>
          <a:p>
            <a:r>
              <a:rPr lang="en-US" dirty="0" smtClean="0"/>
              <a:t>For </a:t>
            </a:r>
            <a:r>
              <a:rPr lang="en-US" dirty="0"/>
              <a:t>example:</a:t>
            </a:r>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212976"/>
            <a:ext cx="2470001" cy="211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03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Data Types </a:t>
            </a:r>
            <a:r>
              <a:rPr lang="en-US" sz="2500" dirty="0" smtClean="0"/>
              <a:t>(String)</a:t>
            </a:r>
            <a:endParaRPr lang="ru-RU" dirty="0"/>
          </a:p>
        </p:txBody>
      </p:sp>
      <p:sp>
        <p:nvSpPr>
          <p:cNvPr id="3" name="Объект 2"/>
          <p:cNvSpPr>
            <a:spLocks noGrp="1"/>
          </p:cNvSpPr>
          <p:nvPr>
            <p:ph sz="quarter" idx="1"/>
          </p:nvPr>
        </p:nvSpPr>
        <p:spPr/>
        <p:txBody>
          <a:bodyPr>
            <a:normAutofit/>
          </a:bodyPr>
          <a:lstStyle/>
          <a:p>
            <a:r>
              <a:rPr lang="en-US" sz="2000" dirty="0" smtClean="0"/>
              <a:t>                                 Strings </a:t>
            </a:r>
            <a:r>
              <a:rPr lang="en-US" sz="2000" dirty="0"/>
              <a:t>are </a:t>
            </a:r>
            <a:r>
              <a:rPr lang="en-US" sz="2000" b="1" i="1" dirty="0">
                <a:solidFill>
                  <a:schemeClr val="accent1"/>
                </a:solidFill>
              </a:rPr>
              <a:t>sequences of character data</a:t>
            </a:r>
            <a:r>
              <a:rPr lang="en-US" sz="2000" dirty="0" smtClean="0"/>
              <a:t>.</a:t>
            </a:r>
          </a:p>
          <a:p>
            <a:pPr marL="0" indent="0">
              <a:buNone/>
            </a:pPr>
            <a:r>
              <a:rPr lang="en-US" sz="2000" dirty="0" smtClean="0"/>
              <a:t>                                     </a:t>
            </a:r>
            <a:r>
              <a:rPr lang="en-US" sz="2000" dirty="0"/>
              <a:t>The string type in Python is called </a:t>
            </a:r>
            <a:r>
              <a:rPr lang="en-US" sz="2000" b="1" dirty="0">
                <a:solidFill>
                  <a:schemeClr val="accent1"/>
                </a:solidFill>
              </a:rPr>
              <a:t>str</a:t>
            </a:r>
            <a:r>
              <a:rPr lang="en-US" sz="2000" dirty="0" smtClean="0"/>
              <a:t>.</a:t>
            </a:r>
          </a:p>
          <a:p>
            <a:endParaRPr lang="en-US" sz="2000" dirty="0"/>
          </a:p>
          <a:p>
            <a:endParaRPr lang="en-US" sz="2000" dirty="0" smtClean="0"/>
          </a:p>
          <a:p>
            <a:endParaRPr lang="en-US" sz="2000" dirty="0" smtClean="0"/>
          </a:p>
          <a:p>
            <a:endParaRPr lang="en-US" sz="2000" dirty="0"/>
          </a:p>
          <a:p>
            <a:r>
              <a:rPr lang="en-US" sz="2000" dirty="0" smtClean="0"/>
              <a:t>            A </a:t>
            </a:r>
            <a:r>
              <a:rPr lang="en-US" sz="2000" dirty="0"/>
              <a:t>string in Python can contain as many characters </a:t>
            </a:r>
            <a:endParaRPr lang="en-US" sz="2000" dirty="0" smtClean="0"/>
          </a:p>
          <a:p>
            <a:pPr marL="0" indent="0">
              <a:buNone/>
            </a:pPr>
            <a:r>
              <a:rPr lang="en-US" sz="2000" dirty="0"/>
              <a:t> </a:t>
            </a:r>
            <a:r>
              <a:rPr lang="en-US" sz="2000" dirty="0" smtClean="0"/>
              <a:t>               as </a:t>
            </a:r>
            <a:r>
              <a:rPr lang="en-US" sz="2000" dirty="0"/>
              <a:t>you wish. The only limit is your machine’s </a:t>
            </a:r>
            <a:r>
              <a:rPr lang="en-US" sz="2000" dirty="0" smtClean="0"/>
              <a:t>   </a:t>
            </a:r>
          </a:p>
          <a:p>
            <a:pPr marL="0" indent="0">
              <a:buNone/>
            </a:pPr>
            <a:r>
              <a:rPr lang="en-US" sz="2000" dirty="0"/>
              <a:t> </a:t>
            </a:r>
            <a:r>
              <a:rPr lang="en-US" sz="2000" dirty="0" smtClean="0"/>
              <a:t>               memory </a:t>
            </a:r>
            <a:r>
              <a:rPr lang="en-US" sz="2000" dirty="0"/>
              <a:t>resources. A string can also be </a:t>
            </a:r>
            <a:r>
              <a:rPr lang="en-US" sz="2000" dirty="0" smtClean="0"/>
              <a:t>empty;</a:t>
            </a:r>
          </a:p>
          <a:p>
            <a:pPr marL="0" indent="0">
              <a:buNone/>
            </a:pPr>
            <a:endParaRPr lang="en-US" sz="2000" dirty="0"/>
          </a:p>
          <a:p>
            <a:pPr marL="0" indent="0">
              <a:buNone/>
            </a:pPr>
            <a:endParaRPr lang="ru-RU"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22574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74" y="3933056"/>
            <a:ext cx="80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914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Data Types </a:t>
            </a:r>
            <a:r>
              <a:rPr lang="en-US" sz="2500" dirty="0"/>
              <a:t>(String)</a:t>
            </a: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50482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120673"/>
            <a:ext cx="50006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02" y="4004876"/>
            <a:ext cx="50673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264" y="4976426"/>
            <a:ext cx="510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73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Behavioral equivalence</a:t>
            </a:r>
            <a:endParaRPr lang="ru-RU" dirty="0"/>
          </a:p>
        </p:txBody>
      </p:sp>
      <p:sp>
        <p:nvSpPr>
          <p:cNvPr id="3" name="Объект 2"/>
          <p:cNvSpPr>
            <a:spLocks noGrp="1"/>
          </p:cNvSpPr>
          <p:nvPr>
            <p:ph sz="quarter" idx="1"/>
          </p:nvPr>
        </p:nvSpPr>
        <p:spPr/>
        <p:txBody>
          <a:bodyPr>
            <a:normAutofit lnSpcReduction="10000"/>
          </a:bodyPr>
          <a:lstStyle/>
          <a:p>
            <a:r>
              <a:rPr lang="en-US" sz="2200" dirty="0" smtClean="0"/>
              <a:t>Example: 7+3=? OR 12374859 + 746592764 = ?</a:t>
            </a:r>
          </a:p>
          <a:p>
            <a:r>
              <a:rPr lang="en-US" sz="2200" dirty="0" smtClean="0"/>
              <a:t>Computation – a</a:t>
            </a:r>
            <a:r>
              <a:rPr lang="en-US" sz="2200" dirty="0"/>
              <a:t> </a:t>
            </a:r>
            <a:r>
              <a:rPr lang="en-US" sz="2200" dirty="0" smtClean="0"/>
              <a:t>kind</a:t>
            </a:r>
            <a:r>
              <a:rPr lang="en-US" sz="2200" dirty="0"/>
              <a:t> </a:t>
            </a:r>
            <a:r>
              <a:rPr lang="en-US" sz="2200" dirty="0" smtClean="0"/>
              <a:t>of</a:t>
            </a:r>
            <a:r>
              <a:rPr lang="en-US" sz="2200" dirty="0"/>
              <a:t> </a:t>
            </a:r>
            <a:r>
              <a:rPr lang="en-US" sz="2200" dirty="0" smtClean="0"/>
              <a:t>question‐answering;</a:t>
            </a:r>
          </a:p>
          <a:p>
            <a:r>
              <a:rPr lang="en-US" sz="2200" dirty="0" smtClean="0"/>
              <a:t>If a Person </a:t>
            </a:r>
            <a:r>
              <a:rPr lang="en-US" sz="2200" dirty="0"/>
              <a:t>o</a:t>
            </a:r>
            <a:r>
              <a:rPr lang="en-US" sz="2200" dirty="0" smtClean="0"/>
              <a:t>r System reliably </a:t>
            </a:r>
            <a:r>
              <a:rPr lang="en-US" sz="2200" dirty="0"/>
              <a:t>p</a:t>
            </a:r>
            <a:r>
              <a:rPr lang="en-US" sz="2200" dirty="0" smtClean="0"/>
              <a:t>roduces </a:t>
            </a:r>
            <a:r>
              <a:rPr lang="en-US" sz="2200" dirty="0"/>
              <a:t>t</a:t>
            </a:r>
            <a:r>
              <a:rPr lang="en-US" sz="2200" dirty="0" smtClean="0"/>
              <a:t>he </a:t>
            </a:r>
            <a:r>
              <a:rPr lang="en-US" sz="2200" dirty="0"/>
              <a:t>r</a:t>
            </a:r>
            <a:r>
              <a:rPr lang="en-US" sz="2200" dirty="0" smtClean="0"/>
              <a:t>ight answer, they </a:t>
            </a:r>
            <a:r>
              <a:rPr lang="en-US" sz="2200" dirty="0"/>
              <a:t>c</a:t>
            </a:r>
            <a:r>
              <a:rPr lang="en-US" sz="2200" dirty="0" smtClean="0"/>
              <a:t>an </a:t>
            </a:r>
            <a:r>
              <a:rPr lang="en-US" sz="2200" dirty="0"/>
              <a:t>b</a:t>
            </a:r>
            <a:r>
              <a:rPr lang="en-US" sz="2200" dirty="0" smtClean="0"/>
              <a:t>e </a:t>
            </a:r>
            <a:r>
              <a:rPr lang="en-US" sz="2200" dirty="0"/>
              <a:t>c</a:t>
            </a:r>
            <a:r>
              <a:rPr lang="en-US" sz="2200" dirty="0" smtClean="0"/>
              <a:t>onsidered </a:t>
            </a:r>
            <a:r>
              <a:rPr lang="en-US" sz="2200" dirty="0"/>
              <a:t>t</a:t>
            </a:r>
            <a:r>
              <a:rPr lang="en-US" sz="2200" dirty="0" smtClean="0"/>
              <a:t>o </a:t>
            </a:r>
            <a:r>
              <a:rPr lang="en-US" sz="2200" dirty="0"/>
              <a:t>h</a:t>
            </a:r>
            <a:r>
              <a:rPr lang="en-US" sz="2200" dirty="0" smtClean="0"/>
              <a:t>ave </a:t>
            </a:r>
            <a:r>
              <a:rPr lang="en-US" sz="2200" dirty="0"/>
              <a:t>s</a:t>
            </a:r>
            <a:r>
              <a:rPr lang="en-US" sz="2200" dirty="0" smtClean="0"/>
              <a:t>olved </a:t>
            </a:r>
            <a:r>
              <a:rPr lang="en-US" sz="2200" dirty="0"/>
              <a:t>t</a:t>
            </a:r>
            <a:r>
              <a:rPr lang="en-US" sz="2200" dirty="0" smtClean="0"/>
              <a:t>he </a:t>
            </a:r>
            <a:r>
              <a:rPr lang="en-US" sz="2200" dirty="0"/>
              <a:t>p</a:t>
            </a:r>
            <a:r>
              <a:rPr lang="en-US" sz="2200" dirty="0" smtClean="0"/>
              <a:t>roblem </a:t>
            </a:r>
            <a:r>
              <a:rPr lang="en-US" sz="2200" dirty="0"/>
              <a:t>r</a:t>
            </a:r>
            <a:r>
              <a:rPr lang="en-US" sz="2200" dirty="0" smtClean="0"/>
              <a:t>egardless </a:t>
            </a:r>
            <a:r>
              <a:rPr lang="en-US" sz="2200" dirty="0"/>
              <a:t>o</a:t>
            </a:r>
            <a:r>
              <a:rPr lang="en-US" sz="2200" dirty="0" smtClean="0"/>
              <a:t>f </a:t>
            </a:r>
            <a:r>
              <a:rPr lang="en-US" sz="2200" dirty="0"/>
              <a:t>w</a:t>
            </a:r>
            <a:r>
              <a:rPr lang="en-US" sz="2200" dirty="0" smtClean="0"/>
              <a:t>hat </a:t>
            </a:r>
            <a:r>
              <a:rPr lang="en-US" sz="2200" dirty="0"/>
              <a:t>p</a:t>
            </a:r>
            <a:r>
              <a:rPr lang="en-US" sz="2200" dirty="0" smtClean="0"/>
              <a:t>rocedure </a:t>
            </a:r>
            <a:r>
              <a:rPr lang="en-US" sz="2200" dirty="0"/>
              <a:t>o</a:t>
            </a:r>
            <a:r>
              <a:rPr lang="en-US" sz="2200" dirty="0" smtClean="0"/>
              <a:t>r representation(s) they used. </a:t>
            </a:r>
          </a:p>
          <a:p>
            <a:r>
              <a:rPr lang="en-US" sz="2200" dirty="0" smtClean="0"/>
              <a:t>Behavioral Equivalence is </a:t>
            </a:r>
          </a:p>
          <a:p>
            <a:pPr marL="0" indent="0">
              <a:buNone/>
            </a:pPr>
            <a:r>
              <a:rPr lang="en-US" sz="2200" dirty="0" smtClean="0"/>
              <a:t>absolutely </a:t>
            </a:r>
            <a:r>
              <a:rPr lang="en-US" sz="2200" dirty="0"/>
              <a:t>c</a:t>
            </a:r>
            <a:r>
              <a:rPr lang="en-US" sz="2200" dirty="0" smtClean="0"/>
              <a:t>entral </a:t>
            </a:r>
            <a:r>
              <a:rPr lang="en-US" sz="2200" dirty="0"/>
              <a:t>t</a:t>
            </a:r>
            <a:r>
              <a:rPr lang="en-US" sz="2200" dirty="0" smtClean="0"/>
              <a:t>o </a:t>
            </a:r>
            <a:r>
              <a:rPr lang="en-US" sz="2200" dirty="0"/>
              <a:t>t</a:t>
            </a:r>
            <a:r>
              <a:rPr lang="en-US" sz="2200" dirty="0" smtClean="0"/>
              <a:t>he </a:t>
            </a:r>
            <a:r>
              <a:rPr lang="en-US" sz="2200" dirty="0"/>
              <a:t>m</a:t>
            </a:r>
            <a:r>
              <a:rPr lang="en-US" sz="2200" dirty="0" smtClean="0"/>
              <a:t>odern </a:t>
            </a:r>
          </a:p>
          <a:p>
            <a:pPr marL="0" indent="0">
              <a:buNone/>
            </a:pPr>
            <a:r>
              <a:rPr lang="en-US" sz="2200" dirty="0" smtClean="0"/>
              <a:t>notion </a:t>
            </a:r>
            <a:r>
              <a:rPr lang="en-US" sz="2200" dirty="0"/>
              <a:t>o</a:t>
            </a:r>
            <a:r>
              <a:rPr lang="en-US" sz="2200" dirty="0" smtClean="0"/>
              <a:t>f computation: if we replace</a:t>
            </a:r>
          </a:p>
          <a:p>
            <a:pPr marL="0" indent="0">
              <a:buNone/>
            </a:pPr>
            <a:r>
              <a:rPr lang="en-US" sz="2200" dirty="0" smtClean="0"/>
              <a:t>one </a:t>
            </a:r>
            <a:r>
              <a:rPr lang="en-US" sz="2200" dirty="0"/>
              <a:t>c</a:t>
            </a:r>
            <a:r>
              <a:rPr lang="en-US" sz="2200" dirty="0" smtClean="0"/>
              <a:t>omputational </a:t>
            </a:r>
            <a:r>
              <a:rPr lang="en-US" sz="2200" dirty="0"/>
              <a:t>s</a:t>
            </a:r>
            <a:r>
              <a:rPr lang="en-US" sz="2200" dirty="0" smtClean="0"/>
              <a:t>ystem </a:t>
            </a:r>
            <a:r>
              <a:rPr lang="en-US" sz="2200" dirty="0"/>
              <a:t>w</a:t>
            </a:r>
            <a:r>
              <a:rPr lang="en-US" sz="2200" dirty="0" smtClean="0"/>
              <a:t>ith </a:t>
            </a:r>
          </a:p>
          <a:p>
            <a:pPr marL="0" indent="0">
              <a:buNone/>
            </a:pPr>
            <a:r>
              <a:rPr lang="en-US" sz="2200" dirty="0" smtClean="0"/>
              <a:t>another </a:t>
            </a:r>
            <a:r>
              <a:rPr lang="en-US" sz="2200" dirty="0"/>
              <a:t>t</a:t>
            </a:r>
            <a:r>
              <a:rPr lang="en-US" sz="2200" dirty="0" smtClean="0"/>
              <a:t>hat </a:t>
            </a:r>
            <a:r>
              <a:rPr lang="en-US" sz="2200" dirty="0"/>
              <a:t>h</a:t>
            </a:r>
            <a:r>
              <a:rPr lang="en-US" sz="2200" dirty="0" smtClean="0"/>
              <a:t>as </a:t>
            </a:r>
            <a:r>
              <a:rPr lang="en-US" sz="2200" dirty="0"/>
              <a:t>t</a:t>
            </a:r>
            <a:r>
              <a:rPr lang="en-US" sz="2200" dirty="0" smtClean="0"/>
              <a:t>he “same” </a:t>
            </a:r>
          </a:p>
          <a:p>
            <a:pPr marL="0" indent="0">
              <a:buNone/>
            </a:pPr>
            <a:r>
              <a:rPr lang="en-US" sz="2200" dirty="0" smtClean="0"/>
              <a:t>behavior, the </a:t>
            </a:r>
            <a:r>
              <a:rPr lang="en-US" sz="2200" dirty="0"/>
              <a:t>c</a:t>
            </a:r>
            <a:r>
              <a:rPr lang="en-US" sz="2200" dirty="0" smtClean="0"/>
              <a:t>omputation </a:t>
            </a:r>
            <a:r>
              <a:rPr lang="en-US" sz="2200" dirty="0"/>
              <a:t>w</a:t>
            </a:r>
            <a:r>
              <a:rPr lang="en-US" sz="2200" dirty="0" smtClean="0"/>
              <a:t>ill </a:t>
            </a:r>
          </a:p>
          <a:p>
            <a:pPr marL="0" indent="0">
              <a:buNone/>
            </a:pPr>
            <a:r>
              <a:rPr lang="en-US" sz="2200" dirty="0" smtClean="0"/>
              <a:t>still “work.”</a:t>
            </a:r>
          </a:p>
          <a:p>
            <a:pPr marL="0" indent="0">
              <a:buNone/>
            </a:pPr>
            <a:endParaRPr lang="en-US" sz="2200" dirty="0"/>
          </a:p>
          <a:p>
            <a:endParaRPr lang="ru-RU" sz="22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284984"/>
            <a:ext cx="33718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631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Data Types </a:t>
            </a:r>
            <a:r>
              <a:rPr lang="en-US" sz="2500" dirty="0"/>
              <a:t>(String)</a:t>
            </a:r>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94597"/>
            <a:ext cx="1872208" cy="189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11560" y="1498079"/>
            <a:ext cx="3302507" cy="369332"/>
          </a:xfrm>
          <a:prstGeom prst="rect">
            <a:avLst/>
          </a:prstGeom>
        </p:spPr>
        <p:txBody>
          <a:bodyPr wrap="none">
            <a:spAutoFit/>
          </a:bodyPr>
          <a:lstStyle/>
          <a:p>
            <a:r>
              <a:rPr lang="en-US" dirty="0" smtClean="0"/>
              <a:t>The </a:t>
            </a:r>
            <a:r>
              <a:rPr lang="en-US" dirty="0"/>
              <a:t>newlines will be </a:t>
            </a:r>
            <a:r>
              <a:rPr lang="en-US" dirty="0" smtClean="0"/>
              <a:t>ignored:</a:t>
            </a:r>
            <a:endParaRPr lang="ru-RU"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657438"/>
            <a:ext cx="1847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3043767" y="2204864"/>
            <a:ext cx="3384260" cy="369332"/>
          </a:xfrm>
          <a:prstGeom prst="rect">
            <a:avLst/>
          </a:prstGeom>
        </p:spPr>
        <p:txBody>
          <a:bodyPr wrap="none">
            <a:spAutoFit/>
          </a:bodyPr>
          <a:lstStyle/>
          <a:p>
            <a:r>
              <a:rPr lang="en-US" dirty="0"/>
              <a:t>To include a literal </a:t>
            </a:r>
            <a:r>
              <a:rPr lang="en-US" dirty="0" smtClean="0"/>
              <a:t>backslash:</a:t>
            </a:r>
            <a:endParaRPr lang="ru-RU" dirty="0"/>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501008"/>
            <a:ext cx="19621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5940152" y="3029984"/>
            <a:ext cx="1967205" cy="369332"/>
          </a:xfrm>
          <a:prstGeom prst="rect">
            <a:avLst/>
          </a:prstGeom>
        </p:spPr>
        <p:txBody>
          <a:bodyPr wrap="none">
            <a:spAutoFit/>
          </a:bodyPr>
          <a:lstStyle/>
          <a:p>
            <a:r>
              <a:rPr lang="en-US" dirty="0" smtClean="0"/>
              <a:t>A </a:t>
            </a:r>
            <a:r>
              <a:rPr lang="en-US" dirty="0"/>
              <a:t>tab </a:t>
            </a:r>
            <a:r>
              <a:rPr lang="en-US" dirty="0" smtClean="0"/>
              <a:t>character: </a:t>
            </a:r>
            <a:endParaRPr lang="ru-RU" dirty="0"/>
          </a:p>
        </p:txBody>
      </p:sp>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941168"/>
            <a:ext cx="253510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Прямоугольник 10"/>
          <p:cNvSpPr/>
          <p:nvPr/>
        </p:nvSpPr>
        <p:spPr>
          <a:xfrm>
            <a:off x="763960" y="4355812"/>
            <a:ext cx="1624163" cy="369332"/>
          </a:xfrm>
          <a:prstGeom prst="rect">
            <a:avLst/>
          </a:prstGeom>
        </p:spPr>
        <p:txBody>
          <a:bodyPr wrap="none">
            <a:spAutoFit/>
          </a:bodyPr>
          <a:lstStyle/>
          <a:p>
            <a:r>
              <a:rPr lang="en-US" dirty="0" smtClean="0"/>
              <a:t>The new line:</a:t>
            </a:r>
            <a:endParaRPr lang="ru-RU" dirty="0"/>
          </a:p>
        </p:txBody>
      </p:sp>
    </p:spTree>
    <p:extLst>
      <p:ext uri="{BB962C8B-B14F-4D97-AF65-F5344CB8AC3E}">
        <p14:creationId xmlns:p14="http://schemas.microsoft.com/office/powerpoint/2010/main" val="270215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Basic Data Types </a:t>
            </a:r>
            <a:r>
              <a:rPr lang="en-US" sz="2400" dirty="0" smtClean="0"/>
              <a:t>(</a:t>
            </a:r>
            <a:r>
              <a:rPr lang="en-US" sz="2400" dirty="0"/>
              <a:t>Boolean Type, Boolean Context, and “Truthiness</a:t>
            </a:r>
            <a:r>
              <a:rPr lang="en-US" sz="2400" dirty="0" smtClean="0"/>
              <a:t>”)</a:t>
            </a:r>
            <a:endParaRPr lang="ru-RU" sz="2400" dirty="0"/>
          </a:p>
        </p:txBody>
      </p:sp>
      <p:sp>
        <p:nvSpPr>
          <p:cNvPr id="3" name="Объект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r>
              <a:rPr lang="en-US" dirty="0"/>
              <a:t>You will learn more about evaluation of objects in Boolean context when you encounter logical operators in the upcoming </a:t>
            </a:r>
            <a:r>
              <a:rPr lang="en-US" dirty="0" smtClean="0"/>
              <a:t>lecture on </a:t>
            </a:r>
            <a:r>
              <a:rPr lang="en-US" dirty="0"/>
              <a:t>operators and expressions in Python.</a:t>
            </a:r>
          </a:p>
          <a:p>
            <a:pPr marL="0" indent="0">
              <a:buNone/>
            </a:pPr>
            <a:endParaRPr lang="en-US" dirty="0" smtClean="0"/>
          </a:p>
          <a:p>
            <a:pPr marL="0" indent="0">
              <a:buNone/>
            </a:pPr>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2160240" cy="1887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690792"/>
            <a:ext cx="2348464" cy="91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Basic Data Types </a:t>
            </a:r>
            <a:r>
              <a:rPr lang="en-US" sz="3200" dirty="0" smtClean="0"/>
              <a:t>(Lists)</a:t>
            </a:r>
            <a:endParaRPr lang="ru-RU" dirty="0"/>
          </a:p>
        </p:txBody>
      </p:sp>
      <p:sp>
        <p:nvSpPr>
          <p:cNvPr id="3" name="Объект 2"/>
          <p:cNvSpPr>
            <a:spLocks noGrp="1"/>
          </p:cNvSpPr>
          <p:nvPr>
            <p:ph sz="quarter" idx="1"/>
          </p:nvPr>
        </p:nvSpPr>
        <p:spPr/>
        <p:txBody>
          <a:bodyPr/>
          <a:lstStyle/>
          <a:p>
            <a:r>
              <a:rPr lang="en-US" sz="2000" dirty="0" smtClean="0"/>
              <a:t>A </a:t>
            </a:r>
            <a:r>
              <a:rPr lang="en-US" sz="2000" dirty="0"/>
              <a:t>set of </a:t>
            </a:r>
            <a:r>
              <a:rPr lang="en-US" sz="2000" i="1" dirty="0" err="1">
                <a:hlinkClick r:id="rId2" tooltip="wiktionary:iterable"/>
              </a:rPr>
              <a:t>iterable</a:t>
            </a:r>
            <a:r>
              <a:rPr lang="en-US" sz="2000" dirty="0"/>
              <a:t> item(s) </a:t>
            </a:r>
            <a:r>
              <a:rPr lang="en-US" sz="2000" dirty="0" smtClean="0"/>
              <a:t>           A </a:t>
            </a:r>
            <a:r>
              <a:rPr lang="en-US" sz="2000" dirty="0"/>
              <a:t>list can contain a </a:t>
            </a:r>
            <a:r>
              <a:rPr lang="en-US" sz="2000" dirty="0" smtClean="0"/>
              <a:t>two-</a:t>
            </a:r>
          </a:p>
          <a:p>
            <a:pPr marL="0" indent="0">
              <a:buNone/>
            </a:pPr>
            <a:r>
              <a:rPr lang="en-US" sz="2000" dirty="0" smtClean="0"/>
              <a:t>                                                           dimensional </a:t>
            </a:r>
            <a:r>
              <a:rPr lang="en-US" sz="2000" dirty="0"/>
              <a:t>array: </a:t>
            </a:r>
            <a:endParaRPr lang="en-US" sz="2000" dirty="0" smtClean="0"/>
          </a:p>
          <a:p>
            <a:endParaRPr lang="ru-RU"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109480"/>
            <a:ext cx="403244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3" y="2492896"/>
            <a:ext cx="420178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44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Basic Data Types </a:t>
            </a:r>
            <a:r>
              <a:rPr lang="en-US" sz="3200" dirty="0"/>
              <a:t>(Lists)</a:t>
            </a:r>
            <a:endParaRPr lang="ru-RU"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68961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351198" y="1484784"/>
            <a:ext cx="7560840" cy="369332"/>
          </a:xfrm>
          <a:prstGeom prst="rect">
            <a:avLst/>
          </a:prstGeom>
        </p:spPr>
        <p:txBody>
          <a:bodyPr wrap="square">
            <a:spAutoFit/>
          </a:bodyPr>
          <a:lstStyle/>
          <a:p>
            <a:r>
              <a:rPr lang="en-US" dirty="0"/>
              <a:t>A list can contain a three-dimensional array: </a:t>
            </a:r>
            <a:endParaRPr lang="ru-RU" dirty="0"/>
          </a:p>
        </p:txBody>
      </p:sp>
    </p:spTree>
    <p:extLst>
      <p:ext uri="{BB962C8B-B14F-4D97-AF65-F5344CB8AC3E}">
        <p14:creationId xmlns:p14="http://schemas.microsoft.com/office/powerpoint/2010/main" val="1407139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lstStyle/>
          <a:p>
            <a:r>
              <a:rPr lang="en-US" dirty="0"/>
              <a:t>Basic Data Types </a:t>
            </a:r>
            <a:r>
              <a:rPr lang="en-US" sz="3200" dirty="0" smtClean="0"/>
              <a:t>(Tuples)</a:t>
            </a:r>
            <a:endParaRPr lang="ru-RU" dirty="0"/>
          </a:p>
        </p:txBody>
      </p:sp>
      <p:sp>
        <p:nvSpPr>
          <p:cNvPr id="3" name="Объект 2"/>
          <p:cNvSpPr>
            <a:spLocks noGrp="1"/>
          </p:cNvSpPr>
          <p:nvPr>
            <p:ph sz="quarter" idx="1"/>
          </p:nvPr>
        </p:nvSpPr>
        <p:spPr>
          <a:xfrm>
            <a:off x="457200" y="980728"/>
            <a:ext cx="7467600" cy="5493224"/>
          </a:xfrm>
        </p:spPr>
        <p:txBody>
          <a:bodyPr>
            <a:normAutofit/>
          </a:bodyPr>
          <a:lstStyle/>
          <a:p>
            <a:r>
              <a:rPr lang="en-US" sz="2000" dirty="0" smtClean="0"/>
              <a:t>Similar </a:t>
            </a:r>
            <a:r>
              <a:rPr lang="en-US" sz="2000" dirty="0"/>
              <a:t>to a list, except you </a:t>
            </a:r>
            <a:r>
              <a:rPr lang="en-US" sz="2000" i="1" dirty="0">
                <a:solidFill>
                  <a:schemeClr val="accent1"/>
                </a:solidFill>
              </a:rPr>
              <a:t>cannot dynamically modify the tuple </a:t>
            </a:r>
            <a:r>
              <a:rPr lang="en-US" sz="2000" i="1" dirty="0" smtClean="0">
                <a:solidFill>
                  <a:schemeClr val="accent1"/>
                </a:solidFill>
              </a:rPr>
              <a:t>itself</a:t>
            </a:r>
            <a:r>
              <a:rPr lang="en-US" sz="2000" dirty="0" smtClean="0"/>
              <a:t>;</a:t>
            </a:r>
          </a:p>
          <a:p>
            <a:endParaRPr lang="ru-RU" sz="20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341133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340768"/>
            <a:ext cx="2623187" cy="211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81" y="4113866"/>
            <a:ext cx="4007890" cy="226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428" y="3573016"/>
            <a:ext cx="45529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435104" y="6095037"/>
            <a:ext cx="8118648" cy="646331"/>
          </a:xfrm>
          <a:prstGeom prst="rect">
            <a:avLst/>
          </a:prstGeom>
        </p:spPr>
        <p:txBody>
          <a:bodyPr wrap="square">
            <a:spAutoFit/>
          </a:bodyPr>
          <a:lstStyle/>
          <a:p>
            <a:r>
              <a:rPr lang="en-US" dirty="0"/>
              <a:t>Tuples are great for holding </a:t>
            </a:r>
            <a:r>
              <a:rPr lang="en-US" b="1" i="1" dirty="0">
                <a:solidFill>
                  <a:schemeClr val="accent1"/>
                </a:solidFill>
              </a:rPr>
              <a:t>static data </a:t>
            </a:r>
            <a:r>
              <a:rPr lang="en-US" dirty="0"/>
              <a:t>that you don't plan on modifying and changing a lot.</a:t>
            </a:r>
            <a:endParaRPr lang="ru-RU" dirty="0"/>
          </a:p>
        </p:txBody>
      </p:sp>
    </p:spTree>
    <p:extLst>
      <p:ext uri="{BB962C8B-B14F-4D97-AF65-F5344CB8AC3E}">
        <p14:creationId xmlns:p14="http://schemas.microsoft.com/office/powerpoint/2010/main" val="3825012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a:t>Basic Data Types </a:t>
            </a:r>
            <a:r>
              <a:rPr lang="en-US" sz="3200" dirty="0" smtClean="0"/>
              <a:t>(Sets)</a:t>
            </a:r>
            <a:endParaRPr lang="ru-RU" dirty="0"/>
          </a:p>
        </p:txBody>
      </p:sp>
      <p:sp>
        <p:nvSpPr>
          <p:cNvPr id="3" name="Объект 2"/>
          <p:cNvSpPr>
            <a:spLocks noGrp="1"/>
          </p:cNvSpPr>
          <p:nvPr>
            <p:ph sz="quarter" idx="1"/>
          </p:nvPr>
        </p:nvSpPr>
        <p:spPr>
          <a:xfrm>
            <a:off x="457200" y="980728"/>
            <a:ext cx="7467600" cy="5493224"/>
          </a:xfrm>
        </p:spPr>
        <p:txBody>
          <a:bodyPr/>
          <a:lstStyle/>
          <a:p>
            <a:r>
              <a:rPr lang="en-US" sz="2000" dirty="0" smtClean="0"/>
              <a:t>                                                                Sets </a:t>
            </a:r>
            <a:r>
              <a:rPr lang="en-US" sz="2000" dirty="0"/>
              <a:t>are </a:t>
            </a:r>
            <a:r>
              <a:rPr lang="en-US" sz="2000" i="1" dirty="0">
                <a:solidFill>
                  <a:schemeClr val="accent1"/>
                </a:solidFill>
              </a:rPr>
              <a:t>mutable </a:t>
            </a:r>
            <a:r>
              <a:rPr lang="en-US" sz="2000" i="1" dirty="0" smtClean="0">
                <a:solidFill>
                  <a:schemeClr val="accent1"/>
                </a:solidFill>
              </a:rPr>
              <a:t>             </a:t>
            </a:r>
          </a:p>
          <a:p>
            <a:pPr marL="0" indent="0">
              <a:buNone/>
            </a:pPr>
            <a:r>
              <a:rPr lang="en-US" sz="2000" i="1" dirty="0" smtClean="0">
                <a:solidFill>
                  <a:schemeClr val="accent1"/>
                </a:solidFill>
              </a:rPr>
              <a:t>                                                                    sequences</a:t>
            </a:r>
            <a:r>
              <a:rPr lang="en-US" sz="2000" dirty="0"/>
              <a:t>, like </a:t>
            </a:r>
            <a:r>
              <a:rPr lang="en-US" sz="2000" dirty="0" smtClean="0"/>
              <a:t>lists;</a:t>
            </a:r>
          </a:p>
          <a:p>
            <a:pPr marL="0" indent="0">
              <a:buNone/>
            </a:pPr>
            <a:r>
              <a:rPr lang="en-US" sz="2000" dirty="0" smtClean="0"/>
              <a:t>                                                                    The </a:t>
            </a:r>
            <a:r>
              <a:rPr lang="en-US" sz="2000" dirty="0"/>
              <a:t>set can only </a:t>
            </a:r>
            <a:endParaRPr lang="en-US" sz="2000" dirty="0" smtClean="0"/>
          </a:p>
          <a:p>
            <a:pPr marL="0" indent="0">
              <a:buNone/>
            </a:pPr>
            <a:r>
              <a:rPr lang="en-US" sz="2000" dirty="0" smtClean="0"/>
              <a:t>                                                                    contain </a:t>
            </a:r>
            <a:r>
              <a:rPr lang="en-US" sz="2000" b="1" dirty="0">
                <a:solidFill>
                  <a:schemeClr val="accent1"/>
                </a:solidFill>
              </a:rPr>
              <a:t>unique</a:t>
            </a:r>
            <a:r>
              <a:rPr lang="en-US" sz="2000" dirty="0"/>
              <a:t> </a:t>
            </a:r>
            <a:r>
              <a:rPr lang="en-US" sz="2000" dirty="0" smtClean="0"/>
              <a:t>          </a:t>
            </a:r>
          </a:p>
          <a:p>
            <a:pPr marL="0" indent="0">
              <a:buNone/>
            </a:pPr>
            <a:r>
              <a:rPr lang="en-US" sz="2000" dirty="0"/>
              <a:t> </a:t>
            </a:r>
            <a:r>
              <a:rPr lang="en-US" sz="2000" dirty="0" smtClean="0"/>
              <a:t>                                                                    items;</a:t>
            </a:r>
          </a:p>
          <a:p>
            <a:pPr marL="0" indent="0">
              <a:buNone/>
            </a:pPr>
            <a:r>
              <a:rPr lang="en-US" sz="2000" dirty="0"/>
              <a:t> </a:t>
            </a:r>
            <a:endParaRPr lang="en-US" sz="2000" dirty="0" smtClean="0"/>
          </a:p>
          <a:p>
            <a:pPr marL="0" indent="0">
              <a:buNone/>
            </a:pPr>
            <a:r>
              <a:rPr lang="en-US" sz="2000" dirty="0" smtClean="0"/>
              <a:t>Initialize the sets:</a:t>
            </a:r>
          </a:p>
          <a:p>
            <a:pPr marL="0" indent="0">
              <a:buNone/>
            </a:pPr>
            <a:endParaRPr lang="en-US" sz="2000" dirty="0" smtClean="0"/>
          </a:p>
          <a:p>
            <a:endParaRPr lang="en-US" sz="2000" dirty="0" smtClean="0"/>
          </a:p>
          <a:p>
            <a:endParaRPr lang="en-US" sz="2000" dirty="0"/>
          </a:p>
          <a:p>
            <a:endParaRPr lang="en-US" sz="2000" dirty="0" smtClean="0"/>
          </a:p>
          <a:p>
            <a:endParaRPr lang="ru-R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4464496" cy="194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89040"/>
            <a:ext cx="823811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1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04664"/>
            <a:ext cx="7467600" cy="652934"/>
          </a:xfrm>
        </p:spPr>
        <p:txBody>
          <a:bodyPr/>
          <a:lstStyle/>
          <a:p>
            <a:r>
              <a:rPr lang="en-US" dirty="0"/>
              <a:t>Basic Data Types </a:t>
            </a:r>
            <a:r>
              <a:rPr lang="en-US" sz="3200" dirty="0" smtClean="0"/>
              <a:t>(Dictionaries)</a:t>
            </a:r>
            <a:endParaRPr lang="ru-RU" dirty="0"/>
          </a:p>
        </p:txBody>
      </p:sp>
      <p:sp>
        <p:nvSpPr>
          <p:cNvPr id="3" name="Объект 2"/>
          <p:cNvSpPr>
            <a:spLocks noGrp="1"/>
          </p:cNvSpPr>
          <p:nvPr>
            <p:ph sz="quarter" idx="1"/>
          </p:nvPr>
        </p:nvSpPr>
        <p:spPr>
          <a:xfrm>
            <a:off x="457200" y="1052736"/>
            <a:ext cx="7467600" cy="5421216"/>
          </a:xfrm>
        </p:spPr>
        <p:txBody>
          <a:bodyPr>
            <a:normAutofit/>
          </a:bodyPr>
          <a:lstStyle/>
          <a:p>
            <a:r>
              <a:rPr lang="en-US" sz="2000" b="1" i="1" dirty="0" smtClean="0">
                <a:solidFill>
                  <a:schemeClr val="accent1"/>
                </a:solidFill>
              </a:rPr>
              <a:t>A random </a:t>
            </a:r>
            <a:r>
              <a:rPr lang="en-US" sz="2000" b="1" i="1" dirty="0">
                <a:solidFill>
                  <a:schemeClr val="accent1"/>
                </a:solidFill>
              </a:rPr>
              <a:t>sequences that contain a set of keys, </a:t>
            </a:r>
            <a:r>
              <a:rPr lang="en-US" sz="2000" dirty="0"/>
              <a:t>where each </a:t>
            </a:r>
            <a:r>
              <a:rPr lang="en-US" sz="2000" i="1" dirty="0"/>
              <a:t>key</a:t>
            </a:r>
            <a:r>
              <a:rPr lang="en-US" sz="2000" dirty="0"/>
              <a:t> points to a </a:t>
            </a:r>
            <a:r>
              <a:rPr lang="en-US" sz="2000" i="1" dirty="0"/>
              <a:t>value</a:t>
            </a:r>
            <a:r>
              <a:rPr lang="en-US" sz="2000" dirty="0"/>
              <a:t> and </a:t>
            </a:r>
            <a:r>
              <a:rPr lang="en-US" sz="2000" b="1" i="1" dirty="0">
                <a:solidFill>
                  <a:schemeClr val="accent1"/>
                </a:solidFill>
              </a:rPr>
              <a:t>is associated with that </a:t>
            </a:r>
            <a:r>
              <a:rPr lang="en-US" sz="2000" b="1" i="1" dirty="0" smtClean="0">
                <a:solidFill>
                  <a:schemeClr val="accent1"/>
                </a:solidFill>
              </a:rPr>
              <a:t>value</a:t>
            </a:r>
            <a:r>
              <a:rPr lang="en-US" sz="2000" i="1" dirty="0" smtClean="0"/>
              <a:t>;</a:t>
            </a:r>
          </a:p>
          <a:p>
            <a:r>
              <a:rPr lang="en-US" sz="2000" dirty="0" smtClean="0"/>
              <a:t>Sometime </a:t>
            </a:r>
            <a:r>
              <a:rPr lang="en-US" sz="2000" dirty="0"/>
              <a:t>is called </a:t>
            </a:r>
            <a:r>
              <a:rPr lang="en-US" sz="2000" b="1" i="1" dirty="0">
                <a:solidFill>
                  <a:schemeClr val="accent1"/>
                </a:solidFill>
              </a:rPr>
              <a:t>"associative </a:t>
            </a:r>
            <a:r>
              <a:rPr lang="en-US" sz="2000" b="1" i="1" dirty="0" smtClean="0">
                <a:solidFill>
                  <a:schemeClr val="accent1"/>
                </a:solidFill>
              </a:rPr>
              <a:t>arrays“;</a:t>
            </a:r>
          </a:p>
          <a:p>
            <a:r>
              <a:rPr lang="en-US" sz="2000" dirty="0"/>
              <a:t>Dictionaries use the curly braces ({}) like the set, however empty curly braces create a dictionary. </a:t>
            </a:r>
            <a:endParaRPr lang="ru-RU"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94" y="3140968"/>
            <a:ext cx="86487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211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9579"/>
            <a:ext cx="3744416" cy="6596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04048" y="1189316"/>
            <a:ext cx="2765501" cy="369332"/>
          </a:xfrm>
          <a:prstGeom prst="rect">
            <a:avLst/>
          </a:prstGeom>
          <a:noFill/>
        </p:spPr>
        <p:txBody>
          <a:bodyPr wrap="none" rtlCol="0">
            <a:spAutoFit/>
          </a:bodyPr>
          <a:lstStyle/>
          <a:p>
            <a:r>
              <a:rPr lang="en-US" dirty="0" smtClean="0"/>
              <a:t>More about Dictionaries</a:t>
            </a:r>
            <a:endParaRPr lang="ru-RU" dirty="0"/>
          </a:p>
        </p:txBody>
      </p:sp>
    </p:spTree>
    <p:extLst>
      <p:ext uri="{BB962C8B-B14F-4D97-AF65-F5344CB8AC3E}">
        <p14:creationId xmlns:p14="http://schemas.microsoft.com/office/powerpoint/2010/main" val="1997968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Data Type</a:t>
            </a:r>
            <a:endParaRPr lang="ru-RU" dirty="0"/>
          </a:p>
        </p:txBody>
      </p:sp>
      <p:sp>
        <p:nvSpPr>
          <p:cNvPr id="3" name="Объект 2"/>
          <p:cNvSpPr>
            <a:spLocks noGrp="1"/>
          </p:cNvSpPr>
          <p:nvPr>
            <p:ph sz="quarter" idx="1"/>
          </p:nvPr>
        </p:nvSpPr>
        <p:spPr/>
        <p:txBody>
          <a:bodyPr/>
          <a:lstStyle/>
          <a:p>
            <a:r>
              <a:rPr lang="en-US" b="1" dirty="0"/>
              <a:t>U</a:t>
            </a:r>
            <a:r>
              <a:rPr lang="en-US" b="1" dirty="0" smtClean="0"/>
              <a:t>seful </a:t>
            </a:r>
            <a:r>
              <a:rPr lang="en-US" b="1" dirty="0"/>
              <a:t>Built-in </a:t>
            </a:r>
            <a:r>
              <a:rPr lang="en-US" b="1" dirty="0" smtClean="0"/>
              <a:t>Functions class </a:t>
            </a:r>
            <a:r>
              <a:rPr lang="en-US" b="1" dirty="0">
                <a:solidFill>
                  <a:schemeClr val="accent1"/>
                </a:solidFill>
              </a:rPr>
              <a:t>type(object</a:t>
            </a:r>
            <a:r>
              <a:rPr lang="en-US" b="1" dirty="0" smtClean="0">
                <a:solidFill>
                  <a:schemeClr val="accent1"/>
                </a:solidFill>
              </a:rPr>
              <a:t>)</a:t>
            </a:r>
            <a:endParaRPr lang="en-US" b="1" dirty="0">
              <a:solidFill>
                <a:schemeClr val="accent1"/>
              </a:solidFill>
            </a:endParaRPr>
          </a:p>
          <a:p>
            <a:pPr marL="0" indent="0">
              <a:buNone/>
            </a:pPr>
            <a:r>
              <a:rPr lang="en-US" dirty="0"/>
              <a:t>With one argument, return </a:t>
            </a:r>
            <a:endParaRPr lang="en-US" dirty="0" smtClean="0"/>
          </a:p>
          <a:p>
            <a:pPr marL="0" indent="0">
              <a:buNone/>
            </a:pPr>
            <a:r>
              <a:rPr lang="en-US" dirty="0" smtClean="0"/>
              <a:t>the </a:t>
            </a:r>
            <a:r>
              <a:rPr lang="en-US" dirty="0"/>
              <a:t>type of an object.</a:t>
            </a:r>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234865"/>
            <a:ext cx="3217515" cy="43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481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564904"/>
            <a:ext cx="7467600" cy="1143000"/>
          </a:xfrm>
        </p:spPr>
        <p:txBody>
          <a:bodyPr/>
          <a:lstStyle/>
          <a:p>
            <a:r>
              <a:rPr lang="en-US" dirty="0" smtClean="0"/>
              <a:t>Variables</a:t>
            </a:r>
            <a:endParaRPr lang="ru-RU" dirty="0"/>
          </a:p>
        </p:txBody>
      </p:sp>
    </p:spTree>
    <p:extLst>
      <p:ext uri="{BB962C8B-B14F-4D97-AF65-F5344CB8AC3E}">
        <p14:creationId xmlns:p14="http://schemas.microsoft.com/office/powerpoint/2010/main" val="323459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7467600" cy="652934"/>
          </a:xfrm>
        </p:spPr>
        <p:txBody>
          <a:bodyPr>
            <a:normAutofit/>
          </a:bodyPr>
          <a:lstStyle/>
          <a:p>
            <a:r>
              <a:rPr lang="en-US" sz="2200" dirty="0" smtClean="0"/>
              <a:t>The functional</a:t>
            </a:r>
            <a:r>
              <a:rPr lang="en-US" sz="2200" dirty="0"/>
              <a:t> </a:t>
            </a:r>
            <a:r>
              <a:rPr lang="en-US" sz="2200" dirty="0" smtClean="0"/>
              <a:t>model OR Procedural Model</a:t>
            </a:r>
            <a:endParaRPr lang="ru-RU" sz="2200" dirty="0"/>
          </a:p>
        </p:txBody>
      </p:sp>
      <p:sp>
        <p:nvSpPr>
          <p:cNvPr id="3" name="Объект 2"/>
          <p:cNvSpPr>
            <a:spLocks noGrp="1"/>
          </p:cNvSpPr>
          <p:nvPr>
            <p:ph sz="quarter" idx="1"/>
          </p:nvPr>
        </p:nvSpPr>
        <p:spPr>
          <a:xfrm>
            <a:off x="457200" y="836712"/>
            <a:ext cx="7467600" cy="5637240"/>
          </a:xfrm>
        </p:spPr>
        <p:txBody>
          <a:bodyPr>
            <a:noAutofit/>
          </a:bodyPr>
          <a:lstStyle/>
          <a:p>
            <a:r>
              <a:rPr lang="en-US" sz="1900" dirty="0" smtClean="0"/>
              <a:t>If we will consider the</a:t>
            </a:r>
            <a:r>
              <a:rPr lang="en-US" sz="1900" dirty="0"/>
              <a:t> </a:t>
            </a:r>
            <a:r>
              <a:rPr lang="en-US" sz="1900" dirty="0" smtClean="0"/>
              <a:t>input</a:t>
            </a:r>
            <a:r>
              <a:rPr lang="en-US" sz="1900" dirty="0"/>
              <a:t> </a:t>
            </a:r>
            <a:r>
              <a:rPr lang="en-US" sz="1900" dirty="0" smtClean="0"/>
              <a:t>value(s) and</a:t>
            </a:r>
            <a:r>
              <a:rPr lang="en-US" sz="1900" dirty="0"/>
              <a:t> </a:t>
            </a:r>
            <a:r>
              <a:rPr lang="en-US" sz="1900" dirty="0" smtClean="0"/>
              <a:t>the</a:t>
            </a:r>
            <a:r>
              <a:rPr lang="en-US" sz="1900" dirty="0"/>
              <a:t> </a:t>
            </a:r>
            <a:r>
              <a:rPr lang="en-US" sz="1900" dirty="0" smtClean="0"/>
              <a:t>desired</a:t>
            </a:r>
            <a:r>
              <a:rPr lang="en-US" sz="1900" dirty="0"/>
              <a:t> </a:t>
            </a:r>
            <a:r>
              <a:rPr lang="en-US" sz="1900" dirty="0" smtClean="0"/>
              <a:t>answer</a:t>
            </a:r>
            <a:r>
              <a:rPr lang="en-US" sz="1900" dirty="0"/>
              <a:t> </a:t>
            </a:r>
            <a:r>
              <a:rPr lang="en-US" sz="1900" dirty="0" smtClean="0"/>
              <a:t>the</a:t>
            </a:r>
            <a:r>
              <a:rPr lang="en-US" sz="1900" dirty="0"/>
              <a:t> </a:t>
            </a:r>
            <a:r>
              <a:rPr lang="en-US" sz="1900" dirty="0" smtClean="0"/>
              <a:t>output value.</a:t>
            </a:r>
          </a:p>
          <a:p>
            <a:r>
              <a:rPr lang="en-US" sz="1900" dirty="0" smtClean="0"/>
              <a:t>Obviously -  this is a function!</a:t>
            </a:r>
            <a:endParaRPr lang="en-US" sz="1900" dirty="0"/>
          </a:p>
          <a:p>
            <a:r>
              <a:rPr lang="en-US" sz="1900" dirty="0" smtClean="0"/>
              <a:t>A </a:t>
            </a:r>
            <a:r>
              <a:rPr lang="en-US" sz="1900" b="1" i="1" dirty="0" smtClean="0">
                <a:solidFill>
                  <a:schemeClr val="accent1"/>
                </a:solidFill>
              </a:rPr>
              <a:t>function</a:t>
            </a:r>
            <a:r>
              <a:rPr lang="en-US" sz="1900" dirty="0">
                <a:solidFill>
                  <a:schemeClr val="accent1"/>
                </a:solidFill>
              </a:rPr>
              <a:t> </a:t>
            </a:r>
            <a:r>
              <a:rPr lang="en-US" sz="1900" dirty="0" smtClean="0"/>
              <a:t>is</a:t>
            </a:r>
            <a:r>
              <a:rPr lang="en-US" sz="1900" dirty="0"/>
              <a:t> </a:t>
            </a:r>
            <a:r>
              <a:rPr lang="en-US" sz="1900" dirty="0" smtClean="0"/>
              <a:t>just</a:t>
            </a:r>
            <a:r>
              <a:rPr lang="en-US" sz="1900" dirty="0"/>
              <a:t> </a:t>
            </a:r>
            <a:r>
              <a:rPr lang="en-US" sz="1900" dirty="0" smtClean="0"/>
              <a:t>a</a:t>
            </a:r>
            <a:r>
              <a:rPr lang="en-US" sz="1900" dirty="0"/>
              <a:t> </a:t>
            </a:r>
            <a:r>
              <a:rPr lang="en-US" sz="1900" dirty="0" smtClean="0"/>
              <a:t>specification</a:t>
            </a:r>
            <a:r>
              <a:rPr lang="en-US" sz="1900" dirty="0"/>
              <a:t> </a:t>
            </a:r>
            <a:r>
              <a:rPr lang="en-US" sz="1900" dirty="0" smtClean="0"/>
              <a:t>of</a:t>
            </a:r>
            <a:r>
              <a:rPr lang="en-US" sz="1900" dirty="0"/>
              <a:t> </a:t>
            </a:r>
            <a:r>
              <a:rPr lang="en-US" sz="1900" dirty="0" smtClean="0"/>
              <a:t>output</a:t>
            </a:r>
            <a:r>
              <a:rPr lang="en-US" sz="1900" dirty="0"/>
              <a:t> </a:t>
            </a:r>
            <a:r>
              <a:rPr lang="en-US" sz="1900" dirty="0" smtClean="0"/>
              <a:t>values</a:t>
            </a:r>
            <a:r>
              <a:rPr lang="en-US" sz="1900" dirty="0"/>
              <a:t> </a:t>
            </a:r>
            <a:r>
              <a:rPr lang="en-US" sz="1900" dirty="0" smtClean="0"/>
              <a:t>for</a:t>
            </a:r>
            <a:r>
              <a:rPr lang="en-US" sz="1900" dirty="0"/>
              <a:t> </a:t>
            </a:r>
            <a:r>
              <a:rPr lang="en-US" sz="1900" dirty="0" smtClean="0"/>
              <a:t>any</a:t>
            </a:r>
            <a:r>
              <a:rPr lang="en-US" sz="1900" dirty="0"/>
              <a:t> </a:t>
            </a:r>
            <a:r>
              <a:rPr lang="en-US" sz="1900" dirty="0" smtClean="0"/>
              <a:t>given</a:t>
            </a:r>
            <a:r>
              <a:rPr lang="en-US" sz="1900" dirty="0"/>
              <a:t> </a:t>
            </a:r>
            <a:r>
              <a:rPr lang="en-US" sz="1900" dirty="0" smtClean="0"/>
              <a:t>input</a:t>
            </a:r>
            <a:r>
              <a:rPr lang="en-US" sz="1900" dirty="0"/>
              <a:t> </a:t>
            </a:r>
            <a:r>
              <a:rPr lang="en-US" sz="1900" dirty="0" smtClean="0"/>
              <a:t>value(s);</a:t>
            </a:r>
          </a:p>
          <a:p>
            <a:r>
              <a:rPr lang="en-US" sz="1900" dirty="0" smtClean="0"/>
              <a:t>A </a:t>
            </a:r>
            <a:r>
              <a:rPr lang="en-US" sz="1900" b="1" i="1" dirty="0" smtClean="0">
                <a:solidFill>
                  <a:schemeClr val="accent1"/>
                </a:solidFill>
              </a:rPr>
              <a:t>procedure</a:t>
            </a:r>
            <a:r>
              <a:rPr lang="en-US" sz="1900" dirty="0">
                <a:solidFill>
                  <a:schemeClr val="accent1"/>
                </a:solidFill>
              </a:rPr>
              <a:t> </a:t>
            </a:r>
            <a:r>
              <a:rPr lang="en-US" sz="1900" dirty="0" smtClean="0"/>
              <a:t>(</a:t>
            </a:r>
            <a:r>
              <a:rPr lang="en-US" sz="1900" dirty="0"/>
              <a:t> </a:t>
            </a:r>
            <a:r>
              <a:rPr lang="en-US" sz="1900" dirty="0" smtClean="0"/>
              <a:t>an</a:t>
            </a:r>
            <a:r>
              <a:rPr lang="en-US" sz="1900" dirty="0"/>
              <a:t> </a:t>
            </a:r>
            <a:r>
              <a:rPr lang="en-US" sz="1900" dirty="0" smtClean="0"/>
              <a:t>algorithm,</a:t>
            </a:r>
            <a:r>
              <a:rPr lang="en-US" sz="1900" dirty="0"/>
              <a:t> </a:t>
            </a:r>
            <a:r>
              <a:rPr lang="en-US" sz="1900" dirty="0" smtClean="0"/>
              <a:t>program,</a:t>
            </a:r>
            <a:r>
              <a:rPr lang="en-US" sz="1900" dirty="0"/>
              <a:t> </a:t>
            </a:r>
            <a:r>
              <a:rPr lang="en-US" sz="1900" dirty="0" smtClean="0"/>
              <a:t>routine,</a:t>
            </a:r>
            <a:r>
              <a:rPr lang="en-US" sz="1900" dirty="0"/>
              <a:t> </a:t>
            </a:r>
            <a:r>
              <a:rPr lang="en-US" sz="1900" dirty="0" smtClean="0"/>
              <a:t>or</a:t>
            </a:r>
            <a:r>
              <a:rPr lang="en-US" sz="1900" dirty="0"/>
              <a:t> </a:t>
            </a:r>
            <a:r>
              <a:rPr lang="en-US" sz="1900" dirty="0" smtClean="0"/>
              <a:t>subroutine)</a:t>
            </a:r>
            <a:r>
              <a:rPr lang="en-US" sz="1900" dirty="0"/>
              <a:t> </a:t>
            </a:r>
            <a:r>
              <a:rPr lang="en-US" sz="1900" dirty="0" smtClean="0"/>
              <a:t>is</a:t>
            </a:r>
            <a:r>
              <a:rPr lang="en-US" sz="1900" dirty="0"/>
              <a:t> </a:t>
            </a:r>
            <a:r>
              <a:rPr lang="en-US" sz="1900" dirty="0" smtClean="0"/>
              <a:t>a</a:t>
            </a:r>
            <a:r>
              <a:rPr lang="en-US" sz="1900" dirty="0"/>
              <a:t> </a:t>
            </a:r>
            <a:r>
              <a:rPr lang="en-US" sz="1900" dirty="0" smtClean="0"/>
              <a:t>specific</a:t>
            </a:r>
            <a:r>
              <a:rPr lang="en-US" sz="1900" dirty="0"/>
              <a:t> </a:t>
            </a:r>
            <a:r>
              <a:rPr lang="en-US" sz="1900" dirty="0" smtClean="0"/>
              <a:t>method</a:t>
            </a:r>
            <a:r>
              <a:rPr lang="en-US" sz="1900" dirty="0"/>
              <a:t> </a:t>
            </a:r>
            <a:r>
              <a:rPr lang="en-US" sz="1900" dirty="0" smtClean="0"/>
              <a:t>for</a:t>
            </a:r>
            <a:r>
              <a:rPr lang="en-US" sz="1900" dirty="0"/>
              <a:t> </a:t>
            </a:r>
            <a:r>
              <a:rPr lang="en-US" sz="1900" dirty="0" smtClean="0"/>
              <a:t>determining</a:t>
            </a:r>
            <a:r>
              <a:rPr lang="en-US" sz="1900" dirty="0"/>
              <a:t> </a:t>
            </a:r>
            <a:r>
              <a:rPr lang="en-US" sz="1900" dirty="0" smtClean="0"/>
              <a:t>an</a:t>
            </a:r>
            <a:r>
              <a:rPr lang="en-US" sz="1900" dirty="0"/>
              <a:t> </a:t>
            </a:r>
            <a:r>
              <a:rPr lang="en-US" sz="1900" dirty="0" smtClean="0"/>
              <a:t>output</a:t>
            </a:r>
            <a:r>
              <a:rPr lang="en-US" sz="1900" dirty="0"/>
              <a:t> </a:t>
            </a:r>
            <a:r>
              <a:rPr lang="en-US" sz="1900" dirty="0" smtClean="0"/>
              <a:t>value</a:t>
            </a:r>
            <a:r>
              <a:rPr lang="en-US" sz="1900" dirty="0"/>
              <a:t> </a:t>
            </a:r>
            <a:r>
              <a:rPr lang="en-US" sz="1900" dirty="0" smtClean="0"/>
              <a:t>from</a:t>
            </a:r>
            <a:r>
              <a:rPr lang="en-US" sz="1900" dirty="0"/>
              <a:t> </a:t>
            </a:r>
            <a:r>
              <a:rPr lang="en-US" sz="1900" dirty="0" smtClean="0"/>
              <a:t>a</a:t>
            </a:r>
            <a:r>
              <a:rPr lang="en-US" sz="1900" dirty="0"/>
              <a:t> </a:t>
            </a:r>
            <a:r>
              <a:rPr lang="en-US" sz="1900" dirty="0" smtClean="0"/>
              <a:t>set</a:t>
            </a:r>
            <a:r>
              <a:rPr lang="en-US" sz="1900" dirty="0"/>
              <a:t> </a:t>
            </a:r>
            <a:r>
              <a:rPr lang="en-US" sz="1900" dirty="0" smtClean="0"/>
              <a:t>of</a:t>
            </a:r>
            <a:r>
              <a:rPr lang="en-US" sz="1900" dirty="0"/>
              <a:t> </a:t>
            </a:r>
            <a:r>
              <a:rPr lang="en-US" sz="1900" dirty="0" smtClean="0"/>
              <a:t>input</a:t>
            </a:r>
            <a:r>
              <a:rPr lang="en-US" sz="1900" dirty="0"/>
              <a:t> </a:t>
            </a:r>
            <a:r>
              <a:rPr lang="en-US" sz="1900" dirty="0" smtClean="0"/>
              <a:t>values;</a:t>
            </a:r>
            <a:endParaRPr lang="en-US" sz="1900" dirty="0"/>
          </a:p>
          <a:p>
            <a:r>
              <a:rPr lang="en-US" sz="1900" dirty="0" smtClean="0"/>
              <a:t>Procedures are</a:t>
            </a:r>
            <a:r>
              <a:rPr lang="en-US" sz="1900" dirty="0"/>
              <a:t> </a:t>
            </a:r>
            <a:r>
              <a:rPr lang="en-US" sz="1900" dirty="0" smtClean="0"/>
              <a:t>ways</a:t>
            </a:r>
            <a:r>
              <a:rPr lang="en-US" sz="1900" dirty="0"/>
              <a:t> </a:t>
            </a:r>
            <a:r>
              <a:rPr lang="en-US" sz="1900" dirty="0" smtClean="0"/>
              <a:t>of</a:t>
            </a:r>
            <a:r>
              <a:rPr lang="en-US" sz="1900" dirty="0"/>
              <a:t> </a:t>
            </a:r>
            <a:r>
              <a:rPr lang="en-US" sz="1900" dirty="0" smtClean="0"/>
              <a:t>computing</a:t>
            </a:r>
            <a:r>
              <a:rPr lang="en-US" sz="1900" dirty="0"/>
              <a:t> </a:t>
            </a:r>
            <a:r>
              <a:rPr lang="en-US" sz="1900" dirty="0" smtClean="0"/>
              <a:t>functions</a:t>
            </a:r>
            <a:r>
              <a:rPr lang="en-US" sz="1900" dirty="0"/>
              <a:t> </a:t>
            </a:r>
            <a:r>
              <a:rPr lang="en-US" sz="1900" dirty="0" smtClean="0"/>
              <a:t>and</a:t>
            </a:r>
            <a:r>
              <a:rPr lang="en-US" sz="1900" dirty="0"/>
              <a:t> </a:t>
            </a:r>
            <a:r>
              <a:rPr lang="en-US" sz="1900" dirty="0" smtClean="0"/>
              <a:t>so</a:t>
            </a:r>
            <a:r>
              <a:rPr lang="en-US" sz="1900" dirty="0"/>
              <a:t> </a:t>
            </a:r>
            <a:r>
              <a:rPr lang="en-US" sz="1900" dirty="0" smtClean="0"/>
              <a:t>two</a:t>
            </a:r>
            <a:r>
              <a:rPr lang="en-US" sz="1900" dirty="0"/>
              <a:t> </a:t>
            </a:r>
            <a:r>
              <a:rPr lang="en-US" sz="1900" dirty="0" smtClean="0"/>
              <a:t>procedures</a:t>
            </a:r>
            <a:r>
              <a:rPr lang="en-US" sz="1900" dirty="0"/>
              <a:t> </a:t>
            </a:r>
            <a:r>
              <a:rPr lang="en-US" sz="1900" dirty="0" smtClean="0"/>
              <a:t>are</a:t>
            </a:r>
            <a:r>
              <a:rPr lang="en-US" sz="1900" dirty="0"/>
              <a:t> </a:t>
            </a:r>
            <a:r>
              <a:rPr lang="en-US" sz="1900" b="1" i="1" dirty="0" smtClean="0">
                <a:solidFill>
                  <a:schemeClr val="accent1"/>
                </a:solidFill>
              </a:rPr>
              <a:t>behaviorally</a:t>
            </a:r>
            <a:r>
              <a:rPr lang="en-US" sz="1900" b="1" i="1" dirty="0">
                <a:solidFill>
                  <a:schemeClr val="accent1"/>
                </a:solidFill>
              </a:rPr>
              <a:t> </a:t>
            </a:r>
            <a:r>
              <a:rPr lang="en-US" sz="1900" b="1" i="1" dirty="0" smtClean="0">
                <a:solidFill>
                  <a:schemeClr val="accent1"/>
                </a:solidFill>
              </a:rPr>
              <a:t>equivalent</a:t>
            </a:r>
            <a:r>
              <a:rPr lang="en-US" sz="1900" b="1" i="1" dirty="0">
                <a:solidFill>
                  <a:schemeClr val="accent1"/>
                </a:solidFill>
              </a:rPr>
              <a:t> </a:t>
            </a:r>
            <a:r>
              <a:rPr lang="en-US" sz="1900" dirty="0" smtClean="0"/>
              <a:t>if</a:t>
            </a:r>
            <a:r>
              <a:rPr lang="en-US" sz="1900" dirty="0"/>
              <a:t> </a:t>
            </a:r>
            <a:r>
              <a:rPr lang="en-US" sz="1900" dirty="0" smtClean="0"/>
              <a:t>and</a:t>
            </a:r>
            <a:r>
              <a:rPr lang="en-US" sz="1900" dirty="0"/>
              <a:t> </a:t>
            </a:r>
            <a:r>
              <a:rPr lang="en-US" sz="1900" dirty="0" smtClean="0"/>
              <a:t>only</a:t>
            </a:r>
            <a:r>
              <a:rPr lang="en-US" sz="1900" dirty="0"/>
              <a:t> </a:t>
            </a:r>
            <a:r>
              <a:rPr lang="en-US" sz="1900" dirty="0" smtClean="0"/>
              <a:t>if</a:t>
            </a:r>
            <a:r>
              <a:rPr lang="en-US" sz="1900" dirty="0"/>
              <a:t> </a:t>
            </a:r>
            <a:r>
              <a:rPr lang="en-US" sz="1900" dirty="0" smtClean="0"/>
              <a:t>they</a:t>
            </a:r>
            <a:r>
              <a:rPr lang="en-US" sz="1900" dirty="0"/>
              <a:t> </a:t>
            </a:r>
            <a:r>
              <a:rPr lang="en-US" sz="1900" dirty="0" smtClean="0"/>
              <a:t>compute</a:t>
            </a:r>
            <a:r>
              <a:rPr lang="en-US" sz="1900" dirty="0"/>
              <a:t> </a:t>
            </a:r>
            <a:r>
              <a:rPr lang="en-US" sz="1900" dirty="0" smtClean="0"/>
              <a:t>the same function (although they</a:t>
            </a:r>
            <a:r>
              <a:rPr lang="en-US" sz="1900" dirty="0"/>
              <a:t> </a:t>
            </a:r>
            <a:r>
              <a:rPr lang="en-US" sz="1900" dirty="0" smtClean="0"/>
              <a:t>may different here sources they require</a:t>
            </a:r>
            <a:r>
              <a:rPr lang="en-US" sz="1900" dirty="0"/>
              <a:t> </a:t>
            </a:r>
            <a:r>
              <a:rPr lang="en-US" sz="1900" dirty="0" smtClean="0"/>
              <a:t>such</a:t>
            </a:r>
            <a:r>
              <a:rPr lang="en-US" sz="1900" dirty="0"/>
              <a:t> </a:t>
            </a:r>
            <a:r>
              <a:rPr lang="en-US" sz="1900" dirty="0" smtClean="0"/>
              <a:t>as</a:t>
            </a:r>
            <a:r>
              <a:rPr lang="en-US" sz="1900" dirty="0"/>
              <a:t> </a:t>
            </a:r>
            <a:r>
              <a:rPr lang="en-US" sz="1900" dirty="0" smtClean="0"/>
              <a:t>length of</a:t>
            </a:r>
            <a:r>
              <a:rPr lang="en-US" sz="1900" dirty="0"/>
              <a:t> </a:t>
            </a:r>
            <a:r>
              <a:rPr lang="en-US" sz="1900" dirty="0" smtClean="0"/>
              <a:t>time</a:t>
            </a:r>
            <a:r>
              <a:rPr lang="en-US" sz="1900" dirty="0"/>
              <a:t> </a:t>
            </a:r>
            <a:r>
              <a:rPr lang="en-US" sz="1900" dirty="0" smtClean="0"/>
              <a:t>or</a:t>
            </a:r>
            <a:r>
              <a:rPr lang="en-US" sz="1900" dirty="0"/>
              <a:t> </a:t>
            </a:r>
            <a:r>
              <a:rPr lang="en-US" sz="1900" dirty="0" smtClean="0"/>
              <a:t>amount</a:t>
            </a:r>
            <a:r>
              <a:rPr lang="en-US" sz="1900" dirty="0"/>
              <a:t> </a:t>
            </a:r>
            <a:r>
              <a:rPr lang="en-US" sz="1900" dirty="0" smtClean="0"/>
              <a:t>of</a:t>
            </a:r>
            <a:r>
              <a:rPr lang="en-US" sz="1900" dirty="0"/>
              <a:t> </a:t>
            </a:r>
            <a:r>
              <a:rPr lang="en-US" sz="1900" dirty="0" smtClean="0"/>
              <a:t>scratch</a:t>
            </a:r>
            <a:r>
              <a:rPr lang="en-US" sz="1900" dirty="0"/>
              <a:t> </a:t>
            </a:r>
            <a:r>
              <a:rPr lang="en-US" sz="1900" dirty="0" smtClean="0"/>
              <a:t>paper). </a:t>
            </a:r>
          </a:p>
          <a:p>
            <a:r>
              <a:rPr lang="en-US" sz="1900" dirty="0" smtClean="0"/>
              <a:t>This is</a:t>
            </a:r>
            <a:r>
              <a:rPr lang="en-US" sz="1900" dirty="0"/>
              <a:t> </a:t>
            </a:r>
            <a:r>
              <a:rPr lang="en-US" sz="1900" dirty="0" smtClean="0"/>
              <a:t>a</a:t>
            </a:r>
            <a:r>
              <a:rPr lang="en-US" sz="1900" dirty="0"/>
              <a:t> </a:t>
            </a:r>
            <a:r>
              <a:rPr lang="en-US" sz="1900" b="1" i="1" dirty="0" smtClean="0">
                <a:solidFill>
                  <a:schemeClr val="accent1"/>
                </a:solidFill>
              </a:rPr>
              <a:t>limited</a:t>
            </a:r>
            <a:r>
              <a:rPr lang="en-US" sz="1900" b="1" i="1" dirty="0">
                <a:solidFill>
                  <a:schemeClr val="accent1"/>
                </a:solidFill>
              </a:rPr>
              <a:t> </a:t>
            </a:r>
            <a:r>
              <a:rPr lang="en-US" sz="1900" b="1" i="1" dirty="0" smtClean="0">
                <a:solidFill>
                  <a:schemeClr val="accent1"/>
                </a:solidFill>
              </a:rPr>
              <a:t>view</a:t>
            </a:r>
            <a:r>
              <a:rPr lang="en-US" sz="1900" b="1" i="1" dirty="0">
                <a:solidFill>
                  <a:schemeClr val="accent1"/>
                </a:solidFill>
              </a:rPr>
              <a:t> </a:t>
            </a:r>
            <a:r>
              <a:rPr lang="en-US" sz="1900" dirty="0" smtClean="0"/>
              <a:t>of</a:t>
            </a:r>
            <a:r>
              <a:rPr lang="en-US" sz="1900" dirty="0"/>
              <a:t> </a:t>
            </a:r>
            <a:r>
              <a:rPr lang="en-US" sz="1900" dirty="0" smtClean="0"/>
              <a:t>computation, but</a:t>
            </a:r>
            <a:r>
              <a:rPr lang="en-US" sz="1900" dirty="0"/>
              <a:t> </a:t>
            </a:r>
            <a:r>
              <a:rPr lang="en-US" sz="1900" dirty="0" smtClean="0"/>
              <a:t>it</a:t>
            </a:r>
            <a:r>
              <a:rPr lang="en-US" sz="1900" dirty="0"/>
              <a:t> </a:t>
            </a:r>
            <a:r>
              <a:rPr lang="en-US" sz="1900" dirty="0" smtClean="0"/>
              <a:t>covers</a:t>
            </a:r>
            <a:r>
              <a:rPr lang="en-US" sz="1900" dirty="0"/>
              <a:t> </a:t>
            </a:r>
            <a:r>
              <a:rPr lang="en-US" sz="1900" dirty="0" smtClean="0"/>
              <a:t>a</a:t>
            </a:r>
            <a:r>
              <a:rPr lang="en-US" sz="1900" dirty="0"/>
              <a:t> </a:t>
            </a:r>
            <a:r>
              <a:rPr lang="en-US" sz="1900" dirty="0" smtClean="0"/>
              <a:t>surprising</a:t>
            </a:r>
            <a:r>
              <a:rPr lang="en-US" sz="1900" dirty="0"/>
              <a:t> </a:t>
            </a:r>
            <a:r>
              <a:rPr lang="en-US" sz="1900" dirty="0" smtClean="0"/>
              <a:t>amount</a:t>
            </a:r>
            <a:r>
              <a:rPr lang="en-US" sz="1900" dirty="0"/>
              <a:t> </a:t>
            </a:r>
            <a:r>
              <a:rPr lang="en-US" sz="1900" dirty="0" smtClean="0"/>
              <a:t>of</a:t>
            </a:r>
            <a:r>
              <a:rPr lang="en-US" sz="1900" dirty="0"/>
              <a:t> </a:t>
            </a:r>
            <a:r>
              <a:rPr lang="en-US" sz="1900" dirty="0" smtClean="0"/>
              <a:t>ground. </a:t>
            </a:r>
          </a:p>
          <a:p>
            <a:r>
              <a:rPr lang="en-US" sz="1900" dirty="0" smtClean="0"/>
              <a:t>Remember that</a:t>
            </a:r>
            <a:r>
              <a:rPr lang="en-US" sz="1900" dirty="0"/>
              <a:t> </a:t>
            </a:r>
            <a:r>
              <a:rPr lang="en-US" sz="1900" dirty="0" smtClean="0"/>
              <a:t>the</a:t>
            </a:r>
            <a:r>
              <a:rPr lang="en-US" sz="1900" dirty="0"/>
              <a:t> </a:t>
            </a:r>
            <a:r>
              <a:rPr lang="en-US" sz="1900" dirty="0" smtClean="0"/>
              <a:t>inputs</a:t>
            </a:r>
            <a:r>
              <a:rPr lang="en-US" sz="1900" dirty="0"/>
              <a:t> </a:t>
            </a:r>
            <a:r>
              <a:rPr lang="en-US" sz="1900" dirty="0" smtClean="0"/>
              <a:t>and</a:t>
            </a:r>
            <a:r>
              <a:rPr lang="en-US" sz="1900" dirty="0"/>
              <a:t> </a:t>
            </a:r>
            <a:r>
              <a:rPr lang="en-US" sz="1900" dirty="0" smtClean="0"/>
              <a:t>outputs</a:t>
            </a:r>
            <a:r>
              <a:rPr lang="en-US" sz="1900" dirty="0"/>
              <a:t> </a:t>
            </a:r>
            <a:r>
              <a:rPr lang="en-US" sz="1900" dirty="0" smtClean="0"/>
              <a:t>of</a:t>
            </a:r>
            <a:r>
              <a:rPr lang="en-US" sz="1900" dirty="0"/>
              <a:t> </a:t>
            </a:r>
            <a:r>
              <a:rPr lang="en-US" sz="1900" dirty="0" smtClean="0"/>
              <a:t>our</a:t>
            </a:r>
            <a:r>
              <a:rPr lang="en-US" sz="1900" dirty="0"/>
              <a:t> </a:t>
            </a:r>
            <a:r>
              <a:rPr lang="en-US" sz="1900" dirty="0" smtClean="0"/>
              <a:t>functions</a:t>
            </a:r>
            <a:r>
              <a:rPr lang="en-US" sz="1900" dirty="0"/>
              <a:t> </a:t>
            </a:r>
            <a:r>
              <a:rPr lang="en-US" sz="1900" dirty="0" smtClean="0"/>
              <a:t>don’t</a:t>
            </a:r>
            <a:r>
              <a:rPr lang="en-US" sz="1900" dirty="0"/>
              <a:t> </a:t>
            </a:r>
            <a:r>
              <a:rPr lang="en-US" sz="1900" dirty="0" smtClean="0"/>
              <a:t>have</a:t>
            </a:r>
            <a:r>
              <a:rPr lang="en-US" sz="1900" dirty="0"/>
              <a:t> </a:t>
            </a:r>
            <a:r>
              <a:rPr lang="en-US" sz="1900" dirty="0" smtClean="0"/>
              <a:t>to</a:t>
            </a:r>
            <a:r>
              <a:rPr lang="en-US" sz="1900" dirty="0"/>
              <a:t> </a:t>
            </a:r>
            <a:r>
              <a:rPr lang="en-US" sz="1900" dirty="0" smtClean="0"/>
              <a:t>be</a:t>
            </a:r>
            <a:r>
              <a:rPr lang="en-US" sz="1900" dirty="0"/>
              <a:t> </a:t>
            </a:r>
            <a:r>
              <a:rPr lang="en-US" sz="1900" dirty="0" smtClean="0"/>
              <a:t>numbers. They</a:t>
            </a:r>
            <a:r>
              <a:rPr lang="en-US" sz="1900" dirty="0"/>
              <a:t> </a:t>
            </a:r>
            <a:r>
              <a:rPr lang="en-US" sz="1900" dirty="0" smtClean="0"/>
              <a:t>can</a:t>
            </a:r>
            <a:r>
              <a:rPr lang="en-US" sz="1900" dirty="0"/>
              <a:t> </a:t>
            </a:r>
            <a:r>
              <a:rPr lang="en-US" sz="1900" dirty="0" smtClean="0"/>
              <a:t>perfectly</a:t>
            </a:r>
            <a:r>
              <a:rPr lang="en-US" sz="1900" dirty="0"/>
              <a:t> </a:t>
            </a:r>
            <a:r>
              <a:rPr lang="en-US" sz="1900" dirty="0" smtClean="0"/>
              <a:t>well</a:t>
            </a:r>
            <a:r>
              <a:rPr lang="en-US" sz="1900" dirty="0"/>
              <a:t> </a:t>
            </a:r>
            <a:r>
              <a:rPr lang="en-US" sz="1900" dirty="0" smtClean="0"/>
              <a:t>be</a:t>
            </a:r>
            <a:r>
              <a:rPr lang="en-US" sz="1900" dirty="0"/>
              <a:t> </a:t>
            </a:r>
            <a:r>
              <a:rPr lang="en-US" sz="1900" dirty="0" smtClean="0"/>
              <a:t>things</a:t>
            </a:r>
            <a:r>
              <a:rPr lang="en-US" sz="1900" dirty="0"/>
              <a:t> </a:t>
            </a:r>
            <a:r>
              <a:rPr lang="en-US" sz="1900" dirty="0" smtClean="0"/>
              <a:t>like</a:t>
            </a:r>
            <a:r>
              <a:rPr lang="en-US" sz="1900" dirty="0"/>
              <a:t> </a:t>
            </a:r>
            <a:r>
              <a:rPr lang="en-US" sz="1900" dirty="0" smtClean="0"/>
              <a:t>MP3</a:t>
            </a:r>
            <a:r>
              <a:rPr lang="en-US" sz="1900" dirty="0"/>
              <a:t> </a:t>
            </a:r>
            <a:r>
              <a:rPr lang="en-US" sz="1900" dirty="0" smtClean="0"/>
              <a:t>files</a:t>
            </a:r>
            <a:r>
              <a:rPr lang="en-US" sz="1900" dirty="0"/>
              <a:t> </a:t>
            </a:r>
            <a:r>
              <a:rPr lang="en-US" sz="1900" dirty="0" smtClean="0"/>
              <a:t>or</a:t>
            </a:r>
            <a:r>
              <a:rPr lang="en-US" sz="1900" dirty="0"/>
              <a:t> </a:t>
            </a:r>
            <a:r>
              <a:rPr lang="en-US" sz="1900" dirty="0" smtClean="0"/>
              <a:t>images</a:t>
            </a:r>
            <a:r>
              <a:rPr lang="en-US" sz="1900" dirty="0"/>
              <a:t> </a:t>
            </a:r>
            <a:r>
              <a:rPr lang="en-US" sz="1900" dirty="0" smtClean="0"/>
              <a:t>from</a:t>
            </a:r>
            <a:r>
              <a:rPr lang="en-US" sz="1900" dirty="0"/>
              <a:t> </a:t>
            </a:r>
            <a:r>
              <a:rPr lang="en-US" sz="1900" dirty="0" smtClean="0"/>
              <a:t>a</a:t>
            </a:r>
            <a:r>
              <a:rPr lang="en-US" sz="1900" dirty="0"/>
              <a:t> </a:t>
            </a:r>
            <a:r>
              <a:rPr lang="en-US" sz="1900" dirty="0" smtClean="0"/>
              <a:t>web</a:t>
            </a:r>
            <a:r>
              <a:rPr lang="en-US" sz="1900" dirty="0"/>
              <a:t> </a:t>
            </a:r>
            <a:r>
              <a:rPr lang="en-US" sz="1900" dirty="0" smtClean="0"/>
              <a:t>cam.</a:t>
            </a:r>
            <a:endParaRPr lang="en-US" sz="1900" dirty="0"/>
          </a:p>
        </p:txBody>
      </p:sp>
    </p:spTree>
    <p:extLst>
      <p:ext uri="{BB962C8B-B14F-4D97-AF65-F5344CB8AC3E}">
        <p14:creationId xmlns:p14="http://schemas.microsoft.com/office/powerpoint/2010/main" val="2972307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Python </a:t>
            </a:r>
            <a:r>
              <a:rPr lang="en-US" b="1" dirty="0" smtClean="0"/>
              <a:t>Variables</a:t>
            </a:r>
            <a:endParaRPr lang="ru-RU" dirty="0"/>
          </a:p>
        </p:txBody>
      </p:sp>
      <p:sp>
        <p:nvSpPr>
          <p:cNvPr id="3" name="Объект 2"/>
          <p:cNvSpPr>
            <a:spLocks noGrp="1"/>
          </p:cNvSpPr>
          <p:nvPr>
            <p:ph sz="quarter" idx="1"/>
          </p:nvPr>
        </p:nvSpPr>
        <p:spPr/>
        <p:txBody>
          <a:bodyPr/>
          <a:lstStyle/>
          <a:p>
            <a:r>
              <a:rPr lang="en-US" dirty="0"/>
              <a:t>A Python variable is a reserved memory location to store values. In other words, a variable in a python program gives data to the computer for processing. </a:t>
            </a:r>
          </a:p>
          <a:p>
            <a:r>
              <a:rPr lang="en-US" dirty="0"/>
              <a:t>Every value in Python has a </a:t>
            </a:r>
            <a:r>
              <a:rPr lang="en-US" dirty="0" err="1"/>
              <a:t>datatype</a:t>
            </a:r>
            <a:r>
              <a:rPr lang="en-US" dirty="0"/>
              <a:t>. </a:t>
            </a:r>
            <a:endParaRPr lang="en-US" dirty="0" smtClean="0"/>
          </a:p>
          <a:p>
            <a:r>
              <a:rPr lang="en-US" dirty="0" smtClean="0"/>
              <a:t>Different </a:t>
            </a:r>
            <a:r>
              <a:rPr lang="en-US" dirty="0"/>
              <a:t>data types in Python are Numbers, List, Tuple, Strings, Dictionary, etc. </a:t>
            </a:r>
            <a:endParaRPr lang="en-US" dirty="0" smtClean="0"/>
          </a:p>
          <a:p>
            <a:r>
              <a:rPr lang="en-US" dirty="0" smtClean="0"/>
              <a:t>Variables </a:t>
            </a:r>
            <a:r>
              <a:rPr lang="en-US" dirty="0"/>
              <a:t>can be declared by any name or even alphabets like a, </a:t>
            </a:r>
            <a:r>
              <a:rPr lang="en-US" dirty="0" err="1"/>
              <a:t>aa</a:t>
            </a:r>
            <a:r>
              <a:rPr lang="en-US" dirty="0"/>
              <a:t>, </a:t>
            </a:r>
            <a:r>
              <a:rPr lang="en-US" dirty="0" err="1"/>
              <a:t>abc</a:t>
            </a:r>
            <a:r>
              <a:rPr lang="en-US" dirty="0"/>
              <a:t>, etc. </a:t>
            </a:r>
            <a:r>
              <a:rPr lang="en-US" dirty="0" smtClean="0"/>
              <a:t>(Do not advised to do! )</a:t>
            </a:r>
            <a:endParaRPr lang="en-US" dirty="0"/>
          </a:p>
          <a:p>
            <a:endParaRPr lang="ru-RU" dirty="0"/>
          </a:p>
        </p:txBody>
      </p:sp>
    </p:spTree>
    <p:extLst>
      <p:ext uri="{BB962C8B-B14F-4D97-AF65-F5344CB8AC3E}">
        <p14:creationId xmlns:p14="http://schemas.microsoft.com/office/powerpoint/2010/main" val="1326696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850106"/>
          </a:xfrm>
        </p:spPr>
        <p:txBody>
          <a:bodyPr/>
          <a:lstStyle/>
          <a:p>
            <a:r>
              <a:rPr lang="en-US" dirty="0"/>
              <a:t>Variable names</a:t>
            </a:r>
            <a:endParaRPr lang="ru-RU" dirty="0"/>
          </a:p>
        </p:txBody>
      </p:sp>
      <p:sp>
        <p:nvSpPr>
          <p:cNvPr id="3" name="Объект 2"/>
          <p:cNvSpPr>
            <a:spLocks noGrp="1"/>
          </p:cNvSpPr>
          <p:nvPr>
            <p:ph sz="quarter" idx="1"/>
          </p:nvPr>
        </p:nvSpPr>
        <p:spPr>
          <a:xfrm>
            <a:off x="457200" y="1124744"/>
            <a:ext cx="7467600" cy="5349208"/>
          </a:xfrm>
        </p:spPr>
        <p:txBody>
          <a:bodyPr>
            <a:normAutofit/>
          </a:bodyPr>
          <a:lstStyle/>
          <a:p>
            <a:r>
              <a:rPr lang="en-US" sz="2200" dirty="0" smtClean="0"/>
              <a:t>Variable </a:t>
            </a:r>
            <a:r>
              <a:rPr lang="en-US" sz="2200" dirty="0"/>
              <a:t>names </a:t>
            </a:r>
            <a:r>
              <a:rPr lang="en-US" sz="2200" i="1" dirty="0">
                <a:solidFill>
                  <a:schemeClr val="accent1"/>
                </a:solidFill>
              </a:rPr>
              <a:t>can contain letters</a:t>
            </a:r>
            <a:r>
              <a:rPr lang="en-US" sz="2200" dirty="0"/>
              <a:t>, numbers, and the underscore.</a:t>
            </a:r>
          </a:p>
          <a:p>
            <a:r>
              <a:rPr lang="en-US" sz="2200" dirty="0" smtClean="0"/>
              <a:t>Variable names </a:t>
            </a:r>
            <a:r>
              <a:rPr lang="en-US" sz="2200" i="1" dirty="0" smtClean="0">
                <a:solidFill>
                  <a:schemeClr val="accent1"/>
                </a:solidFill>
              </a:rPr>
              <a:t>cannot</a:t>
            </a:r>
            <a:r>
              <a:rPr lang="en-US" sz="2200" i="1" dirty="0">
                <a:solidFill>
                  <a:schemeClr val="accent1"/>
                </a:solidFill>
              </a:rPr>
              <a:t> </a:t>
            </a:r>
            <a:r>
              <a:rPr lang="en-US" sz="2200" i="1" dirty="0" smtClean="0">
                <a:solidFill>
                  <a:schemeClr val="accent1"/>
                </a:solidFill>
              </a:rPr>
              <a:t>contain </a:t>
            </a:r>
            <a:r>
              <a:rPr lang="en-US" sz="2200" i="1" dirty="0">
                <a:solidFill>
                  <a:schemeClr val="accent1"/>
                </a:solidFill>
              </a:rPr>
              <a:t>spaces</a:t>
            </a:r>
            <a:r>
              <a:rPr lang="en-US" sz="2200" dirty="0"/>
              <a:t>.</a:t>
            </a:r>
          </a:p>
          <a:p>
            <a:r>
              <a:rPr lang="en-US" sz="2200" dirty="0" smtClean="0"/>
              <a:t>Variable names </a:t>
            </a:r>
            <a:r>
              <a:rPr lang="en-US" sz="2200" i="1" dirty="0" smtClean="0">
                <a:solidFill>
                  <a:schemeClr val="accent1"/>
                </a:solidFill>
              </a:rPr>
              <a:t>cannot</a:t>
            </a:r>
            <a:r>
              <a:rPr lang="en-US" sz="2200" i="1" dirty="0">
                <a:solidFill>
                  <a:schemeClr val="accent1"/>
                </a:solidFill>
              </a:rPr>
              <a:t> </a:t>
            </a:r>
            <a:r>
              <a:rPr lang="en-US" sz="2200" i="1" dirty="0" smtClean="0">
                <a:solidFill>
                  <a:schemeClr val="accent1"/>
                </a:solidFill>
              </a:rPr>
              <a:t>start </a:t>
            </a:r>
            <a:r>
              <a:rPr lang="en-US" sz="2200" dirty="0"/>
              <a:t>with a number.</a:t>
            </a:r>
          </a:p>
          <a:p>
            <a:r>
              <a:rPr lang="en-US" sz="2200" i="1" dirty="0" smtClean="0">
                <a:solidFill>
                  <a:schemeClr val="accent1"/>
                </a:solidFill>
              </a:rPr>
              <a:t>Case </a:t>
            </a:r>
            <a:r>
              <a:rPr lang="en-US" sz="2200" i="1" dirty="0">
                <a:solidFill>
                  <a:schemeClr val="accent1"/>
                </a:solidFill>
              </a:rPr>
              <a:t>matters</a:t>
            </a:r>
            <a:r>
              <a:rPr lang="en-US" sz="2200" dirty="0"/>
              <a:t>—for </a:t>
            </a:r>
            <a:r>
              <a:rPr lang="en-US" sz="2200" dirty="0" smtClean="0"/>
              <a:t>instance, temp</a:t>
            </a:r>
            <a:r>
              <a:rPr lang="en-US" sz="2200" dirty="0"/>
              <a:t> </a:t>
            </a:r>
            <a:r>
              <a:rPr lang="en-US" sz="2200" dirty="0" smtClean="0"/>
              <a:t>and</a:t>
            </a:r>
            <a:r>
              <a:rPr lang="en-US" sz="2200" dirty="0"/>
              <a:t> </a:t>
            </a:r>
            <a:r>
              <a:rPr lang="en-US" sz="2200" dirty="0" smtClean="0"/>
              <a:t>Temp</a:t>
            </a:r>
            <a:r>
              <a:rPr lang="en-US" sz="2200" dirty="0"/>
              <a:t> </a:t>
            </a:r>
            <a:r>
              <a:rPr lang="en-US" sz="2200" dirty="0" smtClean="0"/>
              <a:t>are different.</a:t>
            </a:r>
            <a:endParaRPr lang="en-US" sz="2200" dirty="0"/>
          </a:p>
          <a:p>
            <a:r>
              <a:rPr lang="en-US" sz="2200" dirty="0" smtClean="0"/>
              <a:t>Variables should </a:t>
            </a:r>
            <a:r>
              <a:rPr lang="en-US" sz="2200" dirty="0"/>
              <a:t>be declared or defined in </a:t>
            </a:r>
            <a:r>
              <a:rPr lang="en-US" sz="2200" dirty="0" smtClean="0"/>
              <a:t>advance;</a:t>
            </a:r>
          </a:p>
          <a:p>
            <a:r>
              <a:rPr lang="en-US" sz="2000" dirty="0"/>
              <a:t>Assignment is done with a single equals sign </a:t>
            </a:r>
            <a:r>
              <a:rPr lang="en-US" sz="2000" dirty="0" smtClean="0"/>
              <a:t>(=): x = 1</a:t>
            </a:r>
          </a:p>
          <a:p>
            <a:pPr marL="0" indent="0">
              <a:buNone/>
            </a:pPr>
            <a:endParaRPr lang="ru-RU" sz="22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93096"/>
            <a:ext cx="1368152" cy="168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566" y="4248069"/>
            <a:ext cx="1782385" cy="202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616" y="4276029"/>
            <a:ext cx="2926432" cy="212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58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Variable Names Examples</a:t>
            </a:r>
            <a:endParaRPr lang="ru-RU"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3312368" cy="2434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556792"/>
            <a:ext cx="3830940" cy="183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573016"/>
            <a:ext cx="5133382" cy="314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11560" y="4149080"/>
            <a:ext cx="244827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 is worthwhile to give a variable a name that is descriptive enough to make clear what it is being used for. </a:t>
            </a:r>
            <a:endParaRPr lang="ru-RU"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6523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More about Variables</a:t>
            </a:r>
            <a:endParaRPr lang="ru-RU" dirty="0"/>
          </a:p>
        </p:txBody>
      </p:sp>
      <p:sp>
        <p:nvSpPr>
          <p:cNvPr id="3" name="Объект 2"/>
          <p:cNvSpPr>
            <a:spLocks noGrp="1"/>
          </p:cNvSpPr>
          <p:nvPr>
            <p:ph sz="quarter" idx="1"/>
          </p:nvPr>
        </p:nvSpPr>
        <p:spPr/>
        <p:txBody>
          <a:bodyPr>
            <a:normAutofit/>
          </a:bodyPr>
          <a:lstStyle/>
          <a:p>
            <a:r>
              <a:rPr lang="en-US" sz="2200" dirty="0"/>
              <a:t>Variables in Python </a:t>
            </a:r>
            <a:r>
              <a:rPr lang="en-US" sz="2200" i="1" dirty="0">
                <a:solidFill>
                  <a:schemeClr val="accent1"/>
                </a:solidFill>
              </a:rPr>
              <a:t>are not subject </a:t>
            </a:r>
            <a:r>
              <a:rPr lang="en-US" sz="2200" i="1" dirty="0" smtClean="0">
                <a:solidFill>
                  <a:schemeClr val="accent1"/>
                </a:solidFill>
              </a:rPr>
              <a:t>of restriction</a:t>
            </a:r>
            <a:r>
              <a:rPr lang="en-US" sz="2200" dirty="0"/>
              <a:t>. In Python, a variable may be assigned a value of one type and then later </a:t>
            </a:r>
            <a:r>
              <a:rPr lang="en-US" sz="2200" i="1" dirty="0">
                <a:solidFill>
                  <a:schemeClr val="accent1"/>
                </a:solidFill>
              </a:rPr>
              <a:t>re-assigned</a:t>
            </a:r>
            <a:r>
              <a:rPr lang="en-US" sz="2200" dirty="0"/>
              <a:t> a value of a different type</a:t>
            </a:r>
            <a:r>
              <a:rPr lang="en-US" sz="2200" dirty="0" smtClean="0"/>
              <a:t>:</a:t>
            </a:r>
          </a:p>
          <a:p>
            <a:endParaRPr lang="en-US" sz="2200" dirty="0"/>
          </a:p>
          <a:p>
            <a:endParaRPr lang="en-US" sz="2200" dirty="0" smtClean="0"/>
          </a:p>
          <a:p>
            <a:endParaRPr lang="en-US" sz="2200" dirty="0"/>
          </a:p>
          <a:p>
            <a:endParaRPr lang="en-US" sz="2200" dirty="0" smtClean="0"/>
          </a:p>
          <a:p>
            <a:r>
              <a:rPr lang="en-US" sz="2000" b="1" dirty="0"/>
              <a:t>Object </a:t>
            </a:r>
            <a:r>
              <a:rPr lang="en-US" sz="2000" b="1" dirty="0" smtClean="0"/>
              <a:t>Identity</a:t>
            </a:r>
            <a:r>
              <a:rPr lang="en-US" sz="2200" dirty="0" smtClean="0"/>
              <a:t> - </a:t>
            </a:r>
            <a:r>
              <a:rPr lang="en-US" sz="2000" dirty="0"/>
              <a:t>The built-in Python </a:t>
            </a:r>
            <a:r>
              <a:rPr lang="en-US" sz="2000" dirty="0" smtClean="0"/>
              <a:t>function</a:t>
            </a:r>
          </a:p>
          <a:p>
            <a:pPr marL="0" indent="0">
              <a:buNone/>
            </a:pPr>
            <a:r>
              <a:rPr lang="en-US" sz="2000" dirty="0" smtClean="0"/>
              <a:t> </a:t>
            </a:r>
            <a:r>
              <a:rPr lang="en-US" sz="2000" dirty="0">
                <a:solidFill>
                  <a:schemeClr val="accent1"/>
                </a:solidFill>
              </a:rPr>
              <a:t>id()</a:t>
            </a:r>
            <a:r>
              <a:rPr lang="en-US" sz="2000" dirty="0"/>
              <a:t> returns an object’s integer identifier. Using </a:t>
            </a:r>
            <a:endParaRPr lang="en-US" sz="2000" dirty="0" smtClean="0"/>
          </a:p>
          <a:p>
            <a:pPr marL="0" indent="0">
              <a:buNone/>
            </a:pPr>
            <a:r>
              <a:rPr lang="en-US" sz="2000" dirty="0" smtClean="0"/>
              <a:t>the </a:t>
            </a:r>
            <a:r>
              <a:rPr lang="en-US" sz="2000" dirty="0"/>
              <a:t>id() function, you can verify that two </a:t>
            </a:r>
            <a:r>
              <a:rPr lang="en-US" sz="2000" dirty="0" smtClean="0"/>
              <a:t>variables</a:t>
            </a:r>
          </a:p>
          <a:p>
            <a:pPr marL="0" indent="0">
              <a:buNone/>
            </a:pPr>
            <a:r>
              <a:rPr lang="en-US" sz="2000" dirty="0" smtClean="0"/>
              <a:t>indeed </a:t>
            </a:r>
            <a:r>
              <a:rPr lang="en-US" sz="2000" dirty="0"/>
              <a:t>point to the same object:</a:t>
            </a:r>
            <a:endParaRPr lang="en-US" sz="2000"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708920"/>
            <a:ext cx="24098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3861048"/>
            <a:ext cx="10763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039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Caching Small Integer Values</a:t>
            </a:r>
            <a:endParaRPr lang="ru-RU" dirty="0"/>
          </a:p>
        </p:txBody>
      </p:sp>
      <p:sp>
        <p:nvSpPr>
          <p:cNvPr id="3" name="Объект 2"/>
          <p:cNvSpPr>
            <a:spLocks noGrp="1"/>
          </p:cNvSpPr>
          <p:nvPr>
            <p:ph sz="quarter" idx="1"/>
          </p:nvPr>
        </p:nvSpPr>
        <p:spPr/>
        <p:txBody>
          <a:bodyPr>
            <a:normAutofit/>
          </a:bodyPr>
          <a:lstStyle/>
          <a:p>
            <a:r>
              <a:rPr lang="en-US" sz="2200" dirty="0"/>
              <a:t>For purposes of </a:t>
            </a:r>
            <a:r>
              <a:rPr lang="en-US" sz="2200" i="1" dirty="0">
                <a:solidFill>
                  <a:schemeClr val="accent1"/>
                </a:solidFill>
              </a:rPr>
              <a:t>optimization</a:t>
            </a:r>
            <a:r>
              <a:rPr lang="en-US" sz="2200" dirty="0"/>
              <a:t>, the interpreter creates objects for the integers in the range [-5, 256] at startup, and then </a:t>
            </a:r>
            <a:r>
              <a:rPr lang="en-US" sz="2200" i="1" dirty="0">
                <a:solidFill>
                  <a:schemeClr val="accent1"/>
                </a:solidFill>
              </a:rPr>
              <a:t>reuses</a:t>
            </a:r>
            <a:r>
              <a:rPr lang="en-US" sz="2200" dirty="0"/>
              <a:t> them during program execution. Thus, when you assign separate variables to an integer value in this range, they will actually </a:t>
            </a:r>
            <a:r>
              <a:rPr lang="en-US" sz="2200" i="1" dirty="0">
                <a:solidFill>
                  <a:schemeClr val="accent1"/>
                </a:solidFill>
              </a:rPr>
              <a:t>reference the same object</a:t>
            </a:r>
            <a:r>
              <a:rPr lang="en-US" sz="2200" dirty="0" smtClean="0"/>
              <a:t>.</a:t>
            </a:r>
          </a:p>
          <a:p>
            <a:endParaRPr lang="ru-RU" sz="22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501008"/>
            <a:ext cx="2016224" cy="290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655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multi-word variable name</a:t>
            </a:r>
            <a:endParaRPr lang="ru-RU" dirty="0"/>
          </a:p>
        </p:txBody>
      </p:sp>
      <p:sp>
        <p:nvSpPr>
          <p:cNvPr id="3" name="Объект 2"/>
          <p:cNvSpPr>
            <a:spLocks noGrp="1"/>
          </p:cNvSpPr>
          <p:nvPr>
            <p:ph sz="quarter" idx="1"/>
          </p:nvPr>
        </p:nvSpPr>
        <p:spPr/>
        <p:txBody>
          <a:bodyPr>
            <a:normAutofit fontScale="92500" lnSpcReduction="10000"/>
          </a:bodyPr>
          <a:lstStyle/>
          <a:p>
            <a:pPr marL="0" indent="0">
              <a:buNone/>
            </a:pPr>
            <a:r>
              <a:rPr lang="en-US" sz="2200" dirty="0"/>
              <a:t>The most commonly used </a:t>
            </a:r>
            <a:r>
              <a:rPr lang="en-US" sz="2200" dirty="0" smtClean="0"/>
              <a:t>methods:</a:t>
            </a:r>
          </a:p>
          <a:p>
            <a:r>
              <a:rPr lang="en-US" b="1" dirty="0"/>
              <a:t>Camel Case:</a:t>
            </a:r>
            <a:r>
              <a:rPr lang="en-US" dirty="0"/>
              <a:t> Second and subsequent words are capitalized, to make word boundaries easier to see. (Presumably, it struck someone at some point that the capital letters strewn throughout the variable name vaguely resemble camel humps.)</a:t>
            </a:r>
          </a:p>
          <a:p>
            <a:pPr lvl="1"/>
            <a:r>
              <a:rPr lang="en-US" dirty="0"/>
              <a:t>Example: </a:t>
            </a:r>
            <a:r>
              <a:rPr lang="en-US" dirty="0" err="1"/>
              <a:t>numberOfCollegeGraduates</a:t>
            </a:r>
            <a:endParaRPr lang="en-US" dirty="0"/>
          </a:p>
          <a:p>
            <a:r>
              <a:rPr lang="en-US" b="1" dirty="0"/>
              <a:t>Pascal Case:</a:t>
            </a:r>
            <a:r>
              <a:rPr lang="en-US" dirty="0"/>
              <a:t> Identical to Camel Case, except the first word is also capitalized</a:t>
            </a:r>
            <a:r>
              <a:rPr lang="en-US" dirty="0" smtClean="0"/>
              <a:t>. </a:t>
            </a:r>
            <a:r>
              <a:rPr lang="en-US" dirty="0"/>
              <a:t>(Recommended for class names)</a:t>
            </a:r>
          </a:p>
          <a:p>
            <a:pPr lvl="1"/>
            <a:r>
              <a:rPr lang="en-US" dirty="0"/>
              <a:t>Example: </a:t>
            </a:r>
            <a:r>
              <a:rPr lang="en-US" dirty="0" err="1"/>
              <a:t>NumberOfCollegeGraduates</a:t>
            </a:r>
            <a:endParaRPr lang="en-US" dirty="0"/>
          </a:p>
          <a:p>
            <a:r>
              <a:rPr lang="en-US" b="1" dirty="0"/>
              <a:t>Snake Case:</a:t>
            </a:r>
            <a:r>
              <a:rPr lang="en-US" dirty="0"/>
              <a:t> Words are separated by underscores.(Recommended </a:t>
            </a:r>
            <a:r>
              <a:rPr lang="en-US" dirty="0" smtClean="0"/>
              <a:t>for functions </a:t>
            </a:r>
            <a:r>
              <a:rPr lang="en-US" dirty="0"/>
              <a:t>and variable names)</a:t>
            </a:r>
          </a:p>
          <a:p>
            <a:pPr lvl="1"/>
            <a:r>
              <a:rPr lang="en-US" dirty="0"/>
              <a:t>Example: </a:t>
            </a:r>
            <a:r>
              <a:rPr lang="en-US" dirty="0" err="1"/>
              <a:t>number_of_college_graduates</a:t>
            </a:r>
            <a:endParaRPr lang="en-US" dirty="0"/>
          </a:p>
          <a:p>
            <a:endParaRPr lang="ru-RU" sz="2200" dirty="0"/>
          </a:p>
        </p:txBody>
      </p:sp>
    </p:spTree>
    <p:extLst>
      <p:ext uri="{BB962C8B-B14F-4D97-AF65-F5344CB8AC3E}">
        <p14:creationId xmlns:p14="http://schemas.microsoft.com/office/powerpoint/2010/main" val="261680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Python Keywords</a:t>
            </a:r>
            <a:endParaRPr lang="ru-RU" dirty="0"/>
          </a:p>
        </p:txBody>
      </p:sp>
      <p:sp>
        <p:nvSpPr>
          <p:cNvPr id="3" name="Объект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7921385" cy="26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199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3068960"/>
            <a:ext cx="7467600" cy="1143000"/>
          </a:xfrm>
        </p:spPr>
        <p:txBody>
          <a:bodyPr/>
          <a:lstStyle/>
          <a:p>
            <a:r>
              <a:rPr lang="en-US" dirty="0" smtClean="0"/>
              <a:t>Operators</a:t>
            </a:r>
            <a:endParaRPr lang="ru-RU" dirty="0"/>
          </a:p>
        </p:txBody>
      </p:sp>
    </p:spTree>
    <p:extLst>
      <p:ext uri="{BB962C8B-B14F-4D97-AF65-F5344CB8AC3E}">
        <p14:creationId xmlns:p14="http://schemas.microsoft.com/office/powerpoint/2010/main" val="2497958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normAutofit lnSpcReduction="10000"/>
          </a:bodyPr>
          <a:lstStyle/>
          <a:p>
            <a:r>
              <a:rPr lang="en-US" dirty="0"/>
              <a:t>In Python, operators are special symbols that designate that some sort of computation should be performed. </a:t>
            </a:r>
            <a:endParaRPr lang="en-US" dirty="0" smtClean="0"/>
          </a:p>
          <a:p>
            <a:r>
              <a:rPr lang="en-US" dirty="0" smtClean="0"/>
              <a:t>The </a:t>
            </a:r>
            <a:r>
              <a:rPr lang="en-US" dirty="0"/>
              <a:t>values that an operator acts on are called </a:t>
            </a:r>
            <a:r>
              <a:rPr lang="en-US" b="1" i="1" dirty="0">
                <a:solidFill>
                  <a:schemeClr val="accent1"/>
                </a:solidFill>
              </a:rPr>
              <a:t>operands</a:t>
            </a:r>
            <a:r>
              <a:rPr lang="en-US" dirty="0" smtClean="0"/>
              <a:t>.</a:t>
            </a:r>
          </a:p>
          <a:p>
            <a:endParaRPr lang="en-US" dirty="0"/>
          </a:p>
          <a:p>
            <a:endParaRPr lang="en-US" dirty="0" smtClean="0"/>
          </a:p>
          <a:p>
            <a:endParaRPr lang="en-US" dirty="0"/>
          </a:p>
          <a:p>
            <a:endParaRPr lang="en-US" dirty="0" smtClean="0"/>
          </a:p>
          <a:p>
            <a:endParaRPr lang="en-US" dirty="0"/>
          </a:p>
          <a:p>
            <a:r>
              <a:rPr lang="en-US" dirty="0"/>
              <a:t>A sequence of operands and operators, like a + b - 5, is called an </a:t>
            </a:r>
            <a:r>
              <a:rPr lang="en-US" b="1" i="1" dirty="0">
                <a:solidFill>
                  <a:schemeClr val="accent1"/>
                </a:solidFill>
              </a:rPr>
              <a:t>expression</a:t>
            </a:r>
            <a:r>
              <a:rPr lang="en-US" dirty="0"/>
              <a:t>.</a:t>
            </a:r>
            <a:endParaRPr lang="en-US" dirty="0" smtClean="0"/>
          </a:p>
          <a:p>
            <a:endParaRPr lang="ru-RU"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68960"/>
            <a:ext cx="1733724" cy="233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218026"/>
            <a:ext cx="2079668" cy="203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190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1742"/>
            <a:ext cx="6610350" cy="62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516216" y="1699067"/>
            <a:ext cx="230425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Arithmetic Operators</a:t>
            </a:r>
          </a:p>
        </p:txBody>
      </p:sp>
    </p:spTree>
    <p:extLst>
      <p:ext uri="{BB962C8B-B14F-4D97-AF65-F5344CB8AC3E}">
        <p14:creationId xmlns:p14="http://schemas.microsoft.com/office/powerpoint/2010/main" val="3826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Another aspects</a:t>
            </a:r>
            <a:endParaRPr lang="ru-RU" dirty="0"/>
          </a:p>
        </p:txBody>
      </p:sp>
      <p:sp>
        <p:nvSpPr>
          <p:cNvPr id="3" name="Объект 2"/>
          <p:cNvSpPr>
            <a:spLocks noGrp="1"/>
          </p:cNvSpPr>
          <p:nvPr>
            <p:ph sz="quarter" idx="1"/>
          </p:nvPr>
        </p:nvSpPr>
        <p:spPr/>
        <p:txBody>
          <a:bodyPr>
            <a:normAutofit/>
          </a:bodyPr>
          <a:lstStyle/>
          <a:p>
            <a:r>
              <a:rPr lang="en-US" sz="2000" b="1" i="1" dirty="0" smtClean="0">
                <a:solidFill>
                  <a:schemeClr val="accent1"/>
                </a:solidFill>
              </a:rPr>
              <a:t>Representation</a:t>
            </a:r>
            <a:r>
              <a:rPr lang="en-US" sz="2000" dirty="0" smtClean="0">
                <a:solidFill>
                  <a:schemeClr val="accent1"/>
                </a:solidFill>
              </a:rPr>
              <a:t> </a:t>
            </a:r>
            <a:r>
              <a:rPr lang="en-US" sz="2000" dirty="0" smtClean="0"/>
              <a:t>of the information – could affect on our choice of algorithm;</a:t>
            </a:r>
          </a:p>
          <a:p>
            <a:r>
              <a:rPr lang="en-US" sz="2000" dirty="0" smtClean="0"/>
              <a:t>This gives</a:t>
            </a:r>
            <a:r>
              <a:rPr lang="en-US" sz="2000" dirty="0"/>
              <a:t> </a:t>
            </a:r>
            <a:r>
              <a:rPr lang="en-US" sz="2000" dirty="0" smtClean="0"/>
              <a:t>us</a:t>
            </a:r>
            <a:r>
              <a:rPr lang="en-US" sz="2000" dirty="0"/>
              <a:t> </a:t>
            </a:r>
            <a:r>
              <a:rPr lang="en-US" sz="2000" dirty="0" smtClean="0"/>
              <a:t>another</a:t>
            </a:r>
            <a:r>
              <a:rPr lang="en-US" sz="2000" dirty="0"/>
              <a:t> </a:t>
            </a:r>
            <a:r>
              <a:rPr lang="en-US" sz="2000" dirty="0" smtClean="0"/>
              <a:t>model</a:t>
            </a:r>
            <a:r>
              <a:rPr lang="en-US" sz="2000" dirty="0"/>
              <a:t> </a:t>
            </a:r>
            <a:r>
              <a:rPr lang="en-US" sz="2000" dirty="0" smtClean="0"/>
              <a:t>of</a:t>
            </a:r>
            <a:r>
              <a:rPr lang="en-US" sz="2000" dirty="0"/>
              <a:t> </a:t>
            </a:r>
            <a:r>
              <a:rPr lang="en-US" sz="2000" dirty="0" smtClean="0"/>
              <a:t>what</a:t>
            </a:r>
            <a:r>
              <a:rPr lang="en-US" sz="2000" dirty="0"/>
              <a:t> </a:t>
            </a:r>
            <a:r>
              <a:rPr lang="en-US" sz="2000" dirty="0" smtClean="0"/>
              <a:t>computation</a:t>
            </a:r>
            <a:r>
              <a:rPr lang="en-US" sz="2000" dirty="0"/>
              <a:t> </a:t>
            </a:r>
            <a:r>
              <a:rPr lang="en-US" sz="2000" dirty="0" smtClean="0"/>
              <a:t>is, which</a:t>
            </a:r>
            <a:r>
              <a:rPr lang="en-US" sz="2000" dirty="0"/>
              <a:t> </a:t>
            </a:r>
            <a:r>
              <a:rPr lang="en-US" sz="2000" dirty="0" smtClean="0"/>
              <a:t>we’ll</a:t>
            </a:r>
            <a:r>
              <a:rPr lang="en-US" sz="2000" dirty="0"/>
              <a:t> </a:t>
            </a:r>
            <a:r>
              <a:rPr lang="en-US" sz="2000" dirty="0" smtClean="0"/>
              <a:t>call</a:t>
            </a:r>
            <a:r>
              <a:rPr lang="en-US" sz="2000" dirty="0"/>
              <a:t> </a:t>
            </a:r>
            <a:r>
              <a:rPr lang="en-US" sz="2000" dirty="0" smtClean="0"/>
              <a:t>the</a:t>
            </a:r>
            <a:r>
              <a:rPr lang="en-US" sz="2000" dirty="0"/>
              <a:t> </a:t>
            </a:r>
            <a:r>
              <a:rPr lang="en-US" sz="2000" b="1" i="1" dirty="0" smtClean="0">
                <a:solidFill>
                  <a:schemeClr val="accent1"/>
                </a:solidFill>
              </a:rPr>
              <a:t>imperative</a:t>
            </a:r>
            <a:r>
              <a:rPr lang="en-US" sz="2000" b="1" i="1" dirty="0">
                <a:solidFill>
                  <a:schemeClr val="accent1"/>
                </a:solidFill>
              </a:rPr>
              <a:t> </a:t>
            </a:r>
            <a:r>
              <a:rPr lang="en-US" sz="2000" b="1" i="1" dirty="0" smtClean="0">
                <a:solidFill>
                  <a:schemeClr val="accent1"/>
                </a:solidFill>
              </a:rPr>
              <a:t>model</a:t>
            </a:r>
            <a:r>
              <a:rPr lang="en-US" sz="2000" dirty="0" smtClean="0"/>
              <a:t>:</a:t>
            </a:r>
            <a:r>
              <a:rPr lang="en-US" sz="2000" dirty="0"/>
              <a:t> </a:t>
            </a:r>
            <a:r>
              <a:rPr lang="en-US" sz="2000" dirty="0" smtClean="0"/>
              <a:t>procedures</a:t>
            </a:r>
            <a:r>
              <a:rPr lang="en-US" sz="2000" dirty="0"/>
              <a:t> </a:t>
            </a:r>
            <a:r>
              <a:rPr lang="en-US" sz="2000" dirty="0" smtClean="0"/>
              <a:t>are</a:t>
            </a:r>
            <a:r>
              <a:rPr lang="en-US" sz="2000" dirty="0"/>
              <a:t> </a:t>
            </a:r>
            <a:r>
              <a:rPr lang="en-US" sz="2000" dirty="0" smtClean="0"/>
              <a:t>sequences</a:t>
            </a:r>
            <a:r>
              <a:rPr lang="en-US" sz="2000" dirty="0"/>
              <a:t> </a:t>
            </a:r>
            <a:r>
              <a:rPr lang="en-US" sz="2000" dirty="0" smtClean="0"/>
              <a:t>of</a:t>
            </a:r>
            <a:r>
              <a:rPr lang="en-US" sz="2000" dirty="0"/>
              <a:t> </a:t>
            </a:r>
            <a:r>
              <a:rPr lang="en-US" sz="2000" dirty="0" smtClean="0"/>
              <a:t>commands</a:t>
            </a:r>
            <a:r>
              <a:rPr lang="en-US" sz="2000" dirty="0"/>
              <a:t> </a:t>
            </a:r>
            <a:r>
              <a:rPr lang="en-US" sz="2000" dirty="0" smtClean="0"/>
              <a:t>(imperatives) that</a:t>
            </a:r>
            <a:r>
              <a:rPr lang="en-US" sz="2000" dirty="0"/>
              <a:t> </a:t>
            </a:r>
            <a:r>
              <a:rPr lang="en-US" sz="2000" dirty="0" smtClean="0"/>
              <a:t>manipulate</a:t>
            </a:r>
            <a:r>
              <a:rPr lang="en-US" sz="2000" dirty="0"/>
              <a:t> </a:t>
            </a:r>
            <a:r>
              <a:rPr lang="en-US" sz="2000" dirty="0" smtClean="0"/>
              <a:t>representations;</a:t>
            </a:r>
            <a:endParaRPr lang="en-US" sz="2000" dirty="0"/>
          </a:p>
          <a:p>
            <a:r>
              <a:rPr lang="en-US" sz="2000" dirty="0" smtClean="0"/>
              <a:t>The process</a:t>
            </a:r>
            <a:r>
              <a:rPr lang="en-US" sz="2000" dirty="0"/>
              <a:t> </a:t>
            </a:r>
            <a:r>
              <a:rPr lang="en-US" sz="2000" dirty="0" smtClean="0"/>
              <a:t>of</a:t>
            </a:r>
            <a:r>
              <a:rPr lang="en-US" sz="2000" dirty="0"/>
              <a:t> </a:t>
            </a:r>
            <a:r>
              <a:rPr lang="en-US" sz="2000" dirty="0" smtClean="0"/>
              <a:t>reading</a:t>
            </a:r>
            <a:r>
              <a:rPr lang="en-US" sz="2000" dirty="0"/>
              <a:t> </a:t>
            </a:r>
            <a:r>
              <a:rPr lang="en-US" sz="2000" dirty="0" smtClean="0"/>
              <a:t>and</a:t>
            </a:r>
            <a:r>
              <a:rPr lang="en-US" sz="2000" dirty="0"/>
              <a:t> </a:t>
            </a:r>
            <a:r>
              <a:rPr lang="en-US" sz="2000" dirty="0" smtClean="0"/>
              <a:t>following</a:t>
            </a:r>
            <a:r>
              <a:rPr lang="en-US" sz="2000" dirty="0"/>
              <a:t> </a:t>
            </a:r>
            <a:r>
              <a:rPr lang="en-US" sz="2000" dirty="0" smtClean="0"/>
              <a:t>a</a:t>
            </a:r>
            <a:r>
              <a:rPr lang="en-US" sz="2000" dirty="0"/>
              <a:t> </a:t>
            </a:r>
            <a:r>
              <a:rPr lang="en-US" sz="2000" dirty="0" smtClean="0"/>
              <a:t>stored</a:t>
            </a:r>
            <a:r>
              <a:rPr lang="en-US" sz="2000" dirty="0"/>
              <a:t> </a:t>
            </a:r>
            <a:r>
              <a:rPr lang="en-US" sz="2000" dirty="0" smtClean="0"/>
              <a:t>representation</a:t>
            </a:r>
            <a:r>
              <a:rPr lang="en-US" sz="2000" dirty="0"/>
              <a:t> </a:t>
            </a:r>
            <a:r>
              <a:rPr lang="en-US" sz="2000" dirty="0" smtClean="0"/>
              <a:t>of</a:t>
            </a:r>
            <a:r>
              <a:rPr lang="en-US" sz="2000" dirty="0"/>
              <a:t> </a:t>
            </a:r>
            <a:r>
              <a:rPr lang="en-US" sz="2000" dirty="0" smtClean="0"/>
              <a:t>a</a:t>
            </a:r>
            <a:r>
              <a:rPr lang="en-US" sz="2000" dirty="0"/>
              <a:t> </a:t>
            </a:r>
            <a:r>
              <a:rPr lang="en-US" sz="2000" dirty="0" smtClean="0"/>
              <a:t>procedure</a:t>
            </a:r>
            <a:r>
              <a:rPr lang="en-US" sz="2000" dirty="0"/>
              <a:t> </a:t>
            </a:r>
            <a:r>
              <a:rPr lang="en-US" sz="2000" dirty="0" smtClean="0"/>
              <a:t>is</a:t>
            </a:r>
            <a:r>
              <a:rPr lang="en-US" sz="2000" dirty="0"/>
              <a:t> </a:t>
            </a:r>
            <a:r>
              <a:rPr lang="en-US" sz="2000" dirty="0" smtClean="0"/>
              <a:t>called</a:t>
            </a:r>
            <a:r>
              <a:rPr lang="en-US" sz="2000" dirty="0"/>
              <a:t> </a:t>
            </a:r>
            <a:r>
              <a:rPr lang="en-US" sz="2000" b="1" i="1" dirty="0" smtClean="0">
                <a:solidFill>
                  <a:schemeClr val="accent1"/>
                </a:solidFill>
              </a:rPr>
              <a:t>interpretation</a:t>
            </a:r>
            <a:r>
              <a:rPr lang="en-US" sz="2000" dirty="0" smtClean="0"/>
              <a:t>;</a:t>
            </a:r>
            <a:endParaRPr lang="en-US" sz="2000" dirty="0"/>
          </a:p>
          <a:p>
            <a:r>
              <a:rPr lang="en-US" sz="2000" b="1" i="1" dirty="0" smtClean="0">
                <a:solidFill>
                  <a:schemeClr val="accent1"/>
                </a:solidFill>
              </a:rPr>
              <a:t>Programmable</a:t>
            </a:r>
            <a:r>
              <a:rPr lang="en-US" sz="2000" dirty="0" smtClean="0">
                <a:solidFill>
                  <a:schemeClr val="accent1"/>
                </a:solidFill>
              </a:rPr>
              <a:t> </a:t>
            </a:r>
            <a:r>
              <a:rPr lang="en-US" sz="2000" dirty="0" smtClean="0"/>
              <a:t>devices</a:t>
            </a:r>
            <a:r>
              <a:rPr lang="en-US" sz="2000" dirty="0"/>
              <a:t> </a:t>
            </a:r>
            <a:r>
              <a:rPr lang="en-US" sz="2000" dirty="0" smtClean="0"/>
              <a:t>are</a:t>
            </a:r>
            <a:r>
              <a:rPr lang="en-US" sz="2000" dirty="0"/>
              <a:t> </a:t>
            </a:r>
            <a:r>
              <a:rPr lang="en-US" sz="2000" dirty="0" smtClean="0"/>
              <a:t>simply</a:t>
            </a:r>
            <a:r>
              <a:rPr lang="en-US" sz="2000" dirty="0"/>
              <a:t> </a:t>
            </a:r>
            <a:r>
              <a:rPr lang="en-US" sz="2000" dirty="0" smtClean="0"/>
              <a:t>devices</a:t>
            </a:r>
            <a:r>
              <a:rPr lang="en-US" sz="2000" dirty="0"/>
              <a:t> </a:t>
            </a:r>
            <a:r>
              <a:rPr lang="en-US" sz="2000" dirty="0" smtClean="0"/>
              <a:t>that</a:t>
            </a:r>
            <a:r>
              <a:rPr lang="en-US" sz="2000" dirty="0"/>
              <a:t> </a:t>
            </a:r>
            <a:r>
              <a:rPr lang="en-US" sz="2000" dirty="0" smtClean="0"/>
              <a:t>can</a:t>
            </a:r>
            <a:r>
              <a:rPr lang="en-US" sz="2000" dirty="0"/>
              <a:t> </a:t>
            </a:r>
            <a:r>
              <a:rPr lang="en-US" sz="2000" dirty="0" smtClean="0"/>
              <a:t>store</a:t>
            </a:r>
            <a:r>
              <a:rPr lang="en-US" sz="2000" dirty="0"/>
              <a:t> </a:t>
            </a:r>
            <a:r>
              <a:rPr lang="en-US" sz="2000" dirty="0" smtClean="0"/>
              <a:t>and</a:t>
            </a:r>
            <a:r>
              <a:rPr lang="en-US" sz="2000" dirty="0"/>
              <a:t> </a:t>
            </a:r>
            <a:r>
              <a:rPr lang="en-US" sz="2000" dirty="0" smtClean="0"/>
              <a:t>interpret</a:t>
            </a:r>
            <a:r>
              <a:rPr lang="en-US" sz="2000" dirty="0"/>
              <a:t> </a:t>
            </a:r>
            <a:r>
              <a:rPr lang="en-US" sz="2000" dirty="0" smtClean="0"/>
              <a:t>representations</a:t>
            </a:r>
            <a:r>
              <a:rPr lang="en-US" sz="2000" dirty="0"/>
              <a:t> </a:t>
            </a:r>
            <a:r>
              <a:rPr lang="en-US" sz="2000" dirty="0" smtClean="0"/>
              <a:t>of</a:t>
            </a:r>
            <a:r>
              <a:rPr lang="en-US" sz="2000" dirty="0"/>
              <a:t> </a:t>
            </a:r>
            <a:r>
              <a:rPr lang="en-US" sz="2000" dirty="0" smtClean="0"/>
              <a:t>procedures;</a:t>
            </a:r>
            <a:endParaRPr lang="en-US" sz="2000" dirty="0"/>
          </a:p>
          <a:p>
            <a:r>
              <a:rPr lang="en-US" sz="2000" dirty="0" smtClean="0"/>
              <a:t>Computers would</a:t>
            </a:r>
            <a:r>
              <a:rPr lang="en-US" sz="2000" dirty="0"/>
              <a:t> </a:t>
            </a:r>
            <a:r>
              <a:rPr lang="en-US" sz="2000" dirty="0" smtClean="0"/>
              <a:t>be</a:t>
            </a:r>
            <a:r>
              <a:rPr lang="en-US" sz="2000" dirty="0"/>
              <a:t> </a:t>
            </a:r>
            <a:r>
              <a:rPr lang="en-US" sz="2000" dirty="0" smtClean="0"/>
              <a:t>nowhere</a:t>
            </a:r>
            <a:r>
              <a:rPr lang="en-US" sz="2000" dirty="0"/>
              <a:t> </a:t>
            </a:r>
            <a:r>
              <a:rPr lang="en-US" sz="2000" dirty="0" smtClean="0"/>
              <a:t>near</a:t>
            </a:r>
            <a:r>
              <a:rPr lang="en-US" sz="2000" dirty="0"/>
              <a:t> </a:t>
            </a:r>
            <a:r>
              <a:rPr lang="en-US" sz="2000" dirty="0" smtClean="0"/>
              <a:t>the</a:t>
            </a:r>
            <a:r>
              <a:rPr lang="en-US" sz="2000" dirty="0"/>
              <a:t> </a:t>
            </a:r>
            <a:r>
              <a:rPr lang="en-US" sz="2000" dirty="0" smtClean="0"/>
              <a:t>social</a:t>
            </a:r>
            <a:r>
              <a:rPr lang="en-US" sz="2000" dirty="0"/>
              <a:t> </a:t>
            </a:r>
            <a:r>
              <a:rPr lang="en-US" sz="2000" dirty="0" smtClean="0"/>
              <a:t>or</a:t>
            </a:r>
            <a:r>
              <a:rPr lang="en-US" sz="2000" dirty="0"/>
              <a:t> </a:t>
            </a:r>
            <a:r>
              <a:rPr lang="en-US" sz="2000" dirty="0" smtClean="0"/>
              <a:t>economic</a:t>
            </a:r>
            <a:r>
              <a:rPr lang="en-US" sz="2000" dirty="0"/>
              <a:t> </a:t>
            </a:r>
            <a:r>
              <a:rPr lang="en-US" sz="2000" dirty="0" smtClean="0"/>
              <a:t>force</a:t>
            </a:r>
            <a:r>
              <a:rPr lang="en-US" sz="2000" dirty="0"/>
              <a:t> </a:t>
            </a:r>
            <a:r>
              <a:rPr lang="en-US" sz="2000" dirty="0" smtClean="0"/>
              <a:t>they</a:t>
            </a:r>
            <a:r>
              <a:rPr lang="en-US" sz="2000" dirty="0"/>
              <a:t> </a:t>
            </a:r>
            <a:r>
              <a:rPr lang="en-US" sz="2000" dirty="0" smtClean="0"/>
              <a:t>are</a:t>
            </a:r>
            <a:r>
              <a:rPr lang="en-US" sz="2000" dirty="0"/>
              <a:t> </a:t>
            </a:r>
            <a:r>
              <a:rPr lang="en-US" sz="2000" dirty="0" smtClean="0"/>
              <a:t>now</a:t>
            </a:r>
            <a:r>
              <a:rPr lang="en-US" sz="2000" dirty="0"/>
              <a:t> </a:t>
            </a:r>
            <a:r>
              <a:rPr lang="en-US" sz="2000" dirty="0" smtClean="0"/>
              <a:t>if</a:t>
            </a:r>
            <a:r>
              <a:rPr lang="en-US" sz="2000" dirty="0"/>
              <a:t> </a:t>
            </a:r>
            <a:r>
              <a:rPr lang="en-US" sz="2000" dirty="0" smtClean="0"/>
              <a:t>you</a:t>
            </a:r>
            <a:r>
              <a:rPr lang="en-US" sz="2000" dirty="0"/>
              <a:t> </a:t>
            </a:r>
            <a:r>
              <a:rPr lang="en-US" sz="2000" dirty="0" smtClean="0"/>
              <a:t>had</a:t>
            </a:r>
            <a:r>
              <a:rPr lang="en-US" sz="2000" dirty="0"/>
              <a:t> </a:t>
            </a:r>
            <a:r>
              <a:rPr lang="en-US" sz="2000" dirty="0" smtClean="0"/>
              <a:t>to</a:t>
            </a:r>
            <a:r>
              <a:rPr lang="en-US" sz="2000" dirty="0"/>
              <a:t> </a:t>
            </a:r>
            <a:r>
              <a:rPr lang="en-US" sz="2000" dirty="0" smtClean="0"/>
              <a:t>buy</a:t>
            </a:r>
            <a:r>
              <a:rPr lang="en-US" sz="2000" dirty="0"/>
              <a:t> </a:t>
            </a:r>
            <a:r>
              <a:rPr lang="en-US" sz="2000" dirty="0" smtClean="0"/>
              <a:t>separate</a:t>
            </a:r>
            <a:r>
              <a:rPr lang="en-US" sz="2000" dirty="0"/>
              <a:t> </a:t>
            </a:r>
            <a:r>
              <a:rPr lang="en-US" sz="2000" dirty="0" smtClean="0"/>
              <a:t>computers</a:t>
            </a:r>
            <a:r>
              <a:rPr lang="en-US" sz="2000" dirty="0"/>
              <a:t> </a:t>
            </a:r>
            <a:r>
              <a:rPr lang="en-US" sz="2000" dirty="0" smtClean="0"/>
              <a:t>for</a:t>
            </a:r>
            <a:r>
              <a:rPr lang="en-US" sz="2000" dirty="0"/>
              <a:t> </a:t>
            </a:r>
            <a:r>
              <a:rPr lang="en-US" sz="2000" dirty="0" smtClean="0"/>
              <a:t>word</a:t>
            </a:r>
            <a:r>
              <a:rPr lang="en-US" sz="2000" dirty="0"/>
              <a:t> </a:t>
            </a:r>
            <a:r>
              <a:rPr lang="en-US" sz="2000" dirty="0" smtClean="0"/>
              <a:t>processing, email, and</a:t>
            </a:r>
            <a:r>
              <a:rPr lang="en-US" sz="2000" dirty="0"/>
              <a:t> </a:t>
            </a:r>
            <a:r>
              <a:rPr lang="en-US" sz="2000" dirty="0" smtClean="0"/>
              <a:t>editing</a:t>
            </a:r>
            <a:r>
              <a:rPr lang="en-US" sz="2000" dirty="0"/>
              <a:t> </a:t>
            </a:r>
            <a:r>
              <a:rPr lang="en-US" sz="2000" dirty="0" smtClean="0"/>
              <a:t>photos</a:t>
            </a:r>
            <a:r>
              <a:rPr lang="en-US" sz="2000" dirty="0"/>
              <a:t>.</a:t>
            </a:r>
          </a:p>
          <a:p>
            <a:endParaRPr lang="en-US" sz="2000" dirty="0" smtClean="0"/>
          </a:p>
        </p:txBody>
      </p:sp>
    </p:spTree>
    <p:extLst>
      <p:ext uri="{BB962C8B-B14F-4D97-AF65-F5344CB8AC3E}">
        <p14:creationId xmlns:p14="http://schemas.microsoft.com/office/powerpoint/2010/main" val="3593880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of Arithmetic Operators </a:t>
            </a:r>
            <a:endParaRPr lang="ru-RU"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556792"/>
            <a:ext cx="181914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556792"/>
            <a:ext cx="172819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570648"/>
            <a:ext cx="1905173" cy="362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олилиния 4"/>
          <p:cNvSpPr/>
          <p:nvPr/>
        </p:nvSpPr>
        <p:spPr>
          <a:xfrm>
            <a:off x="4404636" y="3190240"/>
            <a:ext cx="1820168" cy="655568"/>
          </a:xfrm>
          <a:custGeom>
            <a:avLst/>
            <a:gdLst>
              <a:gd name="connsiteX0" fmla="*/ 451844 w 1820168"/>
              <a:gd name="connsiteY0" fmla="*/ 0 h 655568"/>
              <a:gd name="connsiteX1" fmla="*/ 4804 w 1820168"/>
              <a:gd name="connsiteY1" fmla="*/ 325120 h 655568"/>
              <a:gd name="connsiteX2" fmla="*/ 705844 w 1820168"/>
              <a:gd name="connsiteY2" fmla="*/ 650240 h 655568"/>
              <a:gd name="connsiteX3" fmla="*/ 1599924 w 1820168"/>
              <a:gd name="connsiteY3" fmla="*/ 497840 h 655568"/>
              <a:gd name="connsiteX4" fmla="*/ 1711684 w 1820168"/>
              <a:gd name="connsiteY4" fmla="*/ 121920 h 655568"/>
              <a:gd name="connsiteX5" fmla="*/ 248644 w 1820168"/>
              <a:gd name="connsiteY5" fmla="*/ 10160 h 65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0168" h="655568">
                <a:moveTo>
                  <a:pt x="451844" y="0"/>
                </a:moveTo>
                <a:cubicBezTo>
                  <a:pt x="207157" y="108373"/>
                  <a:pt x="-37529" y="216747"/>
                  <a:pt x="4804" y="325120"/>
                </a:cubicBezTo>
                <a:cubicBezTo>
                  <a:pt x="47137" y="433493"/>
                  <a:pt x="439991" y="621453"/>
                  <a:pt x="705844" y="650240"/>
                </a:cubicBezTo>
                <a:cubicBezTo>
                  <a:pt x="971697" y="679027"/>
                  <a:pt x="1432284" y="585893"/>
                  <a:pt x="1599924" y="497840"/>
                </a:cubicBezTo>
                <a:cubicBezTo>
                  <a:pt x="1767564" y="409787"/>
                  <a:pt x="1936897" y="203200"/>
                  <a:pt x="1711684" y="121920"/>
                </a:cubicBezTo>
                <a:cubicBezTo>
                  <a:pt x="1486471" y="40640"/>
                  <a:pt x="867557" y="25400"/>
                  <a:pt x="248644" y="1016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7" name="Прямая со стрелкой 6"/>
          <p:cNvCxnSpPr>
            <a:stCxn id="24579" idx="3"/>
          </p:cNvCxnSpPr>
          <p:nvPr/>
        </p:nvCxnSpPr>
        <p:spPr>
          <a:xfrm flipV="1">
            <a:off x="6405165" y="2924944"/>
            <a:ext cx="399083" cy="457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77032" y="2555612"/>
            <a:ext cx="982961" cy="369332"/>
          </a:xfrm>
          <a:prstGeom prst="rect">
            <a:avLst/>
          </a:prstGeom>
          <a:noFill/>
        </p:spPr>
        <p:txBody>
          <a:bodyPr wrap="none" rtlCol="0">
            <a:spAutoFit/>
          </a:bodyPr>
          <a:lstStyle/>
          <a:p>
            <a:r>
              <a:rPr lang="en-US" dirty="0" smtClean="0"/>
              <a:t>Why???</a:t>
            </a:r>
            <a:endParaRPr lang="ru-RU" dirty="0"/>
          </a:p>
        </p:txBody>
      </p:sp>
    </p:spTree>
    <p:extLst>
      <p:ext uri="{BB962C8B-B14F-4D97-AF65-F5344CB8AC3E}">
        <p14:creationId xmlns:p14="http://schemas.microsoft.com/office/powerpoint/2010/main" val="1481765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632"/>
            <a:ext cx="7116612"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99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Examples of Comparison Operators</a:t>
            </a:r>
            <a:endParaRPr lang="ru-RU"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1800200" cy="523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484784"/>
            <a:ext cx="2504479" cy="190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508103" y="2476416"/>
            <a:ext cx="3315331"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The internal </a:t>
            </a:r>
            <a:r>
              <a:rPr lang="en-US" dirty="0" smtClean="0"/>
              <a:t>representations</a:t>
            </a:r>
          </a:p>
          <a:p>
            <a:r>
              <a:rPr lang="en-US" dirty="0" smtClean="0"/>
              <a:t>of </a:t>
            </a:r>
            <a:r>
              <a:rPr lang="en-US" dirty="0"/>
              <a:t>the addition operands are </a:t>
            </a:r>
            <a:endParaRPr lang="en-US" dirty="0" smtClean="0"/>
          </a:p>
          <a:p>
            <a:r>
              <a:rPr lang="en-US" dirty="0" smtClean="0"/>
              <a:t>not </a:t>
            </a:r>
            <a:r>
              <a:rPr lang="en-US" dirty="0"/>
              <a:t>exactly equal to 1.1 and </a:t>
            </a:r>
            <a:endParaRPr lang="en-US" dirty="0" smtClean="0"/>
          </a:p>
          <a:p>
            <a:r>
              <a:rPr lang="en-US" dirty="0" smtClean="0"/>
              <a:t>2.2</a:t>
            </a:r>
            <a:r>
              <a:rPr lang="en-US" dirty="0"/>
              <a:t>, so you cannot rely on x </a:t>
            </a:r>
            <a:endParaRPr lang="en-US" dirty="0" smtClean="0"/>
          </a:p>
          <a:p>
            <a:r>
              <a:rPr lang="en-US" dirty="0" smtClean="0"/>
              <a:t>to </a:t>
            </a:r>
            <a:r>
              <a:rPr lang="en-US" dirty="0"/>
              <a:t>compare exactly to 3.3.</a:t>
            </a:r>
            <a:endParaRPr lang="ru-RU" dirty="0"/>
          </a:p>
        </p:txBody>
      </p:sp>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147558"/>
            <a:ext cx="304375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Прямая со стрелкой 8"/>
          <p:cNvCxnSpPr/>
          <p:nvPr/>
        </p:nvCxnSpPr>
        <p:spPr>
          <a:xfrm>
            <a:off x="5276279" y="1700808"/>
            <a:ext cx="1023913" cy="73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H="1">
            <a:off x="4355976" y="3573016"/>
            <a:ext cx="1152127" cy="574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540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Logical </a:t>
            </a:r>
            <a:r>
              <a:rPr lang="en-US" b="1" dirty="0" smtClean="0"/>
              <a:t>Operators</a:t>
            </a:r>
            <a:endParaRPr lang="ru-RU"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6503358" cy="375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34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 of Logical Operators</a:t>
            </a:r>
            <a:endParaRPr lang="ru-RU"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21148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637432"/>
            <a:ext cx="2376264" cy="283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463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34461" y="1196752"/>
            <a:ext cx="1641995" cy="108012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200" b="1" dirty="0"/>
              <a:t>Bitwise </a:t>
            </a:r>
            <a:r>
              <a:rPr lang="en-US" sz="2200" b="1" dirty="0" smtClean="0"/>
              <a:t>Operators</a:t>
            </a:r>
            <a:endParaRPr lang="ru-RU" sz="22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6638925"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223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44208" y="836712"/>
            <a:ext cx="2416696" cy="1301006"/>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000" dirty="0"/>
              <a:t>the order of precedence of the Python operators</a:t>
            </a:r>
            <a:endParaRPr lang="ru-RU" sz="20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58577"/>
            <a:ext cx="6264696" cy="658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068960"/>
            <a:ext cx="1600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229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Equivalent table</a:t>
            </a:r>
            <a:endParaRPr lang="ru-RU" dirty="0"/>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55530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9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708920"/>
            <a:ext cx="7467600" cy="1143000"/>
          </a:xfrm>
        </p:spPr>
        <p:txBody>
          <a:bodyPr/>
          <a:lstStyle/>
          <a:p>
            <a:r>
              <a:rPr lang="en-US" dirty="0" smtClean="0"/>
              <a:t>Thank You!</a:t>
            </a:r>
            <a:endParaRPr lang="ru-RU" dirty="0"/>
          </a:p>
        </p:txBody>
      </p:sp>
    </p:spTree>
    <p:extLst>
      <p:ext uri="{BB962C8B-B14F-4D97-AF65-F5344CB8AC3E}">
        <p14:creationId xmlns:p14="http://schemas.microsoft.com/office/powerpoint/2010/main" val="418089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Continue</a:t>
            </a:r>
            <a:endParaRPr lang="ru-RU" dirty="0"/>
          </a:p>
        </p:txBody>
      </p:sp>
      <p:sp>
        <p:nvSpPr>
          <p:cNvPr id="3" name="Объект 2"/>
          <p:cNvSpPr>
            <a:spLocks noGrp="1"/>
          </p:cNvSpPr>
          <p:nvPr>
            <p:ph sz="quarter" idx="1"/>
          </p:nvPr>
        </p:nvSpPr>
        <p:spPr/>
        <p:txBody>
          <a:bodyPr>
            <a:normAutofit/>
          </a:bodyPr>
          <a:lstStyle/>
          <a:p>
            <a:r>
              <a:rPr lang="en-US" sz="2200" dirty="0" smtClean="0"/>
              <a:t>The best</a:t>
            </a:r>
            <a:r>
              <a:rPr lang="en-US" sz="2200" dirty="0"/>
              <a:t> </a:t>
            </a:r>
            <a:r>
              <a:rPr lang="en-US" sz="2200" dirty="0" smtClean="0"/>
              <a:t>example</a:t>
            </a:r>
            <a:r>
              <a:rPr lang="en-US" sz="2200" dirty="0"/>
              <a:t> </a:t>
            </a:r>
            <a:r>
              <a:rPr lang="en-US" sz="2200" dirty="0" smtClean="0"/>
              <a:t>of</a:t>
            </a:r>
            <a:r>
              <a:rPr lang="en-US" sz="2200" dirty="0"/>
              <a:t> </a:t>
            </a:r>
            <a:r>
              <a:rPr lang="en-US" sz="2200" dirty="0" smtClean="0"/>
              <a:t>meta‐programming (ability to write procedures</a:t>
            </a:r>
            <a:r>
              <a:rPr lang="en-US" sz="2200" dirty="0"/>
              <a:t> </a:t>
            </a:r>
            <a:r>
              <a:rPr lang="en-US" sz="2200" dirty="0" smtClean="0"/>
              <a:t>that</a:t>
            </a:r>
            <a:r>
              <a:rPr lang="en-US" sz="2200" dirty="0"/>
              <a:t> </a:t>
            </a:r>
            <a:r>
              <a:rPr lang="en-US" sz="2200" dirty="0" smtClean="0"/>
              <a:t>examine, manipulate, and</a:t>
            </a:r>
            <a:r>
              <a:rPr lang="en-US" sz="2200" dirty="0"/>
              <a:t> </a:t>
            </a:r>
            <a:r>
              <a:rPr lang="en-US" sz="2200" dirty="0" smtClean="0"/>
              <a:t>even</a:t>
            </a:r>
            <a:r>
              <a:rPr lang="en-US" sz="2200" dirty="0"/>
              <a:t> </a:t>
            </a:r>
            <a:r>
              <a:rPr lang="en-US" sz="2200" dirty="0" smtClean="0"/>
              <a:t>create, other</a:t>
            </a:r>
            <a:r>
              <a:rPr lang="en-US" sz="2200" dirty="0"/>
              <a:t> </a:t>
            </a:r>
            <a:r>
              <a:rPr lang="en-US" sz="2200" dirty="0" smtClean="0"/>
              <a:t>procedures) is</a:t>
            </a:r>
            <a:r>
              <a:rPr lang="en-US" sz="2200" dirty="0"/>
              <a:t> </a:t>
            </a:r>
            <a:r>
              <a:rPr lang="en-US" sz="2200" dirty="0" smtClean="0"/>
              <a:t>the</a:t>
            </a:r>
            <a:r>
              <a:rPr lang="en-US" sz="2200" dirty="0"/>
              <a:t> </a:t>
            </a:r>
            <a:r>
              <a:rPr lang="en-US" sz="2200" dirty="0" smtClean="0"/>
              <a:t>use</a:t>
            </a:r>
            <a:r>
              <a:rPr lang="en-US" sz="2200" dirty="0"/>
              <a:t> </a:t>
            </a:r>
            <a:r>
              <a:rPr lang="en-US" sz="2200" dirty="0" smtClean="0"/>
              <a:t>of</a:t>
            </a:r>
            <a:r>
              <a:rPr lang="en-US" sz="2200" dirty="0"/>
              <a:t> </a:t>
            </a:r>
            <a:r>
              <a:rPr lang="en-US" sz="2200" b="1" i="1" dirty="0" smtClean="0">
                <a:solidFill>
                  <a:schemeClr val="accent1"/>
                </a:solidFill>
              </a:rPr>
              <a:t>higher</a:t>
            </a:r>
            <a:r>
              <a:rPr lang="en-US" sz="2200" b="1" i="1" dirty="0">
                <a:solidFill>
                  <a:schemeClr val="accent1"/>
                </a:solidFill>
              </a:rPr>
              <a:t> </a:t>
            </a:r>
            <a:r>
              <a:rPr lang="en-US" sz="2200" b="1" i="1" dirty="0" smtClean="0">
                <a:solidFill>
                  <a:schemeClr val="accent1"/>
                </a:solidFill>
              </a:rPr>
              <a:t>‐</a:t>
            </a:r>
            <a:r>
              <a:rPr lang="en-US" sz="2200" b="1" i="1" dirty="0">
                <a:solidFill>
                  <a:schemeClr val="accent1"/>
                </a:solidFill>
              </a:rPr>
              <a:t> </a:t>
            </a:r>
            <a:r>
              <a:rPr lang="en-US" sz="2200" b="1" i="1" dirty="0" smtClean="0">
                <a:solidFill>
                  <a:schemeClr val="accent1"/>
                </a:solidFill>
              </a:rPr>
              <a:t>level</a:t>
            </a:r>
            <a:r>
              <a:rPr lang="en-US" sz="2200" b="1" i="1" dirty="0">
                <a:solidFill>
                  <a:schemeClr val="accent1"/>
                </a:solidFill>
              </a:rPr>
              <a:t> </a:t>
            </a:r>
            <a:r>
              <a:rPr lang="en-US" sz="2200" b="1" i="1" dirty="0" smtClean="0">
                <a:solidFill>
                  <a:schemeClr val="accent1"/>
                </a:solidFill>
              </a:rPr>
              <a:t>programming</a:t>
            </a:r>
            <a:r>
              <a:rPr lang="en-US" sz="2200" b="1" i="1" dirty="0">
                <a:solidFill>
                  <a:schemeClr val="accent1"/>
                </a:solidFill>
              </a:rPr>
              <a:t> </a:t>
            </a:r>
            <a:r>
              <a:rPr lang="en-US" sz="2200" b="1" i="1" dirty="0" smtClean="0">
                <a:solidFill>
                  <a:schemeClr val="accent1"/>
                </a:solidFill>
              </a:rPr>
              <a:t>languages</a:t>
            </a:r>
            <a:r>
              <a:rPr lang="en-US" sz="2200" dirty="0" smtClean="0"/>
              <a:t>.</a:t>
            </a:r>
          </a:p>
          <a:p>
            <a:r>
              <a:rPr lang="en-US" sz="2200" dirty="0" smtClean="0"/>
              <a:t>The ability of being</a:t>
            </a:r>
            <a:r>
              <a:rPr lang="en-US" sz="2200" dirty="0"/>
              <a:t> </a:t>
            </a:r>
            <a:r>
              <a:rPr lang="en-US" sz="2200" dirty="0" smtClean="0"/>
              <a:t>able</a:t>
            </a:r>
            <a:r>
              <a:rPr lang="en-US" sz="2200" dirty="0"/>
              <a:t> </a:t>
            </a:r>
            <a:r>
              <a:rPr lang="en-US" sz="2200" dirty="0" smtClean="0"/>
              <a:t>to</a:t>
            </a:r>
            <a:r>
              <a:rPr lang="en-US" sz="2200" dirty="0"/>
              <a:t> </a:t>
            </a:r>
            <a:r>
              <a:rPr lang="en-US" sz="2200" dirty="0" smtClean="0"/>
              <a:t>simulate</a:t>
            </a:r>
            <a:r>
              <a:rPr lang="en-US" sz="2200" dirty="0"/>
              <a:t> </a:t>
            </a:r>
            <a:r>
              <a:rPr lang="en-US" sz="2200" dirty="0" smtClean="0"/>
              <a:t>any</a:t>
            </a:r>
            <a:r>
              <a:rPr lang="en-US" sz="2200" dirty="0"/>
              <a:t> </a:t>
            </a:r>
            <a:r>
              <a:rPr lang="en-US" sz="2200" dirty="0" smtClean="0"/>
              <a:t>known</a:t>
            </a:r>
            <a:r>
              <a:rPr lang="en-US" sz="2200" dirty="0"/>
              <a:t> </a:t>
            </a:r>
            <a:r>
              <a:rPr lang="en-US" sz="2200" dirty="0" smtClean="0"/>
              <a:t>computer, is</a:t>
            </a:r>
            <a:r>
              <a:rPr lang="en-US" sz="2200" dirty="0"/>
              <a:t> </a:t>
            </a:r>
            <a:r>
              <a:rPr lang="en-US" sz="2200" dirty="0" smtClean="0"/>
              <a:t>called</a:t>
            </a:r>
            <a:r>
              <a:rPr lang="en-US" sz="2200" dirty="0"/>
              <a:t> </a:t>
            </a:r>
            <a:r>
              <a:rPr lang="en-US" sz="2200" b="1" i="1" dirty="0" smtClean="0">
                <a:solidFill>
                  <a:schemeClr val="accent1"/>
                </a:solidFill>
              </a:rPr>
              <a:t>Turing</a:t>
            </a:r>
            <a:r>
              <a:rPr lang="en-US" sz="2200" b="1" i="1" dirty="0">
                <a:solidFill>
                  <a:schemeClr val="accent1"/>
                </a:solidFill>
              </a:rPr>
              <a:t> </a:t>
            </a:r>
            <a:r>
              <a:rPr lang="en-US" sz="2200" b="1" i="1" dirty="0" smtClean="0">
                <a:solidFill>
                  <a:schemeClr val="accent1"/>
                </a:solidFill>
              </a:rPr>
              <a:t>completeness</a:t>
            </a:r>
            <a:r>
              <a:rPr lang="en-US" sz="2200" dirty="0" smtClean="0"/>
              <a:t>,</a:t>
            </a:r>
            <a:r>
              <a:rPr lang="en-US" sz="2200" dirty="0"/>
              <a:t> </a:t>
            </a:r>
            <a:r>
              <a:rPr lang="en-US" sz="2200" dirty="0" smtClean="0"/>
              <a:t>Turing</a:t>
            </a:r>
            <a:r>
              <a:rPr lang="en-US" sz="2200" dirty="0"/>
              <a:t> </a:t>
            </a:r>
            <a:r>
              <a:rPr lang="en-US" sz="2200" dirty="0" smtClean="0"/>
              <a:t>equivalence, or</a:t>
            </a:r>
            <a:r>
              <a:rPr lang="en-US" sz="2200" dirty="0"/>
              <a:t> </a:t>
            </a:r>
            <a:r>
              <a:rPr lang="en-US" sz="2200" dirty="0" smtClean="0"/>
              <a:t>just</a:t>
            </a:r>
            <a:r>
              <a:rPr lang="en-US" sz="2200" dirty="0"/>
              <a:t> </a:t>
            </a:r>
            <a:r>
              <a:rPr lang="en-US" sz="2200" b="1" i="1" dirty="0" smtClean="0">
                <a:solidFill>
                  <a:schemeClr val="accent1"/>
                </a:solidFill>
              </a:rPr>
              <a:t>universality</a:t>
            </a:r>
            <a:r>
              <a:rPr lang="en-US" sz="2200" dirty="0" smtClean="0"/>
              <a:t>;</a:t>
            </a:r>
          </a:p>
          <a:p>
            <a:endParaRPr lang="en-US" sz="2200" dirty="0" smtClean="0"/>
          </a:p>
          <a:p>
            <a:endParaRPr lang="en-US" sz="2200" dirty="0"/>
          </a:p>
          <a:p>
            <a:endParaRPr lang="en-US" sz="2200" dirty="0" smtClean="0"/>
          </a:p>
          <a:p>
            <a:endParaRPr lang="en-US" sz="2200" dirty="0"/>
          </a:p>
          <a:p>
            <a:endParaRPr lang="ru-RU" sz="2200" dirty="0"/>
          </a:p>
        </p:txBody>
      </p:sp>
    </p:spTree>
    <p:extLst>
      <p:ext uri="{BB962C8B-B14F-4D97-AF65-F5344CB8AC3E}">
        <p14:creationId xmlns:p14="http://schemas.microsoft.com/office/powerpoint/2010/main" val="373882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Okay,</a:t>
            </a:r>
            <a:r>
              <a:rPr lang="en-US" dirty="0"/>
              <a:t> </a:t>
            </a:r>
            <a:r>
              <a:rPr lang="en-US" dirty="0" smtClean="0"/>
              <a:t>so what is computation?</a:t>
            </a:r>
            <a:endParaRPr lang="ru-RU" dirty="0"/>
          </a:p>
        </p:txBody>
      </p:sp>
      <p:sp>
        <p:nvSpPr>
          <p:cNvPr id="3" name="Объект 2"/>
          <p:cNvSpPr>
            <a:spLocks noGrp="1"/>
          </p:cNvSpPr>
          <p:nvPr>
            <p:ph sz="quarter" idx="1"/>
          </p:nvPr>
        </p:nvSpPr>
        <p:spPr/>
        <p:txBody>
          <a:bodyPr>
            <a:normAutofit/>
          </a:bodyPr>
          <a:lstStyle/>
          <a:p>
            <a:r>
              <a:rPr lang="en-US" sz="2000" dirty="0" smtClean="0"/>
              <a:t>If to type</a:t>
            </a:r>
            <a:r>
              <a:rPr lang="en-US" sz="2000" dirty="0"/>
              <a:t> </a:t>
            </a:r>
            <a:r>
              <a:rPr lang="en-US" sz="2000" dirty="0" smtClean="0"/>
              <a:t>“define</a:t>
            </a:r>
            <a:r>
              <a:rPr lang="en-US" sz="2000" dirty="0"/>
              <a:t> </a:t>
            </a:r>
            <a:r>
              <a:rPr lang="en-US" sz="2000" dirty="0" smtClean="0"/>
              <a:t>computation” into</a:t>
            </a:r>
            <a:r>
              <a:rPr lang="en-US" sz="2000" dirty="0"/>
              <a:t> </a:t>
            </a:r>
            <a:r>
              <a:rPr lang="en-US" sz="2000" dirty="0" smtClean="0"/>
              <a:t>Google?</a:t>
            </a:r>
          </a:p>
          <a:p>
            <a:r>
              <a:rPr lang="en-US" sz="2000" b="1" i="1" dirty="0" smtClean="0">
                <a:solidFill>
                  <a:schemeClr val="accent1"/>
                </a:solidFill>
              </a:rPr>
              <a:t>Computation</a:t>
            </a:r>
            <a:r>
              <a:rPr lang="en-US" sz="2000" dirty="0" smtClean="0">
                <a:solidFill>
                  <a:schemeClr val="accent1"/>
                </a:solidFill>
              </a:rPr>
              <a:t> </a:t>
            </a:r>
            <a:r>
              <a:rPr lang="en-US" sz="2000" dirty="0" smtClean="0"/>
              <a:t>is</a:t>
            </a:r>
            <a:r>
              <a:rPr lang="en-US" sz="2000" dirty="0"/>
              <a:t> </a:t>
            </a:r>
            <a:r>
              <a:rPr lang="en-US" sz="2000" dirty="0" smtClean="0"/>
              <a:t>a</a:t>
            </a:r>
            <a:r>
              <a:rPr lang="en-US" sz="2000" dirty="0"/>
              <a:t> </a:t>
            </a:r>
            <a:r>
              <a:rPr lang="en-US" sz="2000" dirty="0" smtClean="0"/>
              <a:t>broad, rich</a:t>
            </a:r>
            <a:r>
              <a:rPr lang="en-US" sz="2000" dirty="0"/>
              <a:t> </a:t>
            </a:r>
            <a:r>
              <a:rPr lang="en-US" sz="2000" dirty="0" smtClean="0"/>
              <a:t>field. It</a:t>
            </a:r>
            <a:r>
              <a:rPr lang="en-US" sz="2000" dirty="0"/>
              <a:t> </a:t>
            </a:r>
            <a:r>
              <a:rPr lang="en-US" sz="2000" dirty="0" smtClean="0"/>
              <a:t>has</a:t>
            </a:r>
            <a:r>
              <a:rPr lang="en-US" sz="2000" dirty="0"/>
              <a:t> </a:t>
            </a:r>
            <a:r>
              <a:rPr lang="en-US" sz="2000" dirty="0" smtClean="0"/>
              <a:t>had</a:t>
            </a:r>
            <a:r>
              <a:rPr lang="en-US" sz="2000" dirty="0"/>
              <a:t> </a:t>
            </a:r>
            <a:r>
              <a:rPr lang="en-US" sz="2000" dirty="0" smtClean="0"/>
              <a:t>deep</a:t>
            </a:r>
            <a:r>
              <a:rPr lang="en-US" sz="2000" dirty="0"/>
              <a:t> </a:t>
            </a:r>
            <a:r>
              <a:rPr lang="en-US" sz="2000" dirty="0" smtClean="0"/>
              <a:t>influences</a:t>
            </a:r>
            <a:r>
              <a:rPr lang="en-US" sz="2000" dirty="0"/>
              <a:t> </a:t>
            </a:r>
            <a:r>
              <a:rPr lang="en-US" sz="2000" dirty="0" smtClean="0"/>
              <a:t>on</a:t>
            </a:r>
            <a:r>
              <a:rPr lang="en-US" sz="2000" dirty="0"/>
              <a:t> </a:t>
            </a:r>
            <a:r>
              <a:rPr lang="en-US" sz="2000" dirty="0" smtClean="0"/>
              <a:t>our</a:t>
            </a:r>
            <a:r>
              <a:rPr lang="en-US" sz="2000" dirty="0"/>
              <a:t> </a:t>
            </a:r>
            <a:r>
              <a:rPr lang="en-US" sz="2000" dirty="0" smtClean="0"/>
              <a:t>lives</a:t>
            </a:r>
            <a:r>
              <a:rPr lang="en-US" sz="2000" dirty="0"/>
              <a:t> </a:t>
            </a:r>
            <a:r>
              <a:rPr lang="en-US" sz="2000" dirty="0" smtClean="0"/>
              <a:t>and</a:t>
            </a:r>
            <a:r>
              <a:rPr lang="en-US" sz="2000" dirty="0"/>
              <a:t> </a:t>
            </a:r>
            <a:r>
              <a:rPr lang="en-US" sz="2000" dirty="0" smtClean="0"/>
              <a:t>culture.</a:t>
            </a:r>
          </a:p>
          <a:p>
            <a:r>
              <a:rPr lang="en-US" sz="2000" dirty="0" smtClean="0"/>
              <a:t> If</a:t>
            </a:r>
            <a:r>
              <a:rPr lang="en-US" sz="2000" dirty="0"/>
              <a:t> </a:t>
            </a:r>
            <a:r>
              <a:rPr lang="en-US" sz="2000" dirty="0" smtClean="0"/>
              <a:t>your</a:t>
            </a:r>
            <a:r>
              <a:rPr lang="en-US" sz="2000" dirty="0"/>
              <a:t> </a:t>
            </a:r>
            <a:r>
              <a:rPr lang="en-US" sz="2000" dirty="0" smtClean="0"/>
              <a:t>PC, cell</a:t>
            </a:r>
            <a:r>
              <a:rPr lang="en-US" sz="2000" dirty="0"/>
              <a:t> </a:t>
            </a:r>
            <a:r>
              <a:rPr lang="en-US" sz="2000" dirty="0" smtClean="0"/>
              <a:t>phone, and</a:t>
            </a:r>
            <a:r>
              <a:rPr lang="en-US" sz="2000" dirty="0"/>
              <a:t> </a:t>
            </a:r>
            <a:r>
              <a:rPr lang="en-US" sz="2000" dirty="0" smtClean="0"/>
              <a:t>web</a:t>
            </a:r>
            <a:r>
              <a:rPr lang="en-US" sz="2000" dirty="0"/>
              <a:t> </a:t>
            </a:r>
            <a:r>
              <a:rPr lang="en-US" sz="2000" dirty="0" smtClean="0"/>
              <a:t>access</a:t>
            </a:r>
            <a:r>
              <a:rPr lang="en-US" sz="2000" dirty="0"/>
              <a:t> </a:t>
            </a:r>
            <a:r>
              <a:rPr lang="en-US" sz="2000" dirty="0" smtClean="0"/>
              <a:t>suddenly</a:t>
            </a:r>
            <a:r>
              <a:rPr lang="en-US" sz="2000" dirty="0"/>
              <a:t> </a:t>
            </a:r>
            <a:r>
              <a:rPr lang="en-US" sz="2000" dirty="0" smtClean="0"/>
              <a:t>disappeared, you</a:t>
            </a:r>
            <a:r>
              <a:rPr lang="en-US" sz="2000" dirty="0"/>
              <a:t> </a:t>
            </a:r>
            <a:r>
              <a:rPr lang="en-US" sz="2000" dirty="0" smtClean="0"/>
              <a:t>would</a:t>
            </a:r>
            <a:r>
              <a:rPr lang="en-US" sz="2000" dirty="0"/>
              <a:t> </a:t>
            </a:r>
            <a:r>
              <a:rPr lang="en-US" sz="2000" dirty="0" smtClean="0"/>
              <a:t>probably</a:t>
            </a:r>
            <a:r>
              <a:rPr lang="en-US" sz="2000" dirty="0"/>
              <a:t> </a:t>
            </a:r>
            <a:r>
              <a:rPr lang="en-US" sz="2000" dirty="0" smtClean="0"/>
              <a:t>have</a:t>
            </a:r>
            <a:r>
              <a:rPr lang="en-US" sz="2000" dirty="0"/>
              <a:t> </a:t>
            </a:r>
            <a:r>
              <a:rPr lang="en-US" sz="2000" dirty="0" smtClean="0"/>
              <a:t>to</a:t>
            </a:r>
            <a:r>
              <a:rPr lang="en-US" sz="2000" dirty="0"/>
              <a:t> </a:t>
            </a:r>
            <a:r>
              <a:rPr lang="en-US" sz="2000" dirty="0" smtClean="0"/>
              <a:t>radically</a:t>
            </a:r>
            <a:r>
              <a:rPr lang="en-US" sz="2000" dirty="0"/>
              <a:t> </a:t>
            </a:r>
            <a:r>
              <a:rPr lang="en-US" sz="2000" dirty="0" smtClean="0"/>
              <a:t>reconfigure</a:t>
            </a:r>
            <a:r>
              <a:rPr lang="en-US" sz="2000" dirty="0"/>
              <a:t> </a:t>
            </a:r>
            <a:r>
              <a:rPr lang="en-US" sz="2000" dirty="0" smtClean="0"/>
              <a:t>your</a:t>
            </a:r>
            <a:r>
              <a:rPr lang="en-US" sz="2000" dirty="0"/>
              <a:t> </a:t>
            </a:r>
            <a:r>
              <a:rPr lang="en-US" sz="2000" dirty="0" smtClean="0"/>
              <a:t>life, even</a:t>
            </a:r>
            <a:r>
              <a:rPr lang="en-US" sz="2000" dirty="0"/>
              <a:t> </a:t>
            </a:r>
            <a:r>
              <a:rPr lang="en-US" sz="2000" dirty="0" smtClean="0"/>
              <a:t>though</a:t>
            </a:r>
            <a:r>
              <a:rPr lang="en-US" sz="2000" dirty="0"/>
              <a:t> </a:t>
            </a:r>
            <a:r>
              <a:rPr lang="en-US" sz="2000" dirty="0" smtClean="0"/>
              <a:t>these</a:t>
            </a:r>
            <a:r>
              <a:rPr lang="en-US" sz="2000" dirty="0"/>
              <a:t> </a:t>
            </a:r>
            <a:r>
              <a:rPr lang="en-US" sz="2000" dirty="0" smtClean="0"/>
              <a:t>have</a:t>
            </a:r>
            <a:r>
              <a:rPr lang="en-US" sz="2000" dirty="0"/>
              <a:t> </a:t>
            </a:r>
            <a:r>
              <a:rPr lang="en-US" sz="2000" dirty="0" smtClean="0"/>
              <a:t>only</a:t>
            </a:r>
            <a:r>
              <a:rPr lang="en-US" sz="2000" dirty="0"/>
              <a:t> </a:t>
            </a:r>
            <a:r>
              <a:rPr lang="en-US" sz="2000" dirty="0" smtClean="0"/>
              <a:t>been</a:t>
            </a:r>
            <a:r>
              <a:rPr lang="en-US" sz="2000" dirty="0"/>
              <a:t> </a:t>
            </a:r>
            <a:r>
              <a:rPr lang="en-US" sz="2000" dirty="0" smtClean="0"/>
              <a:t>widely</a:t>
            </a:r>
            <a:r>
              <a:rPr lang="en-US" sz="2000" dirty="0"/>
              <a:t> </a:t>
            </a:r>
            <a:r>
              <a:rPr lang="en-US" sz="2000" dirty="0" smtClean="0"/>
              <a:t>available</a:t>
            </a:r>
            <a:r>
              <a:rPr lang="en-US" sz="2000" dirty="0"/>
              <a:t> </a:t>
            </a:r>
            <a:r>
              <a:rPr lang="en-US" sz="2000" dirty="0" smtClean="0"/>
              <a:t>for</a:t>
            </a:r>
            <a:r>
              <a:rPr lang="en-US" sz="2000" dirty="0"/>
              <a:t> </a:t>
            </a:r>
            <a:r>
              <a:rPr lang="en-US" sz="2000" dirty="0" smtClean="0"/>
              <a:t>the</a:t>
            </a:r>
            <a:r>
              <a:rPr lang="en-US" sz="2000" dirty="0"/>
              <a:t> </a:t>
            </a:r>
            <a:r>
              <a:rPr lang="en-US" sz="2000" dirty="0" smtClean="0"/>
              <a:t>last</a:t>
            </a:r>
            <a:r>
              <a:rPr lang="en-US" sz="2000" dirty="0"/>
              <a:t> </a:t>
            </a:r>
            <a:r>
              <a:rPr lang="en-US" sz="2000" dirty="0" smtClean="0"/>
              <a:t>15</a:t>
            </a:r>
            <a:r>
              <a:rPr lang="en-US" sz="2000" dirty="0"/>
              <a:t> </a:t>
            </a:r>
            <a:r>
              <a:rPr lang="en-US" sz="2000" dirty="0" smtClean="0"/>
              <a:t>years. </a:t>
            </a:r>
          </a:p>
          <a:p>
            <a:r>
              <a:rPr lang="en-US" sz="2000" dirty="0" smtClean="0"/>
              <a:t>It’s unlikely</a:t>
            </a:r>
            <a:r>
              <a:rPr lang="en-US" sz="2000" dirty="0"/>
              <a:t> </a:t>
            </a:r>
            <a:r>
              <a:rPr lang="en-US" sz="2000" dirty="0" smtClean="0"/>
              <a:t>that</a:t>
            </a:r>
            <a:r>
              <a:rPr lang="en-US" sz="2000" dirty="0"/>
              <a:t> </a:t>
            </a:r>
            <a:r>
              <a:rPr lang="en-US" sz="2000" dirty="0" smtClean="0"/>
              <a:t>the</a:t>
            </a:r>
            <a:r>
              <a:rPr lang="en-US" sz="2000" dirty="0"/>
              <a:t> </a:t>
            </a:r>
            <a:r>
              <a:rPr lang="en-US" sz="2000" dirty="0" smtClean="0"/>
              <a:t>changes</a:t>
            </a:r>
            <a:r>
              <a:rPr lang="en-US" sz="2000" dirty="0"/>
              <a:t> </a:t>
            </a:r>
            <a:r>
              <a:rPr lang="en-US" sz="2000" dirty="0" smtClean="0"/>
              <a:t>to</a:t>
            </a:r>
            <a:r>
              <a:rPr lang="en-US" sz="2000" dirty="0"/>
              <a:t> </a:t>
            </a:r>
            <a:r>
              <a:rPr lang="en-US" sz="2000" dirty="0" smtClean="0"/>
              <a:t>society</a:t>
            </a:r>
            <a:r>
              <a:rPr lang="en-US" sz="2000" dirty="0"/>
              <a:t> </a:t>
            </a:r>
            <a:r>
              <a:rPr lang="en-US" sz="2000" dirty="0" smtClean="0"/>
              <a:t>are</a:t>
            </a:r>
            <a:r>
              <a:rPr lang="en-US" sz="2000" dirty="0"/>
              <a:t> </a:t>
            </a:r>
            <a:r>
              <a:rPr lang="en-US" sz="2000" dirty="0" smtClean="0"/>
              <a:t>going</a:t>
            </a:r>
            <a:r>
              <a:rPr lang="en-US" sz="2000" dirty="0"/>
              <a:t> </a:t>
            </a:r>
            <a:r>
              <a:rPr lang="en-US" sz="2000" dirty="0" smtClean="0"/>
              <a:t>to</a:t>
            </a:r>
            <a:r>
              <a:rPr lang="en-US" sz="2000" dirty="0"/>
              <a:t> </a:t>
            </a:r>
            <a:r>
              <a:rPr lang="en-US" sz="2000" dirty="0" smtClean="0"/>
              <a:t>stop</a:t>
            </a:r>
            <a:r>
              <a:rPr lang="en-US" sz="2000" dirty="0"/>
              <a:t> </a:t>
            </a:r>
            <a:r>
              <a:rPr lang="en-US" sz="2000" dirty="0" smtClean="0"/>
              <a:t>any</a:t>
            </a:r>
            <a:r>
              <a:rPr lang="en-US" sz="2000" dirty="0"/>
              <a:t> </a:t>
            </a:r>
            <a:r>
              <a:rPr lang="en-US" sz="2000" dirty="0" smtClean="0"/>
              <a:t>time</a:t>
            </a:r>
            <a:r>
              <a:rPr lang="en-US" sz="2000" dirty="0"/>
              <a:t> </a:t>
            </a:r>
            <a:r>
              <a:rPr lang="en-US" sz="2000" dirty="0" smtClean="0"/>
              <a:t>soon. By</a:t>
            </a:r>
            <a:r>
              <a:rPr lang="en-US" sz="2000" dirty="0"/>
              <a:t> </a:t>
            </a:r>
            <a:r>
              <a:rPr lang="en-US" sz="2000" dirty="0" smtClean="0"/>
              <a:t>learning</a:t>
            </a:r>
            <a:r>
              <a:rPr lang="en-US" sz="2000" dirty="0"/>
              <a:t> </a:t>
            </a:r>
            <a:r>
              <a:rPr lang="en-US" sz="2000" dirty="0" smtClean="0"/>
              <a:t>about</a:t>
            </a:r>
            <a:r>
              <a:rPr lang="en-US" sz="2000" dirty="0"/>
              <a:t> </a:t>
            </a:r>
            <a:r>
              <a:rPr lang="en-US" sz="2000" dirty="0" smtClean="0"/>
              <a:t>computation, you</a:t>
            </a:r>
            <a:r>
              <a:rPr lang="en-US" sz="2000" dirty="0"/>
              <a:t> </a:t>
            </a:r>
            <a:r>
              <a:rPr lang="en-US" sz="2000" dirty="0" smtClean="0"/>
              <a:t>can</a:t>
            </a:r>
            <a:r>
              <a:rPr lang="en-US" sz="2000" dirty="0"/>
              <a:t> </a:t>
            </a:r>
            <a:r>
              <a:rPr lang="en-US" sz="2000" dirty="0" smtClean="0"/>
              <a:t>be</a:t>
            </a:r>
            <a:r>
              <a:rPr lang="en-US" sz="2000" dirty="0"/>
              <a:t> </a:t>
            </a:r>
            <a:r>
              <a:rPr lang="en-US" sz="2000" dirty="0" smtClean="0"/>
              <a:t>in</a:t>
            </a:r>
            <a:r>
              <a:rPr lang="en-US" sz="2000" dirty="0"/>
              <a:t> </a:t>
            </a:r>
            <a:r>
              <a:rPr lang="en-US" sz="2000" dirty="0" smtClean="0"/>
              <a:t>a</a:t>
            </a:r>
            <a:r>
              <a:rPr lang="en-US" sz="2000" dirty="0"/>
              <a:t> </a:t>
            </a:r>
            <a:r>
              <a:rPr lang="en-US" sz="2000" dirty="0" smtClean="0"/>
              <a:t>position</a:t>
            </a:r>
            <a:r>
              <a:rPr lang="en-US" sz="2000" dirty="0"/>
              <a:t> </a:t>
            </a:r>
            <a:r>
              <a:rPr lang="en-US" sz="2000" dirty="0" smtClean="0"/>
              <a:t>to</a:t>
            </a:r>
            <a:r>
              <a:rPr lang="en-US" sz="2000" dirty="0"/>
              <a:t> </a:t>
            </a:r>
            <a:r>
              <a:rPr lang="en-US" sz="2000" dirty="0" smtClean="0"/>
              <a:t>help</a:t>
            </a:r>
            <a:r>
              <a:rPr lang="en-US" sz="2000" dirty="0"/>
              <a:t> </a:t>
            </a:r>
            <a:r>
              <a:rPr lang="en-US" sz="2000" dirty="0" smtClean="0"/>
              <a:t>make</a:t>
            </a:r>
            <a:r>
              <a:rPr lang="en-US" sz="2000" dirty="0"/>
              <a:t> </a:t>
            </a:r>
            <a:r>
              <a:rPr lang="en-US" sz="2000" dirty="0" smtClean="0"/>
              <a:t>sure</a:t>
            </a:r>
            <a:r>
              <a:rPr lang="en-US" sz="2000" dirty="0"/>
              <a:t> </a:t>
            </a:r>
            <a:r>
              <a:rPr lang="en-US" sz="2000" dirty="0" smtClean="0"/>
              <a:t>those</a:t>
            </a:r>
            <a:r>
              <a:rPr lang="en-US" sz="2000" dirty="0"/>
              <a:t> </a:t>
            </a:r>
            <a:r>
              <a:rPr lang="en-US" sz="2000" dirty="0" smtClean="0"/>
              <a:t>changes</a:t>
            </a:r>
            <a:r>
              <a:rPr lang="en-US" sz="2000" dirty="0"/>
              <a:t> </a:t>
            </a:r>
            <a:r>
              <a:rPr lang="en-US" sz="2000" dirty="0" smtClean="0"/>
              <a:t>are</a:t>
            </a:r>
            <a:r>
              <a:rPr lang="en-US" sz="2000" dirty="0"/>
              <a:t> </a:t>
            </a:r>
            <a:r>
              <a:rPr lang="en-US" sz="2000" dirty="0" smtClean="0"/>
              <a:t>for</a:t>
            </a:r>
            <a:r>
              <a:rPr lang="en-US" sz="2000" dirty="0"/>
              <a:t> </a:t>
            </a:r>
            <a:r>
              <a:rPr lang="en-US" sz="2000" dirty="0" smtClean="0"/>
              <a:t>the</a:t>
            </a:r>
            <a:r>
              <a:rPr lang="en-US" sz="2000" dirty="0"/>
              <a:t> </a:t>
            </a:r>
            <a:r>
              <a:rPr lang="en-US" sz="2000" b="1" i="1" dirty="0" smtClean="0">
                <a:solidFill>
                  <a:schemeClr val="accent1"/>
                </a:solidFill>
              </a:rPr>
              <a:t>better</a:t>
            </a:r>
            <a:r>
              <a:rPr lang="en-US" sz="2000" dirty="0"/>
              <a:t>.</a:t>
            </a:r>
          </a:p>
          <a:p>
            <a:endParaRPr lang="en-US" sz="2000" dirty="0" smtClean="0"/>
          </a:p>
          <a:p>
            <a:endParaRPr lang="en-US" sz="2000" dirty="0"/>
          </a:p>
          <a:p>
            <a:endParaRPr lang="ru-RU" sz="2000" dirty="0"/>
          </a:p>
        </p:txBody>
      </p:sp>
    </p:spTree>
    <p:extLst>
      <p:ext uri="{BB962C8B-B14F-4D97-AF65-F5344CB8AC3E}">
        <p14:creationId xmlns:p14="http://schemas.microsoft.com/office/powerpoint/2010/main" val="388820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80928"/>
            <a:ext cx="7467600" cy="1143000"/>
          </a:xfrm>
        </p:spPr>
        <p:txBody>
          <a:bodyPr/>
          <a:lstStyle/>
          <a:p>
            <a:r>
              <a:rPr lang="en-US" dirty="0" smtClean="0"/>
              <a:t>Introduction to Python</a:t>
            </a:r>
            <a:endParaRPr lang="ru-RU" dirty="0"/>
          </a:p>
        </p:txBody>
      </p:sp>
    </p:spTree>
    <p:extLst>
      <p:ext uri="{BB962C8B-B14F-4D97-AF65-F5344CB8AC3E}">
        <p14:creationId xmlns:p14="http://schemas.microsoft.com/office/powerpoint/2010/main" val="296116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 </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Open source general-purpose language. </a:t>
            </a:r>
            <a:endParaRPr lang="en-US" dirty="0" smtClean="0"/>
          </a:p>
          <a:p>
            <a:r>
              <a:rPr lang="en-US" dirty="0" smtClean="0"/>
              <a:t>Object </a:t>
            </a:r>
            <a:r>
              <a:rPr lang="en-US" dirty="0"/>
              <a:t>Oriented, Procedural, Functional </a:t>
            </a:r>
            <a:endParaRPr lang="en-US" dirty="0" smtClean="0"/>
          </a:p>
          <a:p>
            <a:r>
              <a:rPr lang="en-US" dirty="0" smtClean="0"/>
              <a:t>Great </a:t>
            </a:r>
            <a:r>
              <a:rPr lang="en-US" dirty="0"/>
              <a:t>interactive </a:t>
            </a:r>
            <a:r>
              <a:rPr lang="en-US" dirty="0" smtClean="0"/>
              <a:t>environment</a:t>
            </a:r>
          </a:p>
          <a:p>
            <a:r>
              <a:rPr lang="en-US" dirty="0" smtClean="0"/>
              <a:t>Cross-platform (</a:t>
            </a:r>
            <a:r>
              <a:rPr lang="en-US" dirty="0"/>
              <a:t>runs on all major operating systems</a:t>
            </a:r>
            <a:r>
              <a:rPr lang="en-US" dirty="0" smtClean="0"/>
              <a:t>)</a:t>
            </a:r>
          </a:p>
          <a:p>
            <a:r>
              <a:rPr lang="en-US" dirty="0"/>
              <a:t>Widely </a:t>
            </a:r>
            <a:r>
              <a:rPr lang="en-US" dirty="0" smtClean="0"/>
              <a:t>Supported (</a:t>
            </a:r>
            <a:r>
              <a:rPr lang="en-US" dirty="0"/>
              <a:t>has an active support community with many web sites, mailing lists</a:t>
            </a:r>
            <a:r>
              <a:rPr lang="en-US" dirty="0" smtClean="0"/>
              <a:t>,..)</a:t>
            </a:r>
          </a:p>
          <a:p>
            <a:r>
              <a:rPr lang="en-US" dirty="0"/>
              <a:t>Batteries </a:t>
            </a:r>
            <a:r>
              <a:rPr lang="en-US" dirty="0" smtClean="0"/>
              <a:t>Included (</a:t>
            </a:r>
            <a:r>
              <a:rPr lang="en-US" dirty="0"/>
              <a:t>over 300 standard library </a:t>
            </a:r>
            <a:r>
              <a:rPr lang="en-US" dirty="0" smtClean="0"/>
              <a:t>modules)</a:t>
            </a:r>
          </a:p>
          <a:p>
            <a:r>
              <a:rPr lang="en-US" dirty="0" smtClean="0"/>
              <a:t>Extensible (there </a:t>
            </a:r>
            <a:r>
              <a:rPr lang="en-US" dirty="0"/>
              <a:t>are extensive collections of freely available add-on modules, libraries, frameworks, and </a:t>
            </a:r>
            <a:r>
              <a:rPr lang="en-US" dirty="0" smtClean="0"/>
              <a:t>tool-kits)</a:t>
            </a:r>
            <a:r>
              <a:rPr lang="en-US" dirty="0"/>
              <a:t> </a:t>
            </a:r>
            <a:endParaRPr lang="en-US" dirty="0" smtClean="0"/>
          </a:p>
          <a:p>
            <a:endParaRPr lang="en-US" dirty="0"/>
          </a:p>
          <a:p>
            <a:r>
              <a:rPr lang="en-US" b="1" dirty="0"/>
              <a:t>Downloads: http://www.python.org </a:t>
            </a:r>
            <a:r>
              <a:rPr lang="en-US" b="1" dirty="0" smtClean="0"/>
              <a:t> </a:t>
            </a:r>
            <a:r>
              <a:rPr lang="en-US" dirty="0"/>
              <a:t>Documentation: http</a:t>
            </a:r>
            <a:r>
              <a:rPr lang="en-US" dirty="0" smtClean="0"/>
              <a:t>://www.python.org/doc/ </a:t>
            </a:r>
          </a:p>
          <a:p>
            <a:pPr marL="0" indent="0">
              <a:buNone/>
            </a:pPr>
            <a:r>
              <a:rPr lang="en-US" dirty="0"/>
              <a:t> </a:t>
            </a:r>
            <a:r>
              <a:rPr lang="en-US" dirty="0" smtClean="0"/>
              <a:t>  Free </a:t>
            </a:r>
            <a:r>
              <a:rPr lang="en-US" dirty="0"/>
              <a:t>book: http://www.diveintopython.org</a:t>
            </a:r>
            <a:endParaRPr lang="ru-RU" dirty="0"/>
          </a:p>
        </p:txBody>
      </p:sp>
    </p:spTree>
    <p:extLst>
      <p:ext uri="{BB962C8B-B14F-4D97-AF65-F5344CB8AC3E}">
        <p14:creationId xmlns:p14="http://schemas.microsoft.com/office/powerpoint/2010/main" val="138999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3178</TotalTime>
  <Words>2431</Words>
  <Application>Microsoft Office PowerPoint</Application>
  <PresentationFormat>Экран (4:3)</PresentationFormat>
  <Paragraphs>307</Paragraphs>
  <Slides>58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58</vt:i4>
      </vt:variant>
    </vt:vector>
  </HeadingPairs>
  <TitlesOfParts>
    <vt:vector size="59" baseType="lpstr">
      <vt:lpstr>Эркер</vt:lpstr>
      <vt:lpstr>Introduction</vt:lpstr>
      <vt:lpstr>What is Computation?</vt:lpstr>
      <vt:lpstr>Behavioral equivalence</vt:lpstr>
      <vt:lpstr>The functional model OR Procedural Model</vt:lpstr>
      <vt:lpstr>Another aspects</vt:lpstr>
      <vt:lpstr>Continue</vt:lpstr>
      <vt:lpstr>Okay, so what is computation?</vt:lpstr>
      <vt:lpstr>Introduction to Python</vt:lpstr>
      <vt:lpstr>Overview </vt:lpstr>
      <vt:lpstr>Презентация PowerPoint</vt:lpstr>
      <vt:lpstr>Testimonies</vt:lpstr>
      <vt:lpstr>Getting Python</vt:lpstr>
      <vt:lpstr>How to start Python?</vt:lpstr>
      <vt:lpstr>Exiting the Interpreter</vt:lpstr>
      <vt:lpstr>IDLE </vt:lpstr>
      <vt:lpstr>Hints for using IDLE</vt:lpstr>
      <vt:lpstr>IDLE</vt:lpstr>
      <vt:lpstr>The Command Line</vt:lpstr>
      <vt:lpstr>Basic Terminology</vt:lpstr>
      <vt:lpstr>Basic Terminology</vt:lpstr>
      <vt:lpstr>Basic Terminology</vt:lpstr>
      <vt:lpstr>The Basics</vt:lpstr>
      <vt:lpstr>Basic Syntaxes</vt:lpstr>
      <vt:lpstr>Data Types</vt:lpstr>
      <vt:lpstr>Basic Data Types (Integers)</vt:lpstr>
      <vt:lpstr>Basic Data Types (Floating-PointNumbers)</vt:lpstr>
      <vt:lpstr>Basic Data Types (Complex Numbers)</vt:lpstr>
      <vt:lpstr>Basic Data Types (String)</vt:lpstr>
      <vt:lpstr>Basic Data Types (String)</vt:lpstr>
      <vt:lpstr>Basic Data Types (String)</vt:lpstr>
      <vt:lpstr>Basic Data Types (Boolean Type, Boolean Context, and “Truthiness”)</vt:lpstr>
      <vt:lpstr>Basic Data Types (Lists)</vt:lpstr>
      <vt:lpstr>Basic Data Types (Lists)</vt:lpstr>
      <vt:lpstr>Basic Data Types (Tuples)</vt:lpstr>
      <vt:lpstr>Basic Data Types (Sets)</vt:lpstr>
      <vt:lpstr>Basic Data Types (Dictionaries)</vt:lpstr>
      <vt:lpstr>Презентация PowerPoint</vt:lpstr>
      <vt:lpstr>Data Type</vt:lpstr>
      <vt:lpstr>Variables</vt:lpstr>
      <vt:lpstr>Python Variables</vt:lpstr>
      <vt:lpstr>Variable names</vt:lpstr>
      <vt:lpstr>Variable Names Examples</vt:lpstr>
      <vt:lpstr>More about Variables</vt:lpstr>
      <vt:lpstr>Caching Small Integer Values</vt:lpstr>
      <vt:lpstr>multi-word variable name</vt:lpstr>
      <vt:lpstr>Python Keywords</vt:lpstr>
      <vt:lpstr>Operators</vt:lpstr>
      <vt:lpstr>Overview</vt:lpstr>
      <vt:lpstr>Презентация PowerPoint</vt:lpstr>
      <vt:lpstr>Example of Arithmetic Operators </vt:lpstr>
      <vt:lpstr>Презентация PowerPoint</vt:lpstr>
      <vt:lpstr>Examples of Comparison Operators</vt:lpstr>
      <vt:lpstr>Logical Operators</vt:lpstr>
      <vt:lpstr>Example of Logical Operators</vt:lpstr>
      <vt:lpstr>Bitwise Operators</vt:lpstr>
      <vt:lpstr>the order of precedence of the Python operators</vt:lpstr>
      <vt:lpstr>Equivalent table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Alibek</dc:creator>
  <cp:lastModifiedBy>Пользователь Windows</cp:lastModifiedBy>
  <cp:revision>295</cp:revision>
  <dcterms:created xsi:type="dcterms:W3CDTF">2018-12-11T12:11:26Z</dcterms:created>
  <dcterms:modified xsi:type="dcterms:W3CDTF">2019-01-23T20:18:46Z</dcterms:modified>
</cp:coreProperties>
</file>