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59" r:id="rId7"/>
    <p:sldId id="260"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07.03.2019</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07.03.2019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07.03.2019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07.03.2019</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07.03.2019</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07.03.2019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07.03.2019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07.03.2019</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07.03.2019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07.03.2019</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07.03.2019</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07.03.2019</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tutorialspoint.com/python/os_file_methods.htm" TargetMode="External"/><Relationship Id="rId2" Type="http://schemas.openxmlformats.org/officeDocument/2006/relationships/hyperlink" Target="http://www.tutorialspoint.com/python/file_methods.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Input-Output</a:t>
            </a:r>
            <a:endParaRPr lang="ru-RU" dirty="0"/>
          </a:p>
        </p:txBody>
      </p:sp>
      <p:sp>
        <p:nvSpPr>
          <p:cNvPr id="3" name="Подзаголовок 2"/>
          <p:cNvSpPr>
            <a:spLocks noGrp="1"/>
          </p:cNvSpPr>
          <p:nvPr>
            <p:ph type="subTitle" idx="1"/>
          </p:nvPr>
        </p:nvSpPr>
        <p:spPr/>
        <p:txBody>
          <a:bodyPr/>
          <a:lstStyle/>
          <a:p>
            <a:r>
              <a:rPr lang="en-US" dirty="0" err="1" smtClean="0"/>
              <a:t>Abylkassymova</a:t>
            </a:r>
            <a:r>
              <a:rPr lang="en-US" dirty="0" smtClean="0"/>
              <a:t> A.B.</a:t>
            </a:r>
            <a:endParaRPr lang="ru-RU" dirty="0"/>
          </a:p>
        </p:txBody>
      </p:sp>
    </p:spTree>
    <p:extLst>
      <p:ext uri="{BB962C8B-B14F-4D97-AF65-F5344CB8AC3E}">
        <p14:creationId xmlns:p14="http://schemas.microsoft.com/office/powerpoint/2010/main" val="272266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381000"/>
            <a:ext cx="8153400" cy="685800"/>
          </a:xfrm>
        </p:spPr>
        <p:txBody>
          <a:bodyPr/>
          <a:lstStyle/>
          <a:p>
            <a:r>
              <a:rPr lang="en-US" b="1" dirty="0" smtClean="0"/>
              <a:t>Opening and Closing Files:</a:t>
            </a:r>
            <a:endParaRPr lang="en-US" dirty="0" smtClean="0"/>
          </a:p>
        </p:txBody>
      </p:sp>
      <p:sp>
        <p:nvSpPr>
          <p:cNvPr id="6147" name="Content Placeholder 2"/>
          <p:cNvSpPr>
            <a:spLocks noGrp="1"/>
          </p:cNvSpPr>
          <p:nvPr>
            <p:ph idx="1"/>
          </p:nvPr>
        </p:nvSpPr>
        <p:spPr>
          <a:xfrm>
            <a:off x="609600" y="1371600"/>
            <a:ext cx="8153400" cy="4800600"/>
          </a:xfrm>
        </p:spPr>
        <p:txBody>
          <a:bodyPr/>
          <a:lstStyle/>
          <a:p>
            <a:r>
              <a:rPr lang="en-US" sz="1800" dirty="0" smtClean="0"/>
              <a:t>Until now, you have been reading and writing to the standard input and output. Now we will see how to play with actual data files.</a:t>
            </a:r>
          </a:p>
          <a:p>
            <a:r>
              <a:rPr lang="en-US" sz="1800" dirty="0" smtClean="0"/>
              <a:t>Python provides basic functions and methods necessary to manipulate files by default. You can do your most of the file manipulation using a </a:t>
            </a:r>
            <a:r>
              <a:rPr lang="en-US" sz="1800" b="1" dirty="0" smtClean="0"/>
              <a:t>file</a:t>
            </a:r>
            <a:r>
              <a:rPr lang="en-US" sz="1800" dirty="0" smtClean="0"/>
              <a:t> object.</a:t>
            </a:r>
          </a:p>
          <a:p>
            <a:r>
              <a:rPr lang="en-US" sz="1800" b="1" dirty="0" smtClean="0"/>
              <a:t>The </a:t>
            </a:r>
            <a:r>
              <a:rPr lang="en-US" sz="1800" b="1" i="1" dirty="0" smtClean="0"/>
              <a:t>open</a:t>
            </a:r>
            <a:r>
              <a:rPr lang="en-US" sz="1800" b="1" dirty="0" smtClean="0"/>
              <a:t> Function:</a:t>
            </a:r>
          </a:p>
          <a:p>
            <a:pPr>
              <a:buFontTx/>
              <a:buNone/>
            </a:pPr>
            <a:r>
              <a:rPr lang="en-US" sz="1800" dirty="0" smtClean="0"/>
              <a:t>	Before you can read or write a file, you have to open it using Python's built-in </a:t>
            </a:r>
            <a:r>
              <a:rPr lang="en-US" sz="1800" i="1" dirty="0" smtClean="0"/>
              <a:t>open()</a:t>
            </a:r>
            <a:r>
              <a:rPr lang="en-US" sz="1800" dirty="0" smtClean="0"/>
              <a:t> function. This function creates a </a:t>
            </a:r>
            <a:r>
              <a:rPr lang="en-US" sz="1800" b="1" dirty="0" smtClean="0"/>
              <a:t>file</a:t>
            </a:r>
            <a:r>
              <a:rPr lang="en-US" sz="1800" dirty="0" smtClean="0"/>
              <a:t> object which would be utilized to call other support methods associated with it.</a:t>
            </a:r>
          </a:p>
        </p:txBody>
      </p:sp>
    </p:spTree>
    <p:extLst>
      <p:ext uri="{BB962C8B-B14F-4D97-AF65-F5344CB8AC3E}">
        <p14:creationId xmlns:p14="http://schemas.microsoft.com/office/powerpoint/2010/main" val="15290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609600" y="1295400"/>
            <a:ext cx="8153400" cy="4876800"/>
          </a:xfrm>
        </p:spPr>
        <p:txBody>
          <a:bodyPr>
            <a:normAutofit lnSpcReduction="10000"/>
          </a:bodyPr>
          <a:lstStyle/>
          <a:p>
            <a:pPr>
              <a:buFontTx/>
              <a:buNone/>
            </a:pPr>
            <a:r>
              <a:rPr lang="en-US" sz="2000" dirty="0" smtClean="0">
                <a:latin typeface="Courier New" pitchFamily="49" charset="0"/>
                <a:cs typeface="Courier New" pitchFamily="49" charset="0"/>
              </a:rPr>
              <a:t>file </a:t>
            </a:r>
            <a:r>
              <a:rPr lang="en-US" sz="2000" dirty="0">
                <a:latin typeface="Courier New" pitchFamily="49" charset="0"/>
                <a:cs typeface="Courier New" pitchFamily="49" charset="0"/>
              </a:rPr>
              <a:t>object = open(</a:t>
            </a:r>
            <a:r>
              <a:rPr lang="en-US" sz="2000" dirty="0" err="1">
                <a:latin typeface="Courier New" pitchFamily="49" charset="0"/>
                <a:cs typeface="Courier New" pitchFamily="49" charset="0"/>
              </a:rPr>
              <a:t>file_name</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access_mode</a:t>
            </a:r>
            <a:r>
              <a:rPr lang="en-US" sz="2000" dirty="0">
                <a:latin typeface="Courier New" pitchFamily="49" charset="0"/>
                <a:cs typeface="Courier New" pitchFamily="49" charset="0"/>
              </a:rPr>
              <a:t>][, buffering]) </a:t>
            </a:r>
          </a:p>
          <a:p>
            <a:pPr>
              <a:buFontTx/>
              <a:buNone/>
            </a:pPr>
            <a:endParaRPr lang="en-US" sz="2000" dirty="0" smtClean="0"/>
          </a:p>
          <a:p>
            <a:r>
              <a:rPr lang="en-US" sz="2000" b="1" dirty="0" err="1" smtClean="0"/>
              <a:t>file_name</a:t>
            </a:r>
            <a:r>
              <a:rPr lang="en-US" sz="2000" b="1" dirty="0" smtClean="0"/>
              <a:t>:</a:t>
            </a:r>
            <a:r>
              <a:rPr lang="en-US" sz="2000" dirty="0" smtClean="0"/>
              <a:t> The </a:t>
            </a:r>
            <a:r>
              <a:rPr lang="en-US" sz="2000" dirty="0" err="1" smtClean="0"/>
              <a:t>file_name</a:t>
            </a:r>
            <a:r>
              <a:rPr lang="en-US" sz="2000" dirty="0" smtClean="0"/>
              <a:t> argument is a string value that contains the name of the file that you want to access.</a:t>
            </a:r>
          </a:p>
          <a:p>
            <a:r>
              <a:rPr lang="en-US" sz="2000" b="1" dirty="0" err="1" smtClean="0"/>
              <a:t>access_mode</a:t>
            </a:r>
            <a:r>
              <a:rPr lang="en-US" sz="2000" b="1" dirty="0" smtClean="0"/>
              <a:t>:</a:t>
            </a:r>
            <a:r>
              <a:rPr lang="en-US" sz="2000" dirty="0" smtClean="0"/>
              <a:t> The </a:t>
            </a:r>
            <a:r>
              <a:rPr lang="en-US" sz="2000" dirty="0" err="1" smtClean="0"/>
              <a:t>access_mode</a:t>
            </a:r>
            <a:r>
              <a:rPr lang="en-US" sz="2000" dirty="0" smtClean="0"/>
              <a:t> determines the mode in which the file has to be opened </a:t>
            </a:r>
            <a:r>
              <a:rPr lang="en-US" sz="2000" dirty="0" err="1" smtClean="0"/>
              <a:t>ie</a:t>
            </a:r>
            <a:r>
              <a:rPr lang="en-US" sz="2000" dirty="0" smtClean="0"/>
              <a:t>. read, write append etc. A complete list of possible values is given below in the table. This is optional parameter and the default file access mode is read (r) </a:t>
            </a:r>
          </a:p>
          <a:p>
            <a:r>
              <a:rPr lang="en-US" sz="2000" b="1" dirty="0" smtClean="0"/>
              <a:t>buffering:</a:t>
            </a:r>
            <a:r>
              <a:rPr lang="en-US" sz="2000" dirty="0" smtClean="0"/>
              <a:t> If the buffering value is set to 0, no buffering will take place. If the buffering value is 1, line buffering will be performed while accessing a file. If you specify the buffering value as an integer greater than 1, then buffering action will be performed with the indicated buffer size. If negative, the buffer size is the system default(default behavior).</a:t>
            </a:r>
          </a:p>
        </p:txBody>
      </p:sp>
      <p:sp>
        <p:nvSpPr>
          <p:cNvPr id="3" name="Title 1"/>
          <p:cNvSpPr>
            <a:spLocks noGrp="1"/>
          </p:cNvSpPr>
          <p:nvPr>
            <p:ph type="title"/>
          </p:nvPr>
        </p:nvSpPr>
        <p:spPr>
          <a:xfrm>
            <a:off x="467544" y="381000"/>
            <a:ext cx="8153400" cy="685800"/>
          </a:xfrm>
        </p:spPr>
        <p:txBody>
          <a:bodyPr/>
          <a:lstStyle/>
          <a:p>
            <a:r>
              <a:rPr lang="en-US" dirty="0" smtClean="0"/>
              <a:t>Syntax</a:t>
            </a:r>
          </a:p>
        </p:txBody>
      </p:sp>
    </p:spTree>
    <p:extLst>
      <p:ext uri="{BB962C8B-B14F-4D97-AF65-F5344CB8AC3E}">
        <p14:creationId xmlns:p14="http://schemas.microsoft.com/office/powerpoint/2010/main" val="247100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304800"/>
            <a:ext cx="8305800" cy="6248400"/>
          </a:xfrm>
        </p:spPr>
        <p:txBody>
          <a:bodyPr/>
          <a:lstStyle/>
          <a:p>
            <a:pPr>
              <a:buFontTx/>
              <a:buNone/>
            </a:pPr>
            <a:r>
              <a:rPr lang="en-US" sz="2000" smtClean="0"/>
              <a:t>A list of the different modes of opening a file:</a:t>
            </a:r>
          </a:p>
          <a:p>
            <a:pPr>
              <a:buFontTx/>
              <a:buNone/>
            </a:pPr>
            <a:endParaRPr lang="en-US" sz="2000" smtClean="0"/>
          </a:p>
        </p:txBody>
      </p:sp>
      <p:sp>
        <p:nvSpPr>
          <p:cNvPr id="8195" name="Rectangle 2"/>
          <p:cNvSpPr>
            <a:spLocks noChangeArrowheads="1"/>
          </p:cNvSpPr>
          <p:nvPr/>
        </p:nvSpPr>
        <p:spPr bwMode="auto">
          <a:xfrm>
            <a:off x="2286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ru-RU"/>
          </a:p>
        </p:txBody>
      </p:sp>
      <p:graphicFrame>
        <p:nvGraphicFramePr>
          <p:cNvPr id="4" name="Table 3"/>
          <p:cNvGraphicFramePr>
            <a:graphicFrameLocks noGrp="1"/>
          </p:cNvGraphicFramePr>
          <p:nvPr/>
        </p:nvGraphicFramePr>
        <p:xfrm>
          <a:off x="533400" y="762000"/>
          <a:ext cx="8229600" cy="4799013"/>
        </p:xfrm>
        <a:graphic>
          <a:graphicData uri="http://schemas.openxmlformats.org/drawingml/2006/table">
            <a:tbl>
              <a:tblPr/>
              <a:tblGrid>
                <a:gridCol w="838200"/>
                <a:gridCol w="7391400"/>
              </a:tblGrid>
              <a:tr h="5651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Modes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Description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reading only. The file pointer is placed at the beginning of the file. This is the default mode.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reading only in binary format. The file pointer is placed at the beginning of the file. This is the default mode.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reading and writing. The file pointer will be at the beginning of the file.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reading and writing in binary format. The file pointer will be at the beginning of the file.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writing only. Overwrites the file if the file exists. If the file does not exist,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writing only in binary format. Overwrites the file if the file exists. If the file does not exist,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84296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writing and reading. Overwrites the existing file if the file exists. If the file does not exist,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val="106003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304800"/>
            <a:ext cx="8305800" cy="6248400"/>
          </a:xfrm>
        </p:spPr>
        <p:txBody>
          <a:bodyPr/>
          <a:lstStyle/>
          <a:p>
            <a:pPr>
              <a:buFontTx/>
              <a:buNone/>
            </a:pPr>
            <a:r>
              <a:rPr lang="en-US" sz="2000" smtClean="0"/>
              <a:t>A list of the different modes of opening a file:</a:t>
            </a:r>
          </a:p>
          <a:p>
            <a:pPr>
              <a:buFontTx/>
              <a:buNone/>
            </a:pPr>
            <a:endParaRPr lang="en-US" sz="2000" smtClean="0"/>
          </a:p>
        </p:txBody>
      </p:sp>
      <p:sp>
        <p:nvSpPr>
          <p:cNvPr id="9219" name="Rectangle 2"/>
          <p:cNvSpPr>
            <a:spLocks noChangeArrowheads="1"/>
          </p:cNvSpPr>
          <p:nvPr/>
        </p:nvSpPr>
        <p:spPr bwMode="auto">
          <a:xfrm>
            <a:off x="2286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ru-RU"/>
          </a:p>
        </p:txBody>
      </p:sp>
      <p:graphicFrame>
        <p:nvGraphicFramePr>
          <p:cNvPr id="4" name="Table 3"/>
          <p:cNvGraphicFramePr>
            <a:graphicFrameLocks noGrp="1"/>
          </p:cNvGraphicFramePr>
          <p:nvPr/>
        </p:nvGraphicFramePr>
        <p:xfrm>
          <a:off x="533400" y="762000"/>
          <a:ext cx="8229600" cy="4873625"/>
        </p:xfrm>
        <a:graphic>
          <a:graphicData uri="http://schemas.openxmlformats.org/drawingml/2006/table">
            <a:tbl>
              <a:tblPr/>
              <a:tblGrid>
                <a:gridCol w="685800"/>
                <a:gridCol w="7543800"/>
              </a:tblGrid>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ea typeface="Lucida Sans Unicode" pitchFamily="34" charset="0"/>
                          <a:cs typeface="Lucida Sans Unicode" pitchFamily="34" charset="0"/>
                        </a:rPr>
                        <a:t>wb</a:t>
                      </a: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writing and reading in binary format. Overwrites the existing file if the file exists. If the file does not exist,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appending. The file pointer is at the end of the file if the file exists. That is, the file is in the append mode. If the file does not exist, it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appending in binary format. The file pointer is at the end of the file if the file exists. That is, the file is in the append mode. If the file does not exist, it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appending and reading. The file pointer is at the end of the file if the file exists. The file opens in the append mode. If the file does not exist, it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21602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appending and reading in binary format. The file pointer is at the end of the file if the file exists. The file opens in the append mode. If the file does not exist, it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335450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4"/>
          <p:cNvSpPr>
            <a:spLocks noGrp="1"/>
          </p:cNvSpPr>
          <p:nvPr>
            <p:ph idx="1"/>
          </p:nvPr>
        </p:nvSpPr>
        <p:spPr>
          <a:xfrm>
            <a:off x="609600" y="1371600"/>
            <a:ext cx="8153400" cy="5257800"/>
          </a:xfrm>
        </p:spPr>
        <p:txBody>
          <a:bodyPr/>
          <a:lstStyle/>
          <a:p>
            <a:pPr>
              <a:buFontTx/>
              <a:buNone/>
            </a:pPr>
            <a:r>
              <a:rPr lang="en-US" sz="1800" b="1" smtClean="0"/>
              <a:t>The </a:t>
            </a:r>
            <a:r>
              <a:rPr lang="en-US" sz="1800" b="1" i="1" smtClean="0"/>
              <a:t>file</a:t>
            </a:r>
            <a:r>
              <a:rPr lang="en-US" sz="1800" b="1" smtClean="0"/>
              <a:t> object atrributes:</a:t>
            </a:r>
          </a:p>
          <a:p>
            <a:pPr>
              <a:buFontTx/>
              <a:buNone/>
            </a:pPr>
            <a:r>
              <a:rPr lang="en-US" sz="1800" smtClean="0"/>
              <a:t>	Once a file is opened and you have one </a:t>
            </a:r>
            <a:r>
              <a:rPr lang="en-US" sz="1800" i="1" smtClean="0"/>
              <a:t>file</a:t>
            </a:r>
            <a:r>
              <a:rPr lang="en-US" sz="1800" smtClean="0"/>
              <a:t> object, you can get various information related to that file.</a:t>
            </a:r>
          </a:p>
          <a:p>
            <a:pPr>
              <a:buFontTx/>
              <a:buNone/>
            </a:pPr>
            <a:r>
              <a:rPr lang="en-US" sz="1800" smtClean="0"/>
              <a:t>	Here is a list of all attributes related to file object:</a:t>
            </a:r>
            <a:r>
              <a:rPr lang="en-US" sz="1800" smtClean="0">
                <a:latin typeface="Courier New" pitchFamily="49" charset="0"/>
                <a:cs typeface="Courier New" pitchFamily="49" charset="0"/>
              </a:rPr>
              <a:t> </a:t>
            </a:r>
          </a:p>
          <a:p>
            <a:pPr>
              <a:buFontTx/>
              <a:buNone/>
            </a:pPr>
            <a:endParaRPr lang="en-US" sz="1800" smtClean="0"/>
          </a:p>
          <a:p>
            <a:pPr>
              <a:buFontTx/>
              <a:buNone/>
            </a:pPr>
            <a:endParaRPr lang="en-US" sz="1800" smtClean="0"/>
          </a:p>
        </p:txBody>
      </p:sp>
      <p:graphicFrame>
        <p:nvGraphicFramePr>
          <p:cNvPr id="5" name="Table 4"/>
          <p:cNvGraphicFramePr>
            <a:graphicFrameLocks noGrp="1"/>
          </p:cNvGraphicFramePr>
          <p:nvPr>
            <p:extLst>
              <p:ext uri="{D42A27DB-BD31-4B8C-83A1-F6EECF244321}">
                <p14:modId xmlns:p14="http://schemas.microsoft.com/office/powerpoint/2010/main" val="671170170"/>
              </p:ext>
            </p:extLst>
          </p:nvPr>
        </p:nvGraphicFramePr>
        <p:xfrm>
          <a:off x="685800" y="2819400"/>
          <a:ext cx="7543800" cy="1483836"/>
        </p:xfrm>
        <a:graphic>
          <a:graphicData uri="http://schemas.openxmlformats.org/drawingml/2006/table">
            <a:tbl>
              <a:tblPr firstRow="1" bandRow="1">
                <a:tableStyleId>{5C22544A-7EE6-4342-B048-85BDC9FD1C3A}</a:tableStyleId>
              </a:tblPr>
              <a:tblGrid>
                <a:gridCol w="1603058"/>
                <a:gridCol w="5940742"/>
              </a:tblGrid>
              <a:tr h="370959">
                <a:tc>
                  <a:txBody>
                    <a:bodyPr/>
                    <a:lstStyle/>
                    <a:p>
                      <a:pPr algn="ctr" fontAlgn="ctr"/>
                      <a:r>
                        <a:rPr lang="en-US" sz="1600" b="1" i="0" u="none" strike="noStrike" dirty="0">
                          <a:solidFill>
                            <a:srgbClr val="000000"/>
                          </a:solidFill>
                          <a:latin typeface="Verdana"/>
                        </a:rPr>
                        <a:t>Attribute</a:t>
                      </a:r>
                    </a:p>
                  </a:txBody>
                  <a:tcPr marL="9525" marR="9525" marT="9528" marB="0" anchor="ctr"/>
                </a:tc>
                <a:tc>
                  <a:txBody>
                    <a:bodyPr/>
                    <a:lstStyle/>
                    <a:p>
                      <a:pPr algn="ctr" fontAlgn="ctr"/>
                      <a:r>
                        <a:rPr lang="en-US" sz="1600" b="1" i="0" u="none" strike="noStrike">
                          <a:solidFill>
                            <a:srgbClr val="000000"/>
                          </a:solidFill>
                          <a:latin typeface="Verdana"/>
                        </a:rPr>
                        <a:t>Description</a:t>
                      </a:r>
                    </a:p>
                  </a:txBody>
                  <a:tcPr marL="9525" marR="9525" marT="9528" marB="0" anchor="ctr"/>
                </a:tc>
              </a:tr>
              <a:tr h="370959">
                <a:tc>
                  <a:txBody>
                    <a:bodyPr/>
                    <a:lstStyle/>
                    <a:p>
                      <a:pPr algn="l" fontAlgn="t"/>
                      <a:r>
                        <a:rPr lang="en-US" sz="1600" b="0" i="0" u="none" strike="noStrike" dirty="0" err="1">
                          <a:solidFill>
                            <a:srgbClr val="000000"/>
                          </a:solidFill>
                          <a:latin typeface="Verdana"/>
                        </a:rPr>
                        <a:t>file.closed</a:t>
                      </a:r>
                      <a:endParaRPr lang="en-US" sz="1600" b="0" i="0" u="none" strike="noStrike" dirty="0">
                        <a:solidFill>
                          <a:srgbClr val="000000"/>
                        </a:solidFill>
                        <a:latin typeface="Verdana"/>
                      </a:endParaRPr>
                    </a:p>
                  </a:txBody>
                  <a:tcPr marL="9525" marR="9525" marT="9528" marB="0"/>
                </a:tc>
                <a:tc>
                  <a:txBody>
                    <a:bodyPr/>
                    <a:lstStyle/>
                    <a:p>
                      <a:pPr algn="l" fontAlgn="t"/>
                      <a:r>
                        <a:rPr lang="en-US" sz="1600" b="0" i="0" u="none" strike="noStrike">
                          <a:solidFill>
                            <a:srgbClr val="000000"/>
                          </a:solidFill>
                          <a:latin typeface="Verdana"/>
                        </a:rPr>
                        <a:t>Returns true if file is closed, false otherwise.</a:t>
                      </a:r>
                    </a:p>
                  </a:txBody>
                  <a:tcPr marL="9525" marR="9525" marT="9528" marB="0"/>
                </a:tc>
              </a:tr>
              <a:tr h="370959">
                <a:tc>
                  <a:txBody>
                    <a:bodyPr/>
                    <a:lstStyle/>
                    <a:p>
                      <a:pPr algn="l" fontAlgn="t"/>
                      <a:r>
                        <a:rPr lang="en-US" sz="1600" b="0" i="0" u="none" strike="noStrike" dirty="0" err="1">
                          <a:solidFill>
                            <a:srgbClr val="000000"/>
                          </a:solidFill>
                          <a:latin typeface="Verdana"/>
                        </a:rPr>
                        <a:t>file.mode</a:t>
                      </a:r>
                      <a:endParaRPr lang="en-US" sz="1600" b="0" i="0" u="none" strike="noStrike" dirty="0">
                        <a:solidFill>
                          <a:srgbClr val="000000"/>
                        </a:solidFill>
                        <a:latin typeface="Verdana"/>
                      </a:endParaRPr>
                    </a:p>
                  </a:txBody>
                  <a:tcPr marL="9525" marR="9525" marT="9528" marB="0"/>
                </a:tc>
                <a:tc>
                  <a:txBody>
                    <a:bodyPr/>
                    <a:lstStyle/>
                    <a:p>
                      <a:pPr algn="l" fontAlgn="t"/>
                      <a:r>
                        <a:rPr lang="en-US" sz="1600" b="0" i="0" u="none" strike="noStrike" dirty="0">
                          <a:solidFill>
                            <a:srgbClr val="000000"/>
                          </a:solidFill>
                          <a:latin typeface="Verdana"/>
                        </a:rPr>
                        <a:t>Returns access mode with which file was opened.</a:t>
                      </a:r>
                    </a:p>
                  </a:txBody>
                  <a:tcPr marL="9525" marR="9525" marT="9528" marB="0"/>
                </a:tc>
              </a:tr>
              <a:tr h="370959">
                <a:tc>
                  <a:txBody>
                    <a:bodyPr/>
                    <a:lstStyle/>
                    <a:p>
                      <a:pPr algn="l" fontAlgn="t"/>
                      <a:r>
                        <a:rPr lang="en-US" sz="1600" b="0" i="0" u="none" strike="noStrike">
                          <a:solidFill>
                            <a:srgbClr val="000000"/>
                          </a:solidFill>
                          <a:latin typeface="Verdana"/>
                        </a:rPr>
                        <a:t>file.name</a:t>
                      </a:r>
                    </a:p>
                  </a:txBody>
                  <a:tcPr marL="9525" marR="9525" marT="9528" marB="0"/>
                </a:tc>
                <a:tc>
                  <a:txBody>
                    <a:bodyPr/>
                    <a:lstStyle/>
                    <a:p>
                      <a:pPr algn="l" fontAlgn="t"/>
                      <a:r>
                        <a:rPr lang="en-US" sz="1600" b="0" i="0" u="none" strike="noStrike" dirty="0">
                          <a:solidFill>
                            <a:srgbClr val="000000"/>
                          </a:solidFill>
                          <a:latin typeface="Verdana"/>
                        </a:rPr>
                        <a:t>Returns name of the file.</a:t>
                      </a:r>
                    </a:p>
                  </a:txBody>
                  <a:tcPr marL="9525" marR="9525" marT="9528" marB="0"/>
                </a:tc>
              </a:tr>
            </a:tbl>
          </a:graphicData>
        </a:graphic>
      </p:graphicFrame>
    </p:spTree>
    <p:extLst>
      <p:ext uri="{BB962C8B-B14F-4D97-AF65-F5344CB8AC3E}">
        <p14:creationId xmlns:p14="http://schemas.microsoft.com/office/powerpoint/2010/main" val="60607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b="1" dirty="0" smtClean="0"/>
              <a:t>Examples</a:t>
            </a:r>
            <a:endParaRPr lang="ru-RU" dirty="0" smtClean="0"/>
          </a:p>
        </p:txBody>
      </p:sp>
      <p:sp>
        <p:nvSpPr>
          <p:cNvPr id="11267" name="Content Placeholder 2"/>
          <p:cNvSpPr>
            <a:spLocks noGrp="1"/>
          </p:cNvSpPr>
          <p:nvPr>
            <p:ph idx="1"/>
          </p:nvPr>
        </p:nvSpPr>
        <p:spPr/>
        <p:txBody>
          <a:bodyPr/>
          <a:lstStyle/>
          <a:p>
            <a:endParaRPr lang="en-US" sz="2000" b="1" dirty="0" smtClean="0"/>
          </a:p>
          <a:p>
            <a:pPr lvl="1">
              <a:buFontTx/>
              <a:buNone/>
            </a:pPr>
            <a:r>
              <a:rPr lang="en-US" sz="1800" dirty="0" err="1" smtClean="0">
                <a:latin typeface="Courier New" pitchFamily="49" charset="0"/>
                <a:cs typeface="Courier New" pitchFamily="49" charset="0"/>
              </a:rPr>
              <a:t>fo</a:t>
            </a:r>
            <a:r>
              <a:rPr lang="en-US" sz="1800" dirty="0" smtClean="0">
                <a:latin typeface="Courier New" pitchFamily="49" charset="0"/>
                <a:cs typeface="Courier New" pitchFamily="49" charset="0"/>
              </a:rPr>
              <a:t> = open("foo.txt", "</a:t>
            </a:r>
            <a:r>
              <a:rPr lang="en-US" sz="1800" dirty="0" err="1" smtClean="0">
                <a:latin typeface="Courier New" pitchFamily="49" charset="0"/>
                <a:cs typeface="Courier New" pitchFamily="49" charset="0"/>
              </a:rPr>
              <a:t>wb</a:t>
            </a:r>
            <a:r>
              <a:rPr lang="en-US" sz="1800" dirty="0" smtClean="0">
                <a:latin typeface="Courier New" pitchFamily="49" charset="0"/>
                <a:cs typeface="Courier New" pitchFamily="49" charset="0"/>
              </a:rPr>
              <a:t>") </a:t>
            </a:r>
          </a:p>
          <a:p>
            <a:pPr lvl="1">
              <a:buFontTx/>
              <a:buNone/>
            </a:pPr>
            <a:r>
              <a:rPr lang="en-US" sz="1800" dirty="0" smtClean="0">
                <a:latin typeface="Courier New" pitchFamily="49" charset="0"/>
                <a:cs typeface="Courier New" pitchFamily="49" charset="0"/>
              </a:rPr>
              <a:t>print </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Name of the file: ", </a:t>
            </a:r>
            <a:r>
              <a:rPr lang="en-US" sz="1800" dirty="0" smtClean="0">
                <a:latin typeface="Courier New" pitchFamily="49" charset="0"/>
                <a:cs typeface="Courier New" pitchFamily="49" charset="0"/>
              </a:rPr>
              <a:t>fo.name)</a:t>
            </a:r>
            <a:endParaRPr lang="en-US" sz="1800" dirty="0" smtClean="0">
              <a:latin typeface="Courier New" pitchFamily="49" charset="0"/>
              <a:cs typeface="Courier New" pitchFamily="49" charset="0"/>
            </a:endParaRPr>
          </a:p>
          <a:p>
            <a:pPr lvl="1">
              <a:buFontTx/>
              <a:buNone/>
            </a:pPr>
            <a:r>
              <a:rPr lang="en-US" sz="1800" dirty="0" smtClean="0">
                <a:latin typeface="Courier New" pitchFamily="49" charset="0"/>
                <a:cs typeface="Courier New" pitchFamily="49" charset="0"/>
              </a:rPr>
              <a:t>print </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Closed or not : ", </a:t>
            </a:r>
            <a:r>
              <a:rPr lang="en-US" sz="1800" dirty="0" err="1" smtClean="0">
                <a:latin typeface="Courier New" pitchFamily="49" charset="0"/>
                <a:cs typeface="Courier New" pitchFamily="49" charset="0"/>
              </a:rPr>
              <a:t>fo.closed</a:t>
            </a: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lvl="1">
              <a:buFontTx/>
              <a:buNone/>
            </a:pPr>
            <a:r>
              <a:rPr lang="en-US" sz="1800" dirty="0" smtClean="0">
                <a:latin typeface="Courier New" pitchFamily="49" charset="0"/>
                <a:cs typeface="Courier New" pitchFamily="49" charset="0"/>
              </a:rPr>
              <a:t>print </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Opening mode : ", </a:t>
            </a:r>
            <a:r>
              <a:rPr lang="en-US" sz="1800" dirty="0" err="1" smtClean="0">
                <a:latin typeface="Courier New" pitchFamily="49" charset="0"/>
                <a:cs typeface="Courier New" pitchFamily="49" charset="0"/>
              </a:rPr>
              <a:t>fo.mode</a:t>
            </a: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lvl="1">
              <a:buFontTx/>
              <a:buNone/>
            </a:pPr>
            <a:endParaRPr lang="en-US" sz="1800" dirty="0" smtClean="0">
              <a:latin typeface="Courier New" pitchFamily="49" charset="0"/>
              <a:cs typeface="Courier New" pitchFamily="49" charset="0"/>
            </a:endParaRPr>
          </a:p>
          <a:p>
            <a:r>
              <a:rPr lang="en-US" sz="1800" dirty="0" smtClean="0"/>
              <a:t>This would produce following result:</a:t>
            </a:r>
          </a:p>
          <a:p>
            <a:pPr lvl="1">
              <a:buFontTx/>
              <a:buNone/>
            </a:pPr>
            <a:r>
              <a:rPr lang="en-US" sz="1800" dirty="0" smtClean="0">
                <a:latin typeface="Courier New" pitchFamily="49" charset="0"/>
                <a:cs typeface="Courier New" pitchFamily="49" charset="0"/>
              </a:rPr>
              <a:t>Name of the file: foo.txt </a:t>
            </a:r>
          </a:p>
          <a:p>
            <a:pPr lvl="1">
              <a:buFontTx/>
              <a:buNone/>
            </a:pPr>
            <a:r>
              <a:rPr lang="en-US" sz="1800" dirty="0" smtClean="0">
                <a:latin typeface="Courier New" pitchFamily="49" charset="0"/>
                <a:cs typeface="Courier New" pitchFamily="49" charset="0"/>
              </a:rPr>
              <a:t>Closed or not : False </a:t>
            </a:r>
          </a:p>
          <a:p>
            <a:pPr lvl="1">
              <a:buFontTx/>
              <a:buNone/>
            </a:pPr>
            <a:r>
              <a:rPr lang="en-US" sz="1800" dirty="0" smtClean="0">
                <a:latin typeface="Courier New" pitchFamily="49" charset="0"/>
                <a:cs typeface="Courier New" pitchFamily="49" charset="0"/>
              </a:rPr>
              <a:t>Opening mode : </a:t>
            </a:r>
            <a:r>
              <a:rPr lang="en-US" sz="1800" dirty="0" err="1" smtClean="0">
                <a:latin typeface="Courier New" pitchFamily="49" charset="0"/>
                <a:cs typeface="Courier New" pitchFamily="49" charset="0"/>
              </a:rPr>
              <a:t>wb</a:t>
            </a:r>
            <a:r>
              <a:rPr lang="en-US" sz="1800" dirty="0" smtClean="0">
                <a:latin typeface="Courier New" pitchFamily="49" charset="0"/>
                <a:cs typeface="Courier New" pitchFamily="49" charset="0"/>
              </a:rPr>
              <a:t> </a:t>
            </a:r>
          </a:p>
        </p:txBody>
      </p:sp>
    </p:spTree>
    <p:extLst>
      <p:ext uri="{BB962C8B-B14F-4D97-AF65-F5344CB8AC3E}">
        <p14:creationId xmlns:p14="http://schemas.microsoft.com/office/powerpoint/2010/main" val="10251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609600" y="1295400"/>
            <a:ext cx="8153400" cy="4876800"/>
          </a:xfrm>
        </p:spPr>
        <p:txBody>
          <a:bodyPr>
            <a:normAutofit lnSpcReduction="10000"/>
          </a:bodyPr>
          <a:lstStyle/>
          <a:p>
            <a:pPr>
              <a:buFontTx/>
              <a:buNone/>
            </a:pPr>
            <a:r>
              <a:rPr lang="en-US" sz="2000" b="1" smtClean="0"/>
              <a:t>The </a:t>
            </a:r>
            <a:r>
              <a:rPr lang="en-US" sz="2000" b="1" i="1" smtClean="0"/>
              <a:t>close()</a:t>
            </a:r>
            <a:r>
              <a:rPr lang="en-US" sz="2000" b="1" smtClean="0"/>
              <a:t> Method:</a:t>
            </a:r>
          </a:p>
          <a:p>
            <a:pPr>
              <a:buFontTx/>
              <a:buNone/>
            </a:pPr>
            <a:r>
              <a:rPr lang="en-US" sz="2000" smtClean="0"/>
              <a:t>	The close() method of a </a:t>
            </a:r>
            <a:r>
              <a:rPr lang="en-US" sz="2000" i="1" smtClean="0"/>
              <a:t>file</a:t>
            </a:r>
            <a:r>
              <a:rPr lang="en-US" sz="2000" smtClean="0"/>
              <a:t> object flushes any unwritten information and closes the file object, after which no more writing can be done.</a:t>
            </a:r>
          </a:p>
          <a:p>
            <a:pPr>
              <a:buFontTx/>
              <a:buNone/>
            </a:pPr>
            <a:r>
              <a:rPr lang="en-US" sz="2000" smtClean="0"/>
              <a:t>	Python automatically closes a file when the reference object of a file is reassigned to another file. It is a good practice to use the close() method to close a file.</a:t>
            </a:r>
          </a:p>
          <a:p>
            <a:r>
              <a:rPr lang="en-US" sz="2000" b="1" smtClean="0"/>
              <a:t>Syntax:</a:t>
            </a:r>
          </a:p>
          <a:p>
            <a:pPr>
              <a:buFontTx/>
              <a:buNone/>
            </a:pPr>
            <a:r>
              <a:rPr lang="en-US" sz="2000" smtClean="0"/>
              <a:t>	fileObject.close(); </a:t>
            </a:r>
          </a:p>
          <a:p>
            <a:pPr>
              <a:buFontTx/>
              <a:buNone/>
            </a:pPr>
            <a:r>
              <a:rPr lang="en-US" sz="2000" b="1" smtClean="0"/>
              <a:t>	Example:</a:t>
            </a:r>
          </a:p>
          <a:p>
            <a:pPr lvl="1">
              <a:buFontTx/>
              <a:buNone/>
            </a:pPr>
            <a:r>
              <a:rPr lang="en-US" sz="1800" smtClean="0">
                <a:latin typeface="Courier New" pitchFamily="49" charset="0"/>
                <a:cs typeface="Courier New" pitchFamily="49" charset="0"/>
              </a:rPr>
              <a:t>fo = open("foo.txt", "wb") </a:t>
            </a:r>
          </a:p>
          <a:p>
            <a:pPr lvl="1">
              <a:buFontTx/>
              <a:buNone/>
            </a:pPr>
            <a:r>
              <a:rPr lang="en-US" sz="1800" smtClean="0">
                <a:latin typeface="Courier New" pitchFamily="49" charset="0"/>
                <a:cs typeface="Courier New" pitchFamily="49" charset="0"/>
              </a:rPr>
              <a:t>print "Name of the file: ", fo.name</a:t>
            </a:r>
          </a:p>
          <a:p>
            <a:pPr lvl="1">
              <a:buFontTx/>
              <a:buNone/>
            </a:pPr>
            <a:r>
              <a:rPr lang="en-US" sz="1800" smtClean="0"/>
              <a:t>fo.close()</a:t>
            </a:r>
            <a:r>
              <a:rPr lang="en-US" sz="1800" smtClean="0">
                <a:latin typeface="Courier New" pitchFamily="49" charset="0"/>
                <a:cs typeface="Courier New" pitchFamily="49" charset="0"/>
              </a:rPr>
              <a:t> </a:t>
            </a:r>
          </a:p>
          <a:p>
            <a:r>
              <a:rPr lang="en-US" sz="2000" smtClean="0"/>
              <a:t>This would produce following result:</a:t>
            </a:r>
          </a:p>
          <a:p>
            <a:pPr lvl="1">
              <a:buFontTx/>
              <a:buNone/>
            </a:pPr>
            <a:r>
              <a:rPr lang="en-US" sz="1800" smtClean="0">
                <a:latin typeface="Courier New" pitchFamily="49" charset="0"/>
                <a:cs typeface="Courier New" pitchFamily="49" charset="0"/>
              </a:rPr>
              <a:t>Name of the file: foo.txt</a:t>
            </a:r>
          </a:p>
        </p:txBody>
      </p:sp>
    </p:spTree>
    <p:extLst>
      <p:ext uri="{BB962C8B-B14F-4D97-AF65-F5344CB8AC3E}">
        <p14:creationId xmlns:p14="http://schemas.microsoft.com/office/powerpoint/2010/main" val="2003177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381000"/>
            <a:ext cx="8153400" cy="685800"/>
          </a:xfrm>
        </p:spPr>
        <p:txBody>
          <a:bodyPr/>
          <a:lstStyle/>
          <a:p>
            <a:r>
              <a:rPr lang="en-US" b="1" smtClean="0"/>
              <a:t>Reading and Writing Files:</a:t>
            </a:r>
            <a:endParaRPr lang="en-US" smtClean="0"/>
          </a:p>
        </p:txBody>
      </p:sp>
      <p:sp>
        <p:nvSpPr>
          <p:cNvPr id="13315" name="Content Placeholder 2"/>
          <p:cNvSpPr>
            <a:spLocks noGrp="1"/>
          </p:cNvSpPr>
          <p:nvPr>
            <p:ph idx="1"/>
          </p:nvPr>
        </p:nvSpPr>
        <p:spPr>
          <a:xfrm>
            <a:off x="609600" y="1295400"/>
            <a:ext cx="8153400" cy="4876800"/>
          </a:xfrm>
        </p:spPr>
        <p:txBody>
          <a:bodyPr/>
          <a:lstStyle/>
          <a:p>
            <a:pPr>
              <a:buFontTx/>
              <a:buNone/>
            </a:pPr>
            <a:r>
              <a:rPr lang="en-US" sz="1800" smtClean="0"/>
              <a:t>The </a:t>
            </a:r>
            <a:r>
              <a:rPr lang="en-US" sz="1800" i="1" smtClean="0"/>
              <a:t>file</a:t>
            </a:r>
            <a:r>
              <a:rPr lang="en-US" sz="1800" smtClean="0"/>
              <a:t> object provides a set of access methods to make our lives easier. We would see how to use </a:t>
            </a:r>
            <a:r>
              <a:rPr lang="en-US" sz="1800" i="1" smtClean="0"/>
              <a:t>read()</a:t>
            </a:r>
            <a:r>
              <a:rPr lang="en-US" sz="1800" smtClean="0"/>
              <a:t> and </a:t>
            </a:r>
            <a:r>
              <a:rPr lang="en-US" sz="1800" i="1" smtClean="0"/>
              <a:t>write()</a:t>
            </a:r>
            <a:r>
              <a:rPr lang="en-US" sz="1800" smtClean="0"/>
              <a:t> methods to read and write files.</a:t>
            </a:r>
          </a:p>
          <a:p>
            <a:pPr>
              <a:buFontTx/>
              <a:buNone/>
            </a:pPr>
            <a:r>
              <a:rPr lang="en-US" sz="1800" b="1" smtClean="0"/>
              <a:t>The </a:t>
            </a:r>
            <a:r>
              <a:rPr lang="en-US" sz="1800" b="1" i="1" smtClean="0"/>
              <a:t>write()</a:t>
            </a:r>
            <a:r>
              <a:rPr lang="en-US" sz="1800" b="1" smtClean="0"/>
              <a:t> Method:</a:t>
            </a:r>
          </a:p>
          <a:p>
            <a:r>
              <a:rPr lang="en-US" sz="1800" smtClean="0"/>
              <a:t>The </a:t>
            </a:r>
            <a:r>
              <a:rPr lang="en-US" sz="1800" i="1" smtClean="0"/>
              <a:t>write()</a:t>
            </a:r>
            <a:r>
              <a:rPr lang="en-US" sz="1800" smtClean="0"/>
              <a:t> method writes any string to an open file. It is important to note that Python strings can have binary data and not just text.</a:t>
            </a:r>
          </a:p>
          <a:p>
            <a:r>
              <a:rPr lang="en-US" sz="1800" smtClean="0"/>
              <a:t>The write() method does not add a newline character ('\n') to the end of the string:</a:t>
            </a:r>
          </a:p>
          <a:p>
            <a:pPr>
              <a:buFontTx/>
              <a:buNone/>
            </a:pPr>
            <a:r>
              <a:rPr lang="en-US" sz="1800" b="1" smtClean="0"/>
              <a:t>Syntax:</a:t>
            </a:r>
          </a:p>
          <a:p>
            <a:pPr lvl="1">
              <a:buFontTx/>
              <a:buNone/>
            </a:pPr>
            <a:r>
              <a:rPr lang="en-US" sz="1800" smtClean="0">
                <a:latin typeface="Courier New" pitchFamily="49" charset="0"/>
                <a:cs typeface="Courier New" pitchFamily="49" charset="0"/>
              </a:rPr>
              <a:t>fileObject.write(string);</a:t>
            </a:r>
          </a:p>
        </p:txBody>
      </p:sp>
    </p:spTree>
    <p:extLst>
      <p:ext uri="{BB962C8B-B14F-4D97-AF65-F5344CB8AC3E}">
        <p14:creationId xmlns:p14="http://schemas.microsoft.com/office/powerpoint/2010/main" val="72237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609600" y="1371600"/>
            <a:ext cx="8153400" cy="4800600"/>
          </a:xfrm>
        </p:spPr>
        <p:txBody>
          <a:bodyPr/>
          <a:lstStyle/>
          <a:p>
            <a:pPr>
              <a:buFontTx/>
              <a:buNone/>
            </a:pPr>
            <a:r>
              <a:rPr lang="en-US" sz="2000" b="1" dirty="0" smtClean="0"/>
              <a:t>Example:</a:t>
            </a:r>
          </a:p>
          <a:p>
            <a:pPr lvl="1">
              <a:buFontTx/>
              <a:buNone/>
            </a:pPr>
            <a:r>
              <a:rPr lang="en-US" sz="1800" dirty="0" err="1" smtClean="0">
                <a:latin typeface="Courier New" pitchFamily="49" charset="0"/>
                <a:cs typeface="Courier New" pitchFamily="49" charset="0"/>
              </a:rPr>
              <a:t>fo</a:t>
            </a:r>
            <a:r>
              <a:rPr lang="en-US" sz="1800" dirty="0" smtClean="0">
                <a:latin typeface="Courier New" pitchFamily="49" charset="0"/>
                <a:cs typeface="Courier New" pitchFamily="49" charset="0"/>
              </a:rPr>
              <a:t> = open("foo.txt", "</a:t>
            </a:r>
            <a:r>
              <a:rPr lang="en-US" sz="1800" dirty="0" smtClean="0">
                <a:latin typeface="Courier New" pitchFamily="49" charset="0"/>
                <a:cs typeface="Courier New" pitchFamily="49" charset="0"/>
              </a:rPr>
              <a:t>w+") </a:t>
            </a:r>
            <a:endParaRPr lang="en-US" sz="1800" dirty="0" smtClean="0">
              <a:latin typeface="Courier New" pitchFamily="49" charset="0"/>
              <a:cs typeface="Courier New" pitchFamily="49" charset="0"/>
            </a:endParaRPr>
          </a:p>
          <a:p>
            <a:pPr lvl="1">
              <a:buFontTx/>
              <a:buNone/>
            </a:pPr>
            <a:r>
              <a:rPr lang="en-US" sz="1800" dirty="0" err="1" smtClean="0">
                <a:latin typeface="Courier New" pitchFamily="49" charset="0"/>
                <a:cs typeface="Courier New" pitchFamily="49" charset="0"/>
              </a:rPr>
              <a:t>fo.write</a:t>
            </a:r>
            <a:r>
              <a:rPr lang="en-US" sz="1800" dirty="0" smtClean="0">
                <a:latin typeface="Courier New" pitchFamily="49" charset="0"/>
                <a:cs typeface="Courier New" pitchFamily="49" charset="0"/>
              </a:rPr>
              <a:t>( "Python is a great language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nYeah</a:t>
            </a:r>
            <a:r>
              <a:rPr lang="en-US" sz="1800" dirty="0" smtClean="0">
                <a:latin typeface="Courier New" pitchFamily="49" charset="0"/>
                <a:cs typeface="Courier New" pitchFamily="49" charset="0"/>
              </a:rPr>
              <a:t> its great</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n"); </a:t>
            </a:r>
          </a:p>
          <a:p>
            <a:pPr lvl="1">
              <a:buFontTx/>
              <a:buNone/>
            </a:pPr>
            <a:r>
              <a:rPr lang="en-US" sz="1800" dirty="0" err="1" smtClean="0">
                <a:latin typeface="Courier New" pitchFamily="49" charset="0"/>
                <a:cs typeface="Courier New" pitchFamily="49" charset="0"/>
              </a:rPr>
              <a:t>fo.close</a:t>
            </a:r>
            <a:r>
              <a:rPr lang="en-US" sz="1800" dirty="0" smtClean="0">
                <a:latin typeface="Courier New" pitchFamily="49" charset="0"/>
                <a:cs typeface="Courier New" pitchFamily="49" charset="0"/>
              </a:rPr>
              <a:t>() </a:t>
            </a:r>
          </a:p>
          <a:p>
            <a:pPr>
              <a:buFontTx/>
              <a:buNone/>
            </a:pPr>
            <a:r>
              <a:rPr lang="en-US" sz="1800" dirty="0" smtClean="0"/>
              <a:t>	</a:t>
            </a:r>
          </a:p>
          <a:p>
            <a:pPr>
              <a:buFontTx/>
              <a:buNone/>
            </a:pPr>
            <a:r>
              <a:rPr lang="en-US" sz="1800" dirty="0" smtClean="0"/>
              <a:t>	The above method would create </a:t>
            </a:r>
            <a:r>
              <a:rPr lang="en-US" sz="1800" i="1" dirty="0" smtClean="0"/>
              <a:t>foo.txt</a:t>
            </a:r>
            <a:r>
              <a:rPr lang="en-US" sz="1800" dirty="0" smtClean="0"/>
              <a:t> file and would write given content in that file and finally it would close that file. If you would open this file, it would have following content</a:t>
            </a:r>
          </a:p>
          <a:p>
            <a:pPr lvl="1">
              <a:buFontTx/>
              <a:buNone/>
            </a:pPr>
            <a:r>
              <a:rPr lang="en-US" sz="1800" dirty="0" smtClean="0">
                <a:latin typeface="Courier New" pitchFamily="49" charset="0"/>
                <a:cs typeface="Courier New" pitchFamily="49" charset="0"/>
              </a:rPr>
              <a:t>Python is a great language. </a:t>
            </a:r>
          </a:p>
          <a:p>
            <a:pPr lvl="1">
              <a:buFontTx/>
              <a:buNone/>
            </a:pPr>
            <a:r>
              <a:rPr lang="en-US" sz="1800" dirty="0" smtClean="0">
                <a:latin typeface="Courier New" pitchFamily="49" charset="0"/>
                <a:cs typeface="Courier New" pitchFamily="49" charset="0"/>
              </a:rPr>
              <a:t>Yeah its great!!</a:t>
            </a:r>
          </a:p>
        </p:txBody>
      </p:sp>
    </p:spTree>
    <p:extLst>
      <p:ext uri="{BB962C8B-B14F-4D97-AF65-F5344CB8AC3E}">
        <p14:creationId xmlns:p14="http://schemas.microsoft.com/office/powerpoint/2010/main" val="253079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ru-RU"/>
          </a:p>
        </p:txBody>
      </p:sp>
      <p:sp>
        <p:nvSpPr>
          <p:cNvPr id="15363" name="Content Placeholder 2"/>
          <p:cNvSpPr>
            <a:spLocks noGrp="1"/>
          </p:cNvSpPr>
          <p:nvPr>
            <p:ph idx="1"/>
          </p:nvPr>
        </p:nvSpPr>
        <p:spPr>
          <a:xfrm>
            <a:off x="609600" y="304800"/>
            <a:ext cx="8153400" cy="5867400"/>
          </a:xfrm>
        </p:spPr>
        <p:txBody>
          <a:bodyPr/>
          <a:lstStyle/>
          <a:p>
            <a:pPr>
              <a:buFontTx/>
              <a:buNone/>
            </a:pPr>
            <a:r>
              <a:rPr lang="en-US" sz="1800" b="1" dirty="0" smtClean="0"/>
              <a:t>The </a:t>
            </a:r>
            <a:r>
              <a:rPr lang="en-US" sz="1800" b="1" i="1" dirty="0" smtClean="0"/>
              <a:t>read()</a:t>
            </a:r>
            <a:r>
              <a:rPr lang="en-US" sz="1800" b="1" dirty="0" smtClean="0"/>
              <a:t> Method:</a:t>
            </a:r>
          </a:p>
          <a:p>
            <a:pPr>
              <a:buFontTx/>
              <a:buNone/>
            </a:pPr>
            <a:r>
              <a:rPr lang="en-US" sz="1800" dirty="0" smtClean="0"/>
              <a:t>	The </a:t>
            </a:r>
            <a:r>
              <a:rPr lang="en-US" sz="1800" i="1" dirty="0" smtClean="0"/>
              <a:t>read()</a:t>
            </a:r>
            <a:r>
              <a:rPr lang="en-US" sz="1800" dirty="0" smtClean="0"/>
              <a:t> method read a string from an open file. It is important to note that Python strings can have binary data and not just text.</a:t>
            </a:r>
          </a:p>
          <a:p>
            <a:pPr>
              <a:buFontTx/>
              <a:buNone/>
            </a:pPr>
            <a:r>
              <a:rPr lang="en-US" sz="1800" b="1" dirty="0" smtClean="0"/>
              <a:t>Syntax:</a:t>
            </a:r>
          </a:p>
          <a:p>
            <a:pPr>
              <a:buFontTx/>
              <a:buNone/>
            </a:pPr>
            <a:r>
              <a:rPr lang="en-US" sz="1800" dirty="0" smtClean="0"/>
              <a:t>	</a:t>
            </a:r>
            <a:r>
              <a:rPr lang="en-US" sz="1800" dirty="0" err="1" smtClean="0">
                <a:latin typeface="Courier New" pitchFamily="49" charset="0"/>
                <a:cs typeface="Courier New" pitchFamily="49" charset="0"/>
              </a:rPr>
              <a:t>fileObject.read</a:t>
            </a:r>
            <a:r>
              <a:rPr lang="en-US" sz="1800" dirty="0" smtClean="0">
                <a:latin typeface="Courier New" pitchFamily="49" charset="0"/>
                <a:cs typeface="Courier New" pitchFamily="49" charset="0"/>
              </a:rPr>
              <a:t>([count]); </a:t>
            </a:r>
          </a:p>
          <a:p>
            <a:pPr>
              <a:buFontTx/>
              <a:buNone/>
            </a:pPr>
            <a:r>
              <a:rPr lang="en-US" sz="1800" dirty="0" smtClean="0"/>
              <a:t>	Here passed parameter is the number of bytes to be read from the </a:t>
            </a:r>
            <a:r>
              <a:rPr lang="en-US" sz="1800" dirty="0" err="1" smtClean="0"/>
              <a:t>opend</a:t>
            </a:r>
            <a:r>
              <a:rPr lang="en-US" sz="1800" dirty="0" smtClean="0"/>
              <a:t> file. This method starts reading from the beginning of the file and if </a:t>
            </a:r>
            <a:r>
              <a:rPr lang="en-US" sz="1800" i="1" dirty="0" smtClean="0"/>
              <a:t>count</a:t>
            </a:r>
            <a:r>
              <a:rPr lang="en-US" sz="1800" dirty="0" smtClean="0"/>
              <a:t> is missing then it tries to read as much as possible, may be until the end of file.</a:t>
            </a:r>
          </a:p>
          <a:p>
            <a:pPr>
              <a:buFontTx/>
              <a:buNone/>
            </a:pPr>
            <a:r>
              <a:rPr lang="en-US" sz="1800" b="1" dirty="0" smtClean="0"/>
              <a:t>Example:</a:t>
            </a:r>
          </a:p>
          <a:p>
            <a:pPr lvl="1">
              <a:buFontTx/>
              <a:buNone/>
            </a:pPr>
            <a:r>
              <a:rPr lang="en-US" sz="1800" dirty="0" err="1" smtClean="0">
                <a:latin typeface="Courier New" pitchFamily="49" charset="0"/>
                <a:cs typeface="Courier New" pitchFamily="49" charset="0"/>
              </a:rPr>
              <a:t>fo</a:t>
            </a:r>
            <a:r>
              <a:rPr lang="en-US" sz="1800" dirty="0" smtClean="0">
                <a:latin typeface="Courier New" pitchFamily="49" charset="0"/>
                <a:cs typeface="Courier New" pitchFamily="49" charset="0"/>
              </a:rPr>
              <a:t> = open("foo.txt", "r+") </a:t>
            </a:r>
          </a:p>
          <a:p>
            <a:pPr lvl="1">
              <a:buFontTx/>
              <a:buNone/>
            </a:pPr>
            <a:r>
              <a:rPr lang="en-US" sz="1800" dirty="0" err="1" smtClean="0">
                <a:latin typeface="Courier New" pitchFamily="49" charset="0"/>
                <a:cs typeface="Courier New" pitchFamily="49" charset="0"/>
              </a:rPr>
              <a:t>str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fo.read</a:t>
            </a:r>
            <a:r>
              <a:rPr lang="en-US" sz="1800" dirty="0" smtClean="0">
                <a:latin typeface="Courier New" pitchFamily="49" charset="0"/>
                <a:cs typeface="Courier New" pitchFamily="49" charset="0"/>
              </a:rPr>
              <a:t>(10); </a:t>
            </a:r>
          </a:p>
          <a:p>
            <a:pPr lvl="1">
              <a:buFontTx/>
              <a:buNone/>
            </a:pPr>
            <a:r>
              <a:rPr lang="en-US" sz="1800" dirty="0" smtClean="0">
                <a:latin typeface="Courier New" pitchFamily="49" charset="0"/>
                <a:cs typeface="Courier New" pitchFamily="49" charset="0"/>
              </a:rPr>
              <a:t>print </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Read String is : ", </a:t>
            </a:r>
            <a:r>
              <a:rPr lang="en-US" sz="1800" dirty="0" err="1" smtClean="0">
                <a:latin typeface="Courier New" pitchFamily="49" charset="0"/>
                <a:cs typeface="Courier New" pitchFamily="49" charset="0"/>
              </a:rPr>
              <a:t>str</a:t>
            </a: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lvl="1">
              <a:buFontTx/>
              <a:buNone/>
            </a:pPr>
            <a:r>
              <a:rPr lang="en-US" sz="1800" dirty="0" err="1" smtClean="0">
                <a:latin typeface="Courier New" pitchFamily="49" charset="0"/>
                <a:cs typeface="Courier New" pitchFamily="49" charset="0"/>
              </a:rPr>
              <a:t>fo.close</a:t>
            </a:r>
            <a:r>
              <a:rPr lang="en-US" sz="1800" dirty="0" smtClean="0">
                <a:latin typeface="Courier New" pitchFamily="49" charset="0"/>
                <a:cs typeface="Courier New" pitchFamily="49" charset="0"/>
              </a:rPr>
              <a:t>() </a:t>
            </a:r>
          </a:p>
          <a:p>
            <a:pPr>
              <a:buFontTx/>
              <a:buNone/>
            </a:pPr>
            <a:r>
              <a:rPr lang="en-US" sz="1800" dirty="0" smtClean="0"/>
              <a:t>	This would produce following result:</a:t>
            </a:r>
          </a:p>
          <a:p>
            <a:pPr>
              <a:buFontTx/>
              <a:buNone/>
            </a:pPr>
            <a:r>
              <a:rPr lang="en-US" sz="1800" dirty="0" smtClean="0">
                <a:latin typeface="Courier New" pitchFamily="49" charset="0"/>
                <a:cs typeface="Courier New" pitchFamily="49" charset="0"/>
              </a:rPr>
              <a:t>	Read String is : Python is</a:t>
            </a:r>
          </a:p>
        </p:txBody>
      </p:sp>
    </p:spTree>
    <p:extLst>
      <p:ext uri="{BB962C8B-B14F-4D97-AF65-F5344CB8AC3E}">
        <p14:creationId xmlns:p14="http://schemas.microsoft.com/office/powerpoint/2010/main" val="312145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Getting User </a:t>
            </a:r>
            <a:r>
              <a:rPr lang="en-US" b="1" dirty="0" smtClean="0"/>
              <a:t>Input</a:t>
            </a:r>
            <a:endParaRPr lang="ru-RU" dirty="0"/>
          </a:p>
        </p:txBody>
      </p:sp>
      <p:sp>
        <p:nvSpPr>
          <p:cNvPr id="3" name="Объект 2"/>
          <p:cNvSpPr>
            <a:spLocks noGrp="1"/>
          </p:cNvSpPr>
          <p:nvPr>
            <p:ph sz="quarter" idx="1"/>
          </p:nvPr>
        </p:nvSpPr>
        <p:spPr/>
        <p:txBody>
          <a:bodyPr>
            <a:normAutofit/>
          </a:bodyPr>
          <a:lstStyle/>
          <a:p>
            <a:r>
              <a:rPr lang="en-US" sz="2000" dirty="0" smtClean="0"/>
              <a:t>Most of the application interact with the user.</a:t>
            </a:r>
          </a:p>
          <a:p>
            <a:r>
              <a:rPr lang="en-US" sz="2000" dirty="0"/>
              <a:t>B</a:t>
            </a:r>
            <a:r>
              <a:rPr lang="en-US" sz="2000" dirty="0" smtClean="0"/>
              <a:t>ecause </a:t>
            </a:r>
            <a:r>
              <a:rPr lang="en-US" sz="2000" dirty="0"/>
              <a:t>computers </a:t>
            </a:r>
            <a:r>
              <a:rPr lang="en-US" sz="2000" dirty="0" smtClean="0"/>
              <a:t>are designed </a:t>
            </a:r>
            <a:r>
              <a:rPr lang="en-US" sz="2000" dirty="0"/>
              <a:t>to serve user needs</a:t>
            </a:r>
            <a:r>
              <a:rPr lang="en-US" sz="2000" dirty="0" smtClean="0"/>
              <a:t>.</a:t>
            </a:r>
          </a:p>
          <a:p>
            <a:r>
              <a:rPr lang="en-US" sz="2000" dirty="0"/>
              <a:t>A</a:t>
            </a:r>
            <a:r>
              <a:rPr lang="en-US" sz="2000" dirty="0" smtClean="0"/>
              <a:t>n </a:t>
            </a:r>
            <a:r>
              <a:rPr lang="en-US" sz="2000" dirty="0"/>
              <a:t>application must </a:t>
            </a:r>
            <a:r>
              <a:rPr lang="en-US" sz="2000" dirty="0" smtClean="0"/>
              <a:t>provide some </a:t>
            </a:r>
            <a:r>
              <a:rPr lang="en-US" sz="2000" dirty="0"/>
              <a:t>means of obtaining user input</a:t>
            </a:r>
            <a:r>
              <a:rPr lang="en-US" sz="2000" dirty="0" smtClean="0"/>
              <a:t>.</a:t>
            </a:r>
          </a:p>
          <a:p>
            <a:r>
              <a:rPr lang="en-US" sz="2000" dirty="0" smtClean="0"/>
              <a:t>Input could be gotten from database, file, keyboard, another computer, …</a:t>
            </a:r>
          </a:p>
          <a:p>
            <a:r>
              <a:rPr lang="en-US" sz="2000" dirty="0" smtClean="0"/>
              <a:t>In PYTHON it is easy </a:t>
            </a:r>
            <a:r>
              <a:rPr lang="en-US" sz="2000" dirty="0"/>
              <a:t>to implement. </a:t>
            </a:r>
            <a:endParaRPr lang="en-US" sz="2000" dirty="0" smtClean="0"/>
          </a:p>
          <a:p>
            <a:r>
              <a:rPr lang="en-US" sz="2000" dirty="0" smtClean="0"/>
              <a:t>You </a:t>
            </a:r>
            <a:r>
              <a:rPr lang="en-US" sz="2000" dirty="0"/>
              <a:t>simply use </a:t>
            </a:r>
            <a:r>
              <a:rPr lang="en-US" sz="2000" dirty="0" smtClean="0"/>
              <a:t>the </a:t>
            </a:r>
            <a:r>
              <a:rPr lang="en-US" sz="2000" b="1" i="1" dirty="0" smtClean="0"/>
              <a:t>input</a:t>
            </a:r>
            <a:r>
              <a:rPr lang="en-US" sz="2000" b="1" i="1" dirty="0"/>
              <a:t>() </a:t>
            </a:r>
            <a:r>
              <a:rPr lang="en-US" sz="2000" dirty="0"/>
              <a:t>function to do it</a:t>
            </a:r>
            <a:r>
              <a:rPr lang="en-US" sz="2000" dirty="0" smtClean="0"/>
              <a:t>.</a:t>
            </a:r>
            <a:endParaRPr lang="en-US" sz="2000" dirty="0"/>
          </a:p>
          <a:p>
            <a:pPr marL="0" indent="0">
              <a:buNone/>
            </a:pPr>
            <a:endParaRPr lang="en-US" sz="2000" dirty="0"/>
          </a:p>
          <a:p>
            <a:endParaRPr lang="en-US" sz="2000" dirty="0"/>
          </a:p>
          <a:p>
            <a:endParaRPr lang="ru-RU"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581128"/>
            <a:ext cx="213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85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381000"/>
            <a:ext cx="8153400" cy="685800"/>
          </a:xfrm>
        </p:spPr>
        <p:txBody>
          <a:bodyPr/>
          <a:lstStyle/>
          <a:p>
            <a:r>
              <a:rPr lang="en-US" b="1" smtClean="0"/>
              <a:t>File Positions:</a:t>
            </a:r>
            <a:endParaRPr lang="en-US" smtClean="0"/>
          </a:p>
        </p:txBody>
      </p:sp>
      <p:sp>
        <p:nvSpPr>
          <p:cNvPr id="16387" name="Content Placeholder 2"/>
          <p:cNvSpPr>
            <a:spLocks noGrp="1"/>
          </p:cNvSpPr>
          <p:nvPr>
            <p:ph idx="1"/>
          </p:nvPr>
        </p:nvSpPr>
        <p:spPr>
          <a:xfrm>
            <a:off x="609600" y="1295400"/>
            <a:ext cx="8153400" cy="4876800"/>
          </a:xfrm>
        </p:spPr>
        <p:txBody>
          <a:bodyPr/>
          <a:lstStyle/>
          <a:p>
            <a:r>
              <a:rPr lang="en-US" sz="2000" smtClean="0"/>
              <a:t>The </a:t>
            </a:r>
            <a:r>
              <a:rPr lang="en-US" sz="2000" i="1" smtClean="0"/>
              <a:t>tell()</a:t>
            </a:r>
            <a:r>
              <a:rPr lang="en-US" sz="2000" smtClean="0"/>
              <a:t> method tells you the current position within the file in other words, the next read or write will occur at that many bytes from the beginning of the file:</a:t>
            </a:r>
          </a:p>
          <a:p>
            <a:r>
              <a:rPr lang="en-US" sz="2000" smtClean="0"/>
              <a:t>The </a:t>
            </a:r>
            <a:r>
              <a:rPr lang="en-US" sz="2000" i="1" smtClean="0"/>
              <a:t>seek(offset[, from])</a:t>
            </a:r>
            <a:r>
              <a:rPr lang="en-US" sz="2000" smtClean="0"/>
              <a:t> method changes the current file position. The </a:t>
            </a:r>
            <a:r>
              <a:rPr lang="en-US" sz="2000" i="1" smtClean="0"/>
              <a:t>offset</a:t>
            </a:r>
            <a:r>
              <a:rPr lang="en-US" sz="2000" smtClean="0"/>
              <a:t> argument indicates the number of bytes to be moved. The </a:t>
            </a:r>
            <a:r>
              <a:rPr lang="en-US" sz="2000" i="1" smtClean="0"/>
              <a:t>from </a:t>
            </a:r>
            <a:r>
              <a:rPr lang="en-US" sz="2000" smtClean="0"/>
              <a:t>argument specifies the reference position from where the bytes are to be moved.</a:t>
            </a:r>
          </a:p>
          <a:p>
            <a:r>
              <a:rPr lang="en-US" sz="2000" smtClean="0"/>
              <a:t>If </a:t>
            </a:r>
            <a:r>
              <a:rPr lang="en-US" sz="2000" i="1" smtClean="0"/>
              <a:t>from</a:t>
            </a:r>
            <a:r>
              <a:rPr lang="en-US" sz="2000" smtClean="0"/>
              <a:t> is set to 0, it means use the beginning of the file as the reference position and 1 means use the current position as the reference position and if it is set to 2 then the end of the file would be taken as the reference position.</a:t>
            </a:r>
          </a:p>
          <a:p>
            <a:pPr>
              <a:buFontTx/>
              <a:buNone/>
            </a:pPr>
            <a:endParaRPr lang="en-US" sz="2000" smtClean="0"/>
          </a:p>
        </p:txBody>
      </p:sp>
    </p:spTree>
    <p:extLst>
      <p:ext uri="{BB962C8B-B14F-4D97-AF65-F5344CB8AC3E}">
        <p14:creationId xmlns:p14="http://schemas.microsoft.com/office/powerpoint/2010/main" val="1901390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228600" y="1066800"/>
            <a:ext cx="89154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ru-RU"/>
          </a:p>
        </p:txBody>
      </p:sp>
      <p:sp>
        <p:nvSpPr>
          <p:cNvPr id="17411" name="Content Placeholder 2"/>
          <p:cNvSpPr>
            <a:spLocks noGrp="1"/>
          </p:cNvSpPr>
          <p:nvPr>
            <p:ph idx="1"/>
          </p:nvPr>
        </p:nvSpPr>
        <p:spPr>
          <a:xfrm>
            <a:off x="609600" y="381000"/>
            <a:ext cx="8153400" cy="5791200"/>
          </a:xfrm>
        </p:spPr>
        <p:txBody>
          <a:bodyPr/>
          <a:lstStyle/>
          <a:p>
            <a:pPr>
              <a:buFontTx/>
              <a:buNone/>
            </a:pPr>
            <a:r>
              <a:rPr lang="en-US" sz="2000" b="1" smtClean="0"/>
              <a:t>Example:</a:t>
            </a:r>
          </a:p>
          <a:p>
            <a:pPr lvl="1">
              <a:buFontTx/>
              <a:buNone/>
            </a:pPr>
            <a:r>
              <a:rPr lang="en-US" sz="1800" smtClean="0">
                <a:latin typeface="Courier New" pitchFamily="49" charset="0"/>
                <a:cs typeface="Courier New" pitchFamily="49" charset="0"/>
              </a:rPr>
              <a:t>fo = open("foo.txt", "r+") </a:t>
            </a:r>
          </a:p>
          <a:p>
            <a:pPr lvl="1">
              <a:buFontTx/>
              <a:buNone/>
            </a:pPr>
            <a:r>
              <a:rPr lang="en-US" sz="1800" smtClean="0">
                <a:latin typeface="Courier New" pitchFamily="49" charset="0"/>
                <a:cs typeface="Courier New" pitchFamily="49" charset="0"/>
              </a:rPr>
              <a:t>str = fo.read(10); </a:t>
            </a:r>
          </a:p>
          <a:p>
            <a:pPr lvl="1">
              <a:buFontTx/>
              <a:buNone/>
            </a:pPr>
            <a:r>
              <a:rPr lang="en-US" sz="1800" smtClean="0">
                <a:latin typeface="Courier New" pitchFamily="49" charset="0"/>
                <a:cs typeface="Courier New" pitchFamily="49" charset="0"/>
              </a:rPr>
              <a:t>print "Read String is : ", str </a:t>
            </a:r>
          </a:p>
          <a:p>
            <a:pPr lvl="1">
              <a:buFontTx/>
              <a:buNone/>
            </a:pPr>
            <a:r>
              <a:rPr lang="en-US" sz="1800" smtClean="0">
                <a:latin typeface="Courier New" pitchFamily="49" charset="0"/>
                <a:cs typeface="Courier New" pitchFamily="49" charset="0"/>
              </a:rPr>
              <a:t>position = fo.tell(); </a:t>
            </a:r>
          </a:p>
          <a:p>
            <a:pPr lvl="1">
              <a:buFontTx/>
              <a:buNone/>
            </a:pPr>
            <a:r>
              <a:rPr lang="en-US" sz="1800" smtClean="0">
                <a:latin typeface="Courier New" pitchFamily="49" charset="0"/>
                <a:cs typeface="Courier New" pitchFamily="49" charset="0"/>
              </a:rPr>
              <a:t>print "Current file position : ", position </a:t>
            </a:r>
          </a:p>
          <a:p>
            <a:pPr lvl="1">
              <a:buFontTx/>
              <a:buNone/>
            </a:pPr>
            <a:r>
              <a:rPr lang="en-US" sz="1800" smtClean="0">
                <a:latin typeface="Courier New" pitchFamily="49" charset="0"/>
                <a:cs typeface="Courier New" pitchFamily="49" charset="0"/>
              </a:rPr>
              <a:t>position = fo.seek(0, 0); </a:t>
            </a:r>
          </a:p>
          <a:p>
            <a:pPr lvl="1">
              <a:buFontTx/>
              <a:buNone/>
            </a:pPr>
            <a:r>
              <a:rPr lang="en-US" sz="1800" smtClean="0">
                <a:latin typeface="Courier New" pitchFamily="49" charset="0"/>
                <a:cs typeface="Courier New" pitchFamily="49" charset="0"/>
              </a:rPr>
              <a:t>str = fo.read(10); </a:t>
            </a:r>
          </a:p>
          <a:p>
            <a:pPr lvl="1">
              <a:buFontTx/>
              <a:buNone/>
            </a:pPr>
            <a:r>
              <a:rPr lang="en-US" sz="1800" smtClean="0">
                <a:latin typeface="Courier New" pitchFamily="49" charset="0"/>
                <a:cs typeface="Courier New" pitchFamily="49" charset="0"/>
              </a:rPr>
              <a:t>print "Again read String is : ", str </a:t>
            </a:r>
          </a:p>
          <a:p>
            <a:pPr lvl="1">
              <a:buFontTx/>
              <a:buNone/>
            </a:pPr>
            <a:r>
              <a:rPr lang="en-US" sz="1800" smtClean="0">
                <a:latin typeface="Courier New" pitchFamily="49" charset="0"/>
                <a:cs typeface="Courier New" pitchFamily="49" charset="0"/>
              </a:rPr>
              <a:t>fo.close() </a:t>
            </a:r>
          </a:p>
          <a:p>
            <a:r>
              <a:rPr lang="en-US" sz="1800" smtClean="0"/>
              <a:t>This would produce following result:</a:t>
            </a:r>
          </a:p>
          <a:p>
            <a:pPr lvl="1">
              <a:buFontTx/>
              <a:buNone/>
            </a:pPr>
            <a:r>
              <a:rPr lang="en-US" sz="1800" smtClean="0">
                <a:latin typeface="Courier New" pitchFamily="49" charset="0"/>
                <a:cs typeface="Courier New" pitchFamily="49" charset="0"/>
              </a:rPr>
              <a:t>Read String is : Python is </a:t>
            </a:r>
          </a:p>
          <a:p>
            <a:pPr lvl="1">
              <a:buFontTx/>
              <a:buNone/>
            </a:pPr>
            <a:r>
              <a:rPr lang="en-US" sz="1800" smtClean="0">
                <a:latin typeface="Courier New" pitchFamily="49" charset="0"/>
                <a:cs typeface="Courier New" pitchFamily="49" charset="0"/>
              </a:rPr>
              <a:t>Current file position : 10 </a:t>
            </a:r>
          </a:p>
          <a:p>
            <a:pPr lvl="1">
              <a:buFontTx/>
              <a:buNone/>
            </a:pPr>
            <a:r>
              <a:rPr lang="en-US" sz="1800" smtClean="0">
                <a:latin typeface="Courier New" pitchFamily="49" charset="0"/>
                <a:cs typeface="Courier New" pitchFamily="49" charset="0"/>
              </a:rPr>
              <a:t>Again read String is : Python is</a:t>
            </a:r>
          </a:p>
        </p:txBody>
      </p:sp>
    </p:spTree>
    <p:extLst>
      <p:ext uri="{BB962C8B-B14F-4D97-AF65-F5344CB8AC3E}">
        <p14:creationId xmlns:p14="http://schemas.microsoft.com/office/powerpoint/2010/main" val="3731204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381000"/>
            <a:ext cx="8153400" cy="685800"/>
          </a:xfrm>
        </p:spPr>
        <p:txBody>
          <a:bodyPr/>
          <a:lstStyle/>
          <a:p>
            <a:r>
              <a:rPr lang="en-US" b="1" smtClean="0"/>
              <a:t>Renaming and Deleting Files:</a:t>
            </a:r>
            <a:endParaRPr lang="en-US" smtClean="0"/>
          </a:p>
        </p:txBody>
      </p:sp>
      <p:sp>
        <p:nvSpPr>
          <p:cNvPr id="18435" name="Content Placeholder 2"/>
          <p:cNvSpPr>
            <a:spLocks noGrp="1"/>
          </p:cNvSpPr>
          <p:nvPr>
            <p:ph idx="1"/>
          </p:nvPr>
        </p:nvSpPr>
        <p:spPr>
          <a:xfrm>
            <a:off x="609600" y="1371600"/>
            <a:ext cx="8153400" cy="4800600"/>
          </a:xfrm>
        </p:spPr>
        <p:txBody>
          <a:bodyPr/>
          <a:lstStyle/>
          <a:p>
            <a:r>
              <a:rPr lang="en-US" sz="1800" smtClean="0"/>
              <a:t>Python </a:t>
            </a:r>
            <a:r>
              <a:rPr lang="en-US" sz="1800" b="1" smtClean="0"/>
              <a:t>os</a:t>
            </a:r>
            <a:r>
              <a:rPr lang="en-US" sz="1800" smtClean="0"/>
              <a:t> module provides methods that help you perform file-processing operations, such as renaming and deleting files.</a:t>
            </a:r>
          </a:p>
          <a:p>
            <a:r>
              <a:rPr lang="en-US" sz="1800" smtClean="0"/>
              <a:t>To use this module you need to import it first and then you can all any related functions.</a:t>
            </a:r>
          </a:p>
          <a:p>
            <a:pPr>
              <a:buFontTx/>
              <a:buNone/>
            </a:pPr>
            <a:r>
              <a:rPr lang="en-US" sz="1800" b="1" smtClean="0"/>
              <a:t>The rename() Method:</a:t>
            </a:r>
          </a:p>
          <a:p>
            <a:pPr>
              <a:buFontTx/>
              <a:buNone/>
            </a:pPr>
            <a:r>
              <a:rPr lang="en-US" sz="1800" smtClean="0"/>
              <a:t>	The </a:t>
            </a:r>
            <a:r>
              <a:rPr lang="en-US" sz="1800" i="1" smtClean="0"/>
              <a:t>rename()</a:t>
            </a:r>
            <a:r>
              <a:rPr lang="en-US" sz="1800" smtClean="0"/>
              <a:t> method takes two arguments, the current filename and the new filename.</a:t>
            </a:r>
          </a:p>
          <a:p>
            <a:pPr>
              <a:buFontTx/>
              <a:buNone/>
            </a:pPr>
            <a:r>
              <a:rPr lang="en-US" sz="1800" b="1" smtClean="0"/>
              <a:t>Syntax:</a:t>
            </a:r>
          </a:p>
          <a:p>
            <a:pPr>
              <a:buFontTx/>
              <a:buNone/>
            </a:pPr>
            <a:r>
              <a:rPr lang="en-US" sz="1800" smtClean="0"/>
              <a:t>	</a:t>
            </a:r>
            <a:r>
              <a:rPr lang="en-US" sz="1800" smtClean="0">
                <a:latin typeface="Courier New" pitchFamily="49" charset="0"/>
                <a:cs typeface="Courier New" pitchFamily="49" charset="0"/>
              </a:rPr>
              <a:t>os.rename(current_file_name, new_file_name) </a:t>
            </a:r>
          </a:p>
          <a:p>
            <a:pPr>
              <a:buFontTx/>
              <a:buNone/>
            </a:pPr>
            <a:r>
              <a:rPr lang="en-US" sz="1800" b="1" smtClean="0"/>
              <a:t>Example:</a:t>
            </a:r>
          </a:p>
          <a:p>
            <a:pPr lvl="1">
              <a:buFontTx/>
              <a:buNone/>
            </a:pPr>
            <a:r>
              <a:rPr lang="en-US" sz="1800" smtClean="0">
                <a:latin typeface="Courier New" pitchFamily="49" charset="0"/>
                <a:cs typeface="Courier New" pitchFamily="49" charset="0"/>
              </a:rPr>
              <a:t>import os </a:t>
            </a:r>
          </a:p>
          <a:p>
            <a:pPr lvl="1">
              <a:buFontTx/>
              <a:buNone/>
            </a:pPr>
            <a:r>
              <a:rPr lang="en-US" sz="1800" smtClean="0">
                <a:latin typeface="Courier New" pitchFamily="49" charset="0"/>
                <a:cs typeface="Courier New" pitchFamily="49" charset="0"/>
              </a:rPr>
              <a:t>os.rename( "test1.txt", "test2.txt" )</a:t>
            </a:r>
          </a:p>
        </p:txBody>
      </p:sp>
    </p:spTree>
    <p:extLst>
      <p:ext uri="{BB962C8B-B14F-4D97-AF65-F5344CB8AC3E}">
        <p14:creationId xmlns:p14="http://schemas.microsoft.com/office/powerpoint/2010/main" val="290344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09600" y="1371600"/>
            <a:ext cx="8153400" cy="4800600"/>
          </a:xfrm>
        </p:spPr>
        <p:txBody>
          <a:bodyPr/>
          <a:lstStyle/>
          <a:p>
            <a:pPr>
              <a:buFontTx/>
              <a:buNone/>
            </a:pPr>
            <a:r>
              <a:rPr lang="en-US" sz="1800" b="1" smtClean="0"/>
              <a:t>The </a:t>
            </a:r>
            <a:r>
              <a:rPr lang="en-US" sz="1800" b="1" i="1" smtClean="0"/>
              <a:t>delete()</a:t>
            </a:r>
            <a:r>
              <a:rPr lang="en-US" sz="1800" b="1" smtClean="0"/>
              <a:t> Method:</a:t>
            </a:r>
          </a:p>
          <a:p>
            <a:pPr>
              <a:buFontTx/>
              <a:buNone/>
            </a:pPr>
            <a:r>
              <a:rPr lang="en-US" sz="1800" smtClean="0"/>
              <a:t>	You can use the </a:t>
            </a:r>
            <a:r>
              <a:rPr lang="en-US" sz="1800" i="1" smtClean="0"/>
              <a:t>delete()</a:t>
            </a:r>
            <a:r>
              <a:rPr lang="en-US" sz="1800" smtClean="0"/>
              <a:t> method to delete files by supplying the name of the file to be deleted as the argument.</a:t>
            </a:r>
          </a:p>
          <a:p>
            <a:pPr>
              <a:buFontTx/>
              <a:buNone/>
            </a:pPr>
            <a:r>
              <a:rPr lang="en-US" sz="1800" b="1" smtClean="0"/>
              <a:t>Syntax:</a:t>
            </a:r>
          </a:p>
          <a:p>
            <a:pPr>
              <a:buFontTx/>
              <a:buNone/>
            </a:pPr>
            <a:r>
              <a:rPr lang="en-US" sz="1800" smtClean="0"/>
              <a:t>	</a:t>
            </a:r>
            <a:r>
              <a:rPr lang="en-US" sz="1800" smtClean="0">
                <a:latin typeface="Courier New" pitchFamily="49" charset="0"/>
                <a:cs typeface="Courier New" pitchFamily="49" charset="0"/>
              </a:rPr>
              <a:t>os.remove(file_name) </a:t>
            </a:r>
          </a:p>
          <a:p>
            <a:pPr>
              <a:buFontTx/>
              <a:buNone/>
            </a:pPr>
            <a:r>
              <a:rPr lang="en-US" sz="1800" b="1" smtClean="0"/>
              <a:t>Example:</a:t>
            </a:r>
          </a:p>
          <a:p>
            <a:pPr lvl="1">
              <a:buFontTx/>
              <a:buNone/>
            </a:pPr>
            <a:r>
              <a:rPr lang="en-US" sz="1800" smtClean="0">
                <a:latin typeface="Courier New" pitchFamily="49" charset="0"/>
                <a:cs typeface="Courier New" pitchFamily="49" charset="0"/>
              </a:rPr>
              <a:t>import os </a:t>
            </a:r>
          </a:p>
          <a:p>
            <a:pPr lvl="1">
              <a:buFontTx/>
              <a:buNone/>
            </a:pPr>
            <a:r>
              <a:rPr lang="en-US" sz="1800" smtClean="0">
                <a:latin typeface="Courier New" pitchFamily="49" charset="0"/>
                <a:cs typeface="Courier New" pitchFamily="49" charset="0"/>
              </a:rPr>
              <a:t>os.remove("test2.txt")</a:t>
            </a:r>
          </a:p>
        </p:txBody>
      </p:sp>
    </p:spTree>
    <p:extLst>
      <p:ext uri="{BB962C8B-B14F-4D97-AF65-F5344CB8AC3E}">
        <p14:creationId xmlns:p14="http://schemas.microsoft.com/office/powerpoint/2010/main" val="207079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smtClean="0"/>
              <a:t>Directories in Python:</a:t>
            </a:r>
            <a:endParaRPr lang="en-US" smtClean="0"/>
          </a:p>
        </p:txBody>
      </p:sp>
      <p:sp>
        <p:nvSpPr>
          <p:cNvPr id="20483" name="Content Placeholder 2"/>
          <p:cNvSpPr>
            <a:spLocks noGrp="1"/>
          </p:cNvSpPr>
          <p:nvPr>
            <p:ph idx="1"/>
          </p:nvPr>
        </p:nvSpPr>
        <p:spPr>
          <a:xfrm>
            <a:off x="609600" y="1371600"/>
            <a:ext cx="8153400" cy="4800600"/>
          </a:xfrm>
        </p:spPr>
        <p:txBody>
          <a:bodyPr/>
          <a:lstStyle/>
          <a:p>
            <a:pPr>
              <a:buFontTx/>
              <a:buNone/>
            </a:pPr>
            <a:r>
              <a:rPr lang="en-US" sz="1800" dirty="0" smtClean="0"/>
              <a:t>All files are contained within various directories, and Python has no problem handling these too. The </a:t>
            </a:r>
            <a:r>
              <a:rPr lang="en-US" sz="1800" b="1" dirty="0" err="1" smtClean="0"/>
              <a:t>os</a:t>
            </a:r>
            <a:r>
              <a:rPr lang="en-US" sz="1800" dirty="0" smtClean="0"/>
              <a:t> module has several methods that help you create, remove, and change directories.</a:t>
            </a:r>
          </a:p>
          <a:p>
            <a:pPr>
              <a:buFontTx/>
              <a:buNone/>
            </a:pPr>
            <a:r>
              <a:rPr lang="en-US" sz="1800" b="1" dirty="0" smtClean="0"/>
              <a:t>The </a:t>
            </a:r>
            <a:r>
              <a:rPr lang="en-US" sz="1800" b="1" i="1" dirty="0" err="1" smtClean="0"/>
              <a:t>mkdir</a:t>
            </a:r>
            <a:r>
              <a:rPr lang="en-US" sz="1800" b="1" i="1" dirty="0" smtClean="0"/>
              <a:t>()</a:t>
            </a:r>
            <a:r>
              <a:rPr lang="en-US" sz="1800" b="1" dirty="0" smtClean="0"/>
              <a:t> Method:</a:t>
            </a:r>
          </a:p>
          <a:p>
            <a:pPr>
              <a:buFontTx/>
              <a:buNone/>
            </a:pPr>
            <a:r>
              <a:rPr lang="en-US" sz="1800" dirty="0" smtClean="0"/>
              <a:t>	You can use the </a:t>
            </a:r>
            <a:r>
              <a:rPr lang="en-US" sz="1800" i="1" dirty="0" err="1" smtClean="0"/>
              <a:t>mkdir</a:t>
            </a:r>
            <a:r>
              <a:rPr lang="en-US" sz="1800" i="1" dirty="0" smtClean="0"/>
              <a:t>()</a:t>
            </a:r>
            <a:r>
              <a:rPr lang="en-US" sz="1800" dirty="0" smtClean="0"/>
              <a:t> method of the </a:t>
            </a:r>
            <a:r>
              <a:rPr lang="en-US" sz="1800" dirty="0" err="1" smtClean="0"/>
              <a:t>os</a:t>
            </a:r>
            <a:r>
              <a:rPr lang="en-US" sz="1800" dirty="0" smtClean="0"/>
              <a:t> module to create directories in the current directory. You need to supply an argument to this method, which contains the name of the directory to be created.</a:t>
            </a:r>
          </a:p>
          <a:p>
            <a:pPr>
              <a:buFontTx/>
              <a:buNone/>
            </a:pPr>
            <a:r>
              <a:rPr lang="en-US" sz="1800" b="1" dirty="0" smtClean="0"/>
              <a:t>Syntax:</a:t>
            </a:r>
          </a:p>
          <a:p>
            <a:pPr>
              <a:buFontTx/>
              <a:buNone/>
            </a:pPr>
            <a:r>
              <a:rPr lang="en-US" sz="1800" dirty="0" smtClean="0"/>
              <a:t>	</a:t>
            </a:r>
            <a:r>
              <a:rPr lang="en-US" sz="1800" dirty="0" err="1" smtClean="0">
                <a:latin typeface="Courier New" pitchFamily="49" charset="0"/>
                <a:cs typeface="Courier New" pitchFamily="49" charset="0"/>
              </a:rPr>
              <a:t>os.mkdir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newdir</a:t>
            </a:r>
            <a:r>
              <a:rPr lang="en-US" sz="1800" dirty="0" smtClean="0">
                <a:latin typeface="Courier New" pitchFamily="49" charset="0"/>
                <a:cs typeface="Courier New" pitchFamily="49" charset="0"/>
              </a:rPr>
              <a:t>") </a:t>
            </a:r>
          </a:p>
          <a:p>
            <a:pPr>
              <a:buFontTx/>
              <a:buNone/>
            </a:pPr>
            <a:r>
              <a:rPr lang="en-US" sz="1800" b="1" dirty="0" smtClean="0"/>
              <a:t>Example:</a:t>
            </a:r>
          </a:p>
          <a:p>
            <a:pPr lvl="1">
              <a:buFontTx/>
              <a:buNone/>
            </a:pPr>
            <a:r>
              <a:rPr lang="en-US" sz="1800" dirty="0" smtClean="0">
                <a:latin typeface="Courier New" pitchFamily="49" charset="0"/>
                <a:cs typeface="Courier New" pitchFamily="49" charset="0"/>
              </a:rPr>
              <a:t>import </a:t>
            </a:r>
            <a:r>
              <a:rPr lang="en-US" sz="1800" dirty="0" err="1" smtClean="0">
                <a:latin typeface="Courier New" pitchFamily="49" charset="0"/>
                <a:cs typeface="Courier New" pitchFamily="49" charset="0"/>
              </a:rPr>
              <a:t>os</a:t>
            </a:r>
            <a:r>
              <a:rPr lang="en-US" sz="1800" dirty="0" smtClean="0">
                <a:latin typeface="Courier New" pitchFamily="49" charset="0"/>
                <a:cs typeface="Courier New" pitchFamily="49" charset="0"/>
              </a:rPr>
              <a:t> # Create a directory "test" </a:t>
            </a:r>
          </a:p>
          <a:p>
            <a:pPr lvl="1">
              <a:buFontTx/>
              <a:buNone/>
            </a:pPr>
            <a:r>
              <a:rPr lang="en-US" sz="1800" dirty="0" err="1" smtClean="0">
                <a:latin typeface="Courier New" pitchFamily="49" charset="0"/>
                <a:cs typeface="Courier New" pitchFamily="49" charset="0"/>
              </a:rPr>
              <a:t>os.mkdir</a:t>
            </a:r>
            <a:r>
              <a:rPr lang="en-US" sz="1800" dirty="0" smtClean="0">
                <a:latin typeface="Courier New" pitchFamily="49" charset="0"/>
                <a:cs typeface="Courier New" pitchFamily="49" charset="0"/>
              </a:rPr>
              <a:t>("test")</a:t>
            </a:r>
          </a:p>
        </p:txBody>
      </p:sp>
    </p:spTree>
    <p:extLst>
      <p:ext uri="{BB962C8B-B14F-4D97-AF65-F5344CB8AC3E}">
        <p14:creationId xmlns:p14="http://schemas.microsoft.com/office/powerpoint/2010/main" val="1102395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609600" y="1295400"/>
            <a:ext cx="8153400" cy="4876800"/>
          </a:xfrm>
        </p:spPr>
        <p:txBody>
          <a:bodyPr/>
          <a:lstStyle/>
          <a:p>
            <a:pPr>
              <a:buFontTx/>
              <a:buNone/>
            </a:pPr>
            <a:r>
              <a:rPr lang="en-US" sz="1800" b="1" smtClean="0"/>
              <a:t>The </a:t>
            </a:r>
            <a:r>
              <a:rPr lang="en-US" sz="1800" b="1" i="1" smtClean="0"/>
              <a:t>chdir()</a:t>
            </a:r>
            <a:r>
              <a:rPr lang="en-US" sz="1800" b="1" smtClean="0"/>
              <a:t> Method:</a:t>
            </a:r>
          </a:p>
          <a:p>
            <a:pPr>
              <a:buFontTx/>
              <a:buNone/>
            </a:pPr>
            <a:r>
              <a:rPr lang="en-US" sz="1800" smtClean="0"/>
              <a:t>	You can use the </a:t>
            </a:r>
            <a:r>
              <a:rPr lang="en-US" sz="1800" i="1" smtClean="0"/>
              <a:t>chdir()</a:t>
            </a:r>
            <a:r>
              <a:rPr lang="en-US" sz="1800" smtClean="0"/>
              <a:t> method to change the current directory. The chdir() method takes an argument, which is the name of the directory that you want to make the current directory.</a:t>
            </a:r>
          </a:p>
          <a:p>
            <a:pPr>
              <a:buFontTx/>
              <a:buNone/>
            </a:pPr>
            <a:r>
              <a:rPr lang="en-US" sz="1800" b="1" smtClean="0"/>
              <a:t>Syntax:</a:t>
            </a:r>
          </a:p>
          <a:p>
            <a:pPr>
              <a:buFontTx/>
              <a:buNone/>
            </a:pPr>
            <a:r>
              <a:rPr lang="en-US" sz="1800" smtClean="0"/>
              <a:t>	</a:t>
            </a:r>
            <a:r>
              <a:rPr lang="en-US" sz="1800" smtClean="0">
                <a:latin typeface="Courier New" pitchFamily="49" charset="0"/>
                <a:cs typeface="Courier New" pitchFamily="49" charset="0"/>
              </a:rPr>
              <a:t>os.chdir("newdir") </a:t>
            </a:r>
          </a:p>
          <a:p>
            <a:pPr>
              <a:buFontTx/>
              <a:buNone/>
            </a:pPr>
            <a:r>
              <a:rPr lang="en-US" sz="1800" b="1" smtClean="0"/>
              <a:t>Example:</a:t>
            </a:r>
          </a:p>
          <a:p>
            <a:pPr lvl="1">
              <a:buFontTx/>
              <a:buNone/>
            </a:pPr>
            <a:r>
              <a:rPr lang="en-US" sz="1800" smtClean="0">
                <a:latin typeface="Courier New" pitchFamily="49" charset="0"/>
                <a:cs typeface="Courier New" pitchFamily="49" charset="0"/>
              </a:rPr>
              <a:t>import os </a:t>
            </a:r>
          </a:p>
          <a:p>
            <a:pPr lvl="1">
              <a:buFontTx/>
              <a:buNone/>
            </a:pPr>
            <a:r>
              <a:rPr lang="en-US" sz="1800" smtClean="0">
                <a:latin typeface="Courier New" pitchFamily="49" charset="0"/>
                <a:cs typeface="Courier New" pitchFamily="49" charset="0"/>
              </a:rPr>
              <a:t>os.chdir("/home/newdir") </a:t>
            </a:r>
          </a:p>
        </p:txBody>
      </p:sp>
    </p:spTree>
    <p:extLst>
      <p:ext uri="{BB962C8B-B14F-4D97-AF65-F5344CB8AC3E}">
        <p14:creationId xmlns:p14="http://schemas.microsoft.com/office/powerpoint/2010/main" val="262945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buFontTx/>
              <a:buNone/>
            </a:pPr>
            <a:r>
              <a:rPr lang="en-US" sz="1800" b="1" smtClean="0"/>
              <a:t>The </a:t>
            </a:r>
            <a:r>
              <a:rPr lang="en-US" sz="1800" b="1" i="1" smtClean="0"/>
              <a:t>getcwd()</a:t>
            </a:r>
            <a:r>
              <a:rPr lang="en-US" sz="1800" b="1" smtClean="0"/>
              <a:t> Method:</a:t>
            </a:r>
          </a:p>
          <a:p>
            <a:pPr>
              <a:buFontTx/>
              <a:buNone/>
            </a:pPr>
            <a:r>
              <a:rPr lang="en-US" sz="1800" smtClean="0"/>
              <a:t>	The </a:t>
            </a:r>
            <a:r>
              <a:rPr lang="en-US" sz="1800" i="1" smtClean="0"/>
              <a:t>getcwd()</a:t>
            </a:r>
            <a:r>
              <a:rPr lang="en-US" sz="1800" smtClean="0"/>
              <a:t> method displays the current working directory.</a:t>
            </a:r>
          </a:p>
          <a:p>
            <a:pPr>
              <a:buFontTx/>
              <a:buNone/>
            </a:pPr>
            <a:r>
              <a:rPr lang="en-US" sz="1800" b="1" smtClean="0"/>
              <a:t>Syntax:</a:t>
            </a:r>
          </a:p>
          <a:p>
            <a:pPr>
              <a:buFontTx/>
              <a:buNone/>
            </a:pPr>
            <a:r>
              <a:rPr lang="en-US" sz="1800" smtClean="0"/>
              <a:t>	</a:t>
            </a:r>
            <a:r>
              <a:rPr lang="en-US" sz="1800" smtClean="0">
                <a:latin typeface="Courier New" pitchFamily="49" charset="0"/>
                <a:cs typeface="Courier New" pitchFamily="49" charset="0"/>
              </a:rPr>
              <a:t>os.getcwd() </a:t>
            </a:r>
          </a:p>
          <a:p>
            <a:pPr>
              <a:buFontTx/>
              <a:buNone/>
            </a:pPr>
            <a:r>
              <a:rPr lang="en-US" sz="1800" b="1" smtClean="0"/>
              <a:t>Example:</a:t>
            </a:r>
          </a:p>
          <a:p>
            <a:pPr lvl="1">
              <a:buFontTx/>
              <a:buNone/>
            </a:pPr>
            <a:r>
              <a:rPr lang="en-US" sz="1800" smtClean="0">
                <a:latin typeface="Courier New" pitchFamily="49" charset="0"/>
                <a:cs typeface="Courier New" pitchFamily="49" charset="0"/>
              </a:rPr>
              <a:t>import os </a:t>
            </a:r>
          </a:p>
          <a:p>
            <a:pPr lvl="1">
              <a:buFontTx/>
              <a:buNone/>
            </a:pPr>
            <a:r>
              <a:rPr lang="en-US" sz="1800" smtClean="0">
                <a:latin typeface="Courier New" pitchFamily="49" charset="0"/>
                <a:cs typeface="Courier New" pitchFamily="49" charset="0"/>
              </a:rPr>
              <a:t>os.getcwd() </a:t>
            </a:r>
          </a:p>
        </p:txBody>
      </p:sp>
    </p:spTree>
    <p:extLst>
      <p:ext uri="{BB962C8B-B14F-4D97-AF65-F5344CB8AC3E}">
        <p14:creationId xmlns:p14="http://schemas.microsoft.com/office/powerpoint/2010/main" val="354645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09600" y="1371600"/>
            <a:ext cx="8153400" cy="4800600"/>
          </a:xfrm>
        </p:spPr>
        <p:txBody>
          <a:bodyPr/>
          <a:lstStyle/>
          <a:p>
            <a:pPr>
              <a:buFontTx/>
              <a:buNone/>
            </a:pPr>
            <a:r>
              <a:rPr lang="en-US" sz="1800" b="1" smtClean="0"/>
              <a:t>The </a:t>
            </a:r>
            <a:r>
              <a:rPr lang="en-US" sz="1800" b="1" i="1" smtClean="0"/>
              <a:t>rmdir()</a:t>
            </a:r>
            <a:r>
              <a:rPr lang="en-US" sz="1800" b="1" smtClean="0"/>
              <a:t> Method:</a:t>
            </a:r>
          </a:p>
          <a:p>
            <a:pPr>
              <a:buFontTx/>
              <a:buNone/>
            </a:pPr>
            <a:r>
              <a:rPr lang="en-US" sz="1800" smtClean="0"/>
              <a:t>	The </a:t>
            </a:r>
            <a:r>
              <a:rPr lang="en-US" sz="1800" i="1" smtClean="0"/>
              <a:t>rmdir()</a:t>
            </a:r>
            <a:r>
              <a:rPr lang="en-US" sz="1800" smtClean="0"/>
              <a:t> method deletes the directory, which is passed as an argument in the method.</a:t>
            </a:r>
          </a:p>
          <a:p>
            <a:pPr>
              <a:buFontTx/>
              <a:buNone/>
            </a:pPr>
            <a:r>
              <a:rPr lang="en-US" sz="1800" smtClean="0"/>
              <a:t>	Before removing a directory, all the contents in it should be removed.</a:t>
            </a:r>
          </a:p>
          <a:p>
            <a:pPr>
              <a:buFontTx/>
              <a:buNone/>
            </a:pPr>
            <a:r>
              <a:rPr lang="en-US" sz="1800" b="1" smtClean="0"/>
              <a:t>Syntax:</a:t>
            </a:r>
          </a:p>
          <a:p>
            <a:pPr>
              <a:buFontTx/>
              <a:buNone/>
            </a:pPr>
            <a:r>
              <a:rPr lang="en-US" sz="1800" smtClean="0">
                <a:latin typeface="Courier New" pitchFamily="49" charset="0"/>
                <a:cs typeface="Courier New" pitchFamily="49" charset="0"/>
              </a:rPr>
              <a:t>	os.rmdir('dirname') </a:t>
            </a:r>
          </a:p>
          <a:p>
            <a:pPr>
              <a:buFontTx/>
              <a:buNone/>
            </a:pPr>
            <a:r>
              <a:rPr lang="en-US" sz="1800" b="1" smtClean="0"/>
              <a:t>Example:</a:t>
            </a:r>
          </a:p>
          <a:p>
            <a:pPr lvl="1">
              <a:buFontTx/>
              <a:buNone/>
            </a:pPr>
            <a:r>
              <a:rPr lang="en-US" sz="1800" smtClean="0">
                <a:latin typeface="Courier New" pitchFamily="49" charset="0"/>
                <a:cs typeface="Courier New" pitchFamily="49" charset="0"/>
              </a:rPr>
              <a:t>import os </a:t>
            </a:r>
          </a:p>
          <a:p>
            <a:pPr lvl="1">
              <a:buFontTx/>
              <a:buNone/>
            </a:pPr>
            <a:r>
              <a:rPr lang="en-US" sz="1800" smtClean="0">
                <a:latin typeface="Courier New" pitchFamily="49" charset="0"/>
                <a:cs typeface="Courier New" pitchFamily="49" charset="0"/>
              </a:rPr>
              <a:t>os.rmdir( "/tmp/test" ) </a:t>
            </a:r>
          </a:p>
        </p:txBody>
      </p:sp>
    </p:spTree>
    <p:extLst>
      <p:ext uri="{BB962C8B-B14F-4D97-AF65-F5344CB8AC3E}">
        <p14:creationId xmlns:p14="http://schemas.microsoft.com/office/powerpoint/2010/main" val="3062734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a:buFontTx/>
              <a:buNone/>
            </a:pPr>
            <a:r>
              <a:rPr lang="en-US" sz="1800" b="1" smtClean="0"/>
              <a:t>File &amp; Directory Related Methods:</a:t>
            </a:r>
          </a:p>
          <a:p>
            <a:pPr>
              <a:buFontTx/>
              <a:buNone/>
            </a:pPr>
            <a:r>
              <a:rPr lang="en-US" sz="1800" smtClean="0"/>
              <a:t>	There are three important sources which provide a wide range of utility methods to handle and manipulate files &amp; directories on Windows and Unix operating systems. They are as follows:</a:t>
            </a:r>
          </a:p>
          <a:p>
            <a:pPr>
              <a:buFontTx/>
              <a:buNone/>
            </a:pPr>
            <a:endParaRPr lang="en-US" sz="1800" smtClean="0"/>
          </a:p>
          <a:p>
            <a:pPr lvl="1"/>
            <a:r>
              <a:rPr lang="en-US" sz="1800" smtClean="0">
                <a:hlinkClick r:id="rId2" action="ppaction://hlinkfile"/>
              </a:rPr>
              <a:t>File Object Methods</a:t>
            </a:r>
            <a:r>
              <a:rPr lang="en-US" sz="1800" smtClean="0"/>
              <a:t>: The </a:t>
            </a:r>
            <a:r>
              <a:rPr lang="en-US" sz="1800" i="1" smtClean="0"/>
              <a:t>file</a:t>
            </a:r>
            <a:r>
              <a:rPr lang="en-US" sz="1800" smtClean="0"/>
              <a:t> object provides functions to manipulate files.</a:t>
            </a:r>
          </a:p>
          <a:p>
            <a:pPr lvl="1"/>
            <a:r>
              <a:rPr lang="en-US" sz="1800" smtClean="0">
                <a:hlinkClick r:id="rId3" action="ppaction://hlinkfile"/>
              </a:rPr>
              <a:t>OS Object Methods.</a:t>
            </a:r>
            <a:r>
              <a:rPr lang="en-US" sz="1800" smtClean="0"/>
              <a:t>: This provides methods to process files as well as directories. </a:t>
            </a:r>
          </a:p>
          <a:p>
            <a:pPr>
              <a:buFontTx/>
              <a:buNone/>
            </a:pPr>
            <a:endParaRPr lang="en-US" smtClean="0"/>
          </a:p>
        </p:txBody>
      </p:sp>
    </p:spTree>
    <p:extLst>
      <p:ext uri="{BB962C8B-B14F-4D97-AF65-F5344CB8AC3E}">
        <p14:creationId xmlns:p14="http://schemas.microsoft.com/office/powerpoint/2010/main" val="377524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212976"/>
            <a:ext cx="7467600" cy="1143000"/>
          </a:xfrm>
        </p:spPr>
        <p:txBody>
          <a:bodyPr/>
          <a:lstStyle/>
          <a:p>
            <a:r>
              <a:rPr lang="en-US" dirty="0" smtClean="0"/>
              <a:t>WITH … AS …</a:t>
            </a:r>
            <a:endParaRPr lang="ru-RU" dirty="0"/>
          </a:p>
        </p:txBody>
      </p:sp>
    </p:spTree>
    <p:extLst>
      <p:ext uri="{BB962C8B-B14F-4D97-AF65-F5344CB8AC3E}">
        <p14:creationId xmlns:p14="http://schemas.microsoft.com/office/powerpoint/2010/main" val="177349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b="1" dirty="0"/>
              <a:t>Reading Keyboard Input</a:t>
            </a:r>
            <a:r>
              <a:rPr lang="en-US" sz="3200" b="1" dirty="0" smtClean="0"/>
              <a:t>:</a:t>
            </a:r>
            <a:endParaRPr lang="ru-RU" dirty="0"/>
          </a:p>
        </p:txBody>
      </p:sp>
      <p:sp>
        <p:nvSpPr>
          <p:cNvPr id="3" name="Объект 2"/>
          <p:cNvSpPr>
            <a:spLocks noGrp="1"/>
          </p:cNvSpPr>
          <p:nvPr>
            <p:ph sz="quarter" idx="1"/>
          </p:nvPr>
        </p:nvSpPr>
        <p:spPr/>
        <p:txBody>
          <a:bodyPr>
            <a:normAutofit/>
          </a:bodyPr>
          <a:lstStyle/>
          <a:p>
            <a:r>
              <a:rPr lang="en-US" dirty="0" smtClean="0"/>
              <a:t>Python </a:t>
            </a:r>
            <a:r>
              <a:rPr lang="en-US" dirty="0"/>
              <a:t>provides two built-in functions to read a line of text from standard input, which by default comes from the keyboard. These functions are</a:t>
            </a:r>
            <a:r>
              <a:rPr lang="en-US" dirty="0" smtClean="0"/>
              <a:t>:</a:t>
            </a:r>
          </a:p>
          <a:p>
            <a:endParaRPr lang="en-US" dirty="0"/>
          </a:p>
          <a:p>
            <a:pPr lvl="1">
              <a:buFontTx/>
              <a:buNone/>
            </a:pPr>
            <a:r>
              <a:rPr lang="en-US" sz="2400" dirty="0" err="1">
                <a:latin typeface="Courier New" pitchFamily="49" charset="0"/>
                <a:cs typeface="Courier New" pitchFamily="49" charset="0"/>
              </a:rPr>
              <a:t>raw_input</a:t>
            </a:r>
            <a:endParaRPr lang="en-US" sz="2400" dirty="0">
              <a:latin typeface="Courier New" pitchFamily="49" charset="0"/>
              <a:cs typeface="Courier New" pitchFamily="49" charset="0"/>
            </a:endParaRPr>
          </a:p>
          <a:p>
            <a:pPr lvl="1">
              <a:buFontTx/>
              <a:buNone/>
            </a:pPr>
            <a:r>
              <a:rPr lang="en-US" sz="2400" dirty="0">
                <a:latin typeface="Courier New" pitchFamily="49" charset="0"/>
                <a:cs typeface="Courier New" pitchFamily="49" charset="0"/>
              </a:rPr>
              <a:t>input</a:t>
            </a:r>
          </a:p>
          <a:p>
            <a:endParaRPr lang="ru-RU" dirty="0"/>
          </a:p>
        </p:txBody>
      </p:sp>
      <p:sp>
        <p:nvSpPr>
          <p:cNvPr id="5" name="Полилиния 4"/>
          <p:cNvSpPr/>
          <p:nvPr/>
        </p:nvSpPr>
        <p:spPr>
          <a:xfrm>
            <a:off x="762000" y="2917371"/>
            <a:ext cx="2100943" cy="1360715"/>
          </a:xfrm>
          <a:custGeom>
            <a:avLst/>
            <a:gdLst>
              <a:gd name="connsiteX0" fmla="*/ 195943 w 2100943"/>
              <a:gd name="connsiteY0" fmla="*/ 174172 h 1360715"/>
              <a:gd name="connsiteX1" fmla="*/ 163286 w 2100943"/>
              <a:gd name="connsiteY1" fmla="*/ 228600 h 1360715"/>
              <a:gd name="connsiteX2" fmla="*/ 97971 w 2100943"/>
              <a:gd name="connsiteY2" fmla="*/ 293915 h 1360715"/>
              <a:gd name="connsiteX3" fmla="*/ 65314 w 2100943"/>
              <a:gd name="connsiteY3" fmla="*/ 337458 h 1360715"/>
              <a:gd name="connsiteX4" fmla="*/ 43543 w 2100943"/>
              <a:gd name="connsiteY4" fmla="*/ 370115 h 1360715"/>
              <a:gd name="connsiteX5" fmla="*/ 21771 w 2100943"/>
              <a:gd name="connsiteY5" fmla="*/ 391886 h 1360715"/>
              <a:gd name="connsiteX6" fmla="*/ 0 w 2100943"/>
              <a:gd name="connsiteY6" fmla="*/ 544286 h 1360715"/>
              <a:gd name="connsiteX7" fmla="*/ 21771 w 2100943"/>
              <a:gd name="connsiteY7" fmla="*/ 870858 h 1360715"/>
              <a:gd name="connsiteX8" fmla="*/ 54429 w 2100943"/>
              <a:gd name="connsiteY8" fmla="*/ 979715 h 1360715"/>
              <a:gd name="connsiteX9" fmla="*/ 76200 w 2100943"/>
              <a:gd name="connsiteY9" fmla="*/ 1012372 h 1360715"/>
              <a:gd name="connsiteX10" fmla="*/ 87086 w 2100943"/>
              <a:gd name="connsiteY10" fmla="*/ 1045029 h 1360715"/>
              <a:gd name="connsiteX11" fmla="*/ 141514 w 2100943"/>
              <a:gd name="connsiteY11" fmla="*/ 1099458 h 1360715"/>
              <a:gd name="connsiteX12" fmla="*/ 163286 w 2100943"/>
              <a:gd name="connsiteY12" fmla="*/ 1121229 h 1360715"/>
              <a:gd name="connsiteX13" fmla="*/ 195943 w 2100943"/>
              <a:gd name="connsiteY13" fmla="*/ 1143000 h 1360715"/>
              <a:gd name="connsiteX14" fmla="*/ 239486 w 2100943"/>
              <a:gd name="connsiteY14" fmla="*/ 1186543 h 1360715"/>
              <a:gd name="connsiteX15" fmla="*/ 283029 w 2100943"/>
              <a:gd name="connsiteY15" fmla="*/ 1208315 h 1360715"/>
              <a:gd name="connsiteX16" fmla="*/ 359229 w 2100943"/>
              <a:gd name="connsiteY16" fmla="*/ 1262743 h 1360715"/>
              <a:gd name="connsiteX17" fmla="*/ 391886 w 2100943"/>
              <a:gd name="connsiteY17" fmla="*/ 1273629 h 1360715"/>
              <a:gd name="connsiteX18" fmla="*/ 424543 w 2100943"/>
              <a:gd name="connsiteY18" fmla="*/ 1295400 h 1360715"/>
              <a:gd name="connsiteX19" fmla="*/ 489857 w 2100943"/>
              <a:gd name="connsiteY19" fmla="*/ 1317172 h 1360715"/>
              <a:gd name="connsiteX20" fmla="*/ 522514 w 2100943"/>
              <a:gd name="connsiteY20" fmla="*/ 1328058 h 1360715"/>
              <a:gd name="connsiteX21" fmla="*/ 620486 w 2100943"/>
              <a:gd name="connsiteY21" fmla="*/ 1349829 h 1360715"/>
              <a:gd name="connsiteX22" fmla="*/ 664029 w 2100943"/>
              <a:gd name="connsiteY22" fmla="*/ 1360715 h 1360715"/>
              <a:gd name="connsiteX23" fmla="*/ 1001486 w 2100943"/>
              <a:gd name="connsiteY23" fmla="*/ 1349829 h 1360715"/>
              <a:gd name="connsiteX24" fmla="*/ 1164771 w 2100943"/>
              <a:gd name="connsiteY24" fmla="*/ 1328058 h 1360715"/>
              <a:gd name="connsiteX25" fmla="*/ 1197429 w 2100943"/>
              <a:gd name="connsiteY25" fmla="*/ 1317172 h 1360715"/>
              <a:gd name="connsiteX26" fmla="*/ 1284514 w 2100943"/>
              <a:gd name="connsiteY26" fmla="*/ 1295400 h 1360715"/>
              <a:gd name="connsiteX27" fmla="*/ 1328057 w 2100943"/>
              <a:gd name="connsiteY27" fmla="*/ 1273629 h 1360715"/>
              <a:gd name="connsiteX28" fmla="*/ 1393371 w 2100943"/>
              <a:gd name="connsiteY28" fmla="*/ 1251858 h 1360715"/>
              <a:gd name="connsiteX29" fmla="*/ 1426029 w 2100943"/>
              <a:gd name="connsiteY29" fmla="*/ 1240972 h 1360715"/>
              <a:gd name="connsiteX30" fmla="*/ 1491343 w 2100943"/>
              <a:gd name="connsiteY30" fmla="*/ 1208315 h 1360715"/>
              <a:gd name="connsiteX31" fmla="*/ 1556657 w 2100943"/>
              <a:gd name="connsiteY31" fmla="*/ 1186543 h 1360715"/>
              <a:gd name="connsiteX32" fmla="*/ 1621971 w 2100943"/>
              <a:gd name="connsiteY32" fmla="*/ 1153886 h 1360715"/>
              <a:gd name="connsiteX33" fmla="*/ 1687286 w 2100943"/>
              <a:gd name="connsiteY33" fmla="*/ 1132115 h 1360715"/>
              <a:gd name="connsiteX34" fmla="*/ 1730829 w 2100943"/>
              <a:gd name="connsiteY34" fmla="*/ 1088572 h 1360715"/>
              <a:gd name="connsiteX35" fmla="*/ 1796143 w 2100943"/>
              <a:gd name="connsiteY35" fmla="*/ 1045029 h 1360715"/>
              <a:gd name="connsiteX36" fmla="*/ 1828800 w 2100943"/>
              <a:gd name="connsiteY36" fmla="*/ 1023258 h 1360715"/>
              <a:gd name="connsiteX37" fmla="*/ 1915886 w 2100943"/>
              <a:gd name="connsiteY37" fmla="*/ 936172 h 1360715"/>
              <a:gd name="connsiteX38" fmla="*/ 1970314 w 2100943"/>
              <a:gd name="connsiteY38" fmla="*/ 881743 h 1360715"/>
              <a:gd name="connsiteX39" fmla="*/ 2002971 w 2100943"/>
              <a:gd name="connsiteY39" fmla="*/ 859972 h 1360715"/>
              <a:gd name="connsiteX40" fmla="*/ 2035629 w 2100943"/>
              <a:gd name="connsiteY40" fmla="*/ 805543 h 1360715"/>
              <a:gd name="connsiteX41" fmla="*/ 2046514 w 2100943"/>
              <a:gd name="connsiteY41" fmla="*/ 772886 h 1360715"/>
              <a:gd name="connsiteX42" fmla="*/ 2068286 w 2100943"/>
              <a:gd name="connsiteY42" fmla="*/ 740229 h 1360715"/>
              <a:gd name="connsiteX43" fmla="*/ 2100943 w 2100943"/>
              <a:gd name="connsiteY43" fmla="*/ 620486 h 1360715"/>
              <a:gd name="connsiteX44" fmla="*/ 2090057 w 2100943"/>
              <a:gd name="connsiteY44" fmla="*/ 446315 h 1360715"/>
              <a:gd name="connsiteX45" fmla="*/ 2068286 w 2100943"/>
              <a:gd name="connsiteY45" fmla="*/ 413658 h 1360715"/>
              <a:gd name="connsiteX46" fmla="*/ 2057400 w 2100943"/>
              <a:gd name="connsiteY46" fmla="*/ 381000 h 1360715"/>
              <a:gd name="connsiteX47" fmla="*/ 2024743 w 2100943"/>
              <a:gd name="connsiteY47" fmla="*/ 359229 h 1360715"/>
              <a:gd name="connsiteX48" fmla="*/ 1948543 w 2100943"/>
              <a:gd name="connsiteY48" fmla="*/ 283029 h 1360715"/>
              <a:gd name="connsiteX49" fmla="*/ 1926771 w 2100943"/>
              <a:gd name="connsiteY49" fmla="*/ 261258 h 1360715"/>
              <a:gd name="connsiteX50" fmla="*/ 1905000 w 2100943"/>
              <a:gd name="connsiteY50" fmla="*/ 228600 h 1360715"/>
              <a:gd name="connsiteX51" fmla="*/ 1839686 w 2100943"/>
              <a:gd name="connsiteY51" fmla="*/ 185058 h 1360715"/>
              <a:gd name="connsiteX52" fmla="*/ 1752600 w 2100943"/>
              <a:gd name="connsiteY52" fmla="*/ 119743 h 1360715"/>
              <a:gd name="connsiteX53" fmla="*/ 1719943 w 2100943"/>
              <a:gd name="connsiteY53" fmla="*/ 108858 h 1360715"/>
              <a:gd name="connsiteX54" fmla="*/ 1687286 w 2100943"/>
              <a:gd name="connsiteY54" fmla="*/ 87086 h 1360715"/>
              <a:gd name="connsiteX55" fmla="*/ 1611086 w 2100943"/>
              <a:gd name="connsiteY55" fmla="*/ 65315 h 1360715"/>
              <a:gd name="connsiteX56" fmla="*/ 1534886 w 2100943"/>
              <a:gd name="connsiteY56" fmla="*/ 43543 h 1360715"/>
              <a:gd name="connsiteX57" fmla="*/ 1469571 w 2100943"/>
              <a:gd name="connsiteY57" fmla="*/ 32658 h 1360715"/>
              <a:gd name="connsiteX58" fmla="*/ 1436914 w 2100943"/>
              <a:gd name="connsiteY58" fmla="*/ 21772 h 1360715"/>
              <a:gd name="connsiteX59" fmla="*/ 1284514 w 2100943"/>
              <a:gd name="connsiteY59" fmla="*/ 0 h 1360715"/>
              <a:gd name="connsiteX60" fmla="*/ 805543 w 2100943"/>
              <a:gd name="connsiteY60" fmla="*/ 10886 h 1360715"/>
              <a:gd name="connsiteX61" fmla="*/ 729343 w 2100943"/>
              <a:gd name="connsiteY61" fmla="*/ 21772 h 1360715"/>
              <a:gd name="connsiteX62" fmla="*/ 631371 w 2100943"/>
              <a:gd name="connsiteY62" fmla="*/ 32658 h 1360715"/>
              <a:gd name="connsiteX63" fmla="*/ 544286 w 2100943"/>
              <a:gd name="connsiteY63" fmla="*/ 54429 h 1360715"/>
              <a:gd name="connsiteX64" fmla="*/ 446314 w 2100943"/>
              <a:gd name="connsiteY64" fmla="*/ 76200 h 1360715"/>
              <a:gd name="connsiteX65" fmla="*/ 348343 w 2100943"/>
              <a:gd name="connsiteY65" fmla="*/ 108858 h 1360715"/>
              <a:gd name="connsiteX66" fmla="*/ 315686 w 2100943"/>
              <a:gd name="connsiteY66" fmla="*/ 119743 h 1360715"/>
              <a:gd name="connsiteX67" fmla="*/ 293914 w 2100943"/>
              <a:gd name="connsiteY67" fmla="*/ 141515 h 1360715"/>
              <a:gd name="connsiteX68" fmla="*/ 185057 w 2100943"/>
              <a:gd name="connsiteY68" fmla="*/ 163286 h 1360715"/>
              <a:gd name="connsiteX69" fmla="*/ 141514 w 2100943"/>
              <a:gd name="connsiteY69" fmla="*/ 174172 h 1360715"/>
              <a:gd name="connsiteX70" fmla="*/ 108857 w 2100943"/>
              <a:gd name="connsiteY70" fmla="*/ 185058 h 1360715"/>
              <a:gd name="connsiteX71" fmla="*/ 87086 w 2100943"/>
              <a:gd name="connsiteY71" fmla="*/ 206829 h 136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100943" h="1360715">
                <a:moveTo>
                  <a:pt x="195943" y="174172"/>
                </a:moveTo>
                <a:cubicBezTo>
                  <a:pt x="185057" y="192315"/>
                  <a:pt x="176684" y="212225"/>
                  <a:pt x="163286" y="228600"/>
                </a:cubicBezTo>
                <a:cubicBezTo>
                  <a:pt x="143789" y="252430"/>
                  <a:pt x="116445" y="269283"/>
                  <a:pt x="97971" y="293915"/>
                </a:cubicBezTo>
                <a:cubicBezTo>
                  <a:pt x="87085" y="308429"/>
                  <a:pt x="75859" y="322694"/>
                  <a:pt x="65314" y="337458"/>
                </a:cubicBezTo>
                <a:cubicBezTo>
                  <a:pt x="57710" y="348104"/>
                  <a:pt x="51716" y="359899"/>
                  <a:pt x="43543" y="370115"/>
                </a:cubicBezTo>
                <a:cubicBezTo>
                  <a:pt x="37132" y="378129"/>
                  <a:pt x="29028" y="384629"/>
                  <a:pt x="21771" y="391886"/>
                </a:cubicBezTo>
                <a:cubicBezTo>
                  <a:pt x="1627" y="452323"/>
                  <a:pt x="0" y="448893"/>
                  <a:pt x="0" y="544286"/>
                </a:cubicBezTo>
                <a:cubicBezTo>
                  <a:pt x="0" y="668968"/>
                  <a:pt x="-453" y="759737"/>
                  <a:pt x="21771" y="870858"/>
                </a:cubicBezTo>
                <a:cubicBezTo>
                  <a:pt x="26117" y="892590"/>
                  <a:pt x="46496" y="967816"/>
                  <a:pt x="54429" y="979715"/>
                </a:cubicBezTo>
                <a:cubicBezTo>
                  <a:pt x="61686" y="990601"/>
                  <a:pt x="70349" y="1000670"/>
                  <a:pt x="76200" y="1012372"/>
                </a:cubicBezTo>
                <a:cubicBezTo>
                  <a:pt x="81332" y="1022635"/>
                  <a:pt x="80201" y="1035849"/>
                  <a:pt x="87086" y="1045029"/>
                </a:cubicBezTo>
                <a:cubicBezTo>
                  <a:pt x="102481" y="1065555"/>
                  <a:pt x="123371" y="1081315"/>
                  <a:pt x="141514" y="1099458"/>
                </a:cubicBezTo>
                <a:cubicBezTo>
                  <a:pt x="148771" y="1106715"/>
                  <a:pt x="154746" y="1115536"/>
                  <a:pt x="163286" y="1121229"/>
                </a:cubicBezTo>
                <a:cubicBezTo>
                  <a:pt x="174172" y="1128486"/>
                  <a:pt x="186010" y="1134486"/>
                  <a:pt x="195943" y="1143000"/>
                </a:cubicBezTo>
                <a:cubicBezTo>
                  <a:pt x="211528" y="1156358"/>
                  <a:pt x="221127" y="1177363"/>
                  <a:pt x="239486" y="1186543"/>
                </a:cubicBezTo>
                <a:cubicBezTo>
                  <a:pt x="254000" y="1193800"/>
                  <a:pt x="269268" y="1199714"/>
                  <a:pt x="283029" y="1208315"/>
                </a:cubicBezTo>
                <a:cubicBezTo>
                  <a:pt x="302769" y="1220653"/>
                  <a:pt x="336187" y="1251222"/>
                  <a:pt x="359229" y="1262743"/>
                </a:cubicBezTo>
                <a:cubicBezTo>
                  <a:pt x="369492" y="1267875"/>
                  <a:pt x="381623" y="1268497"/>
                  <a:pt x="391886" y="1273629"/>
                </a:cubicBezTo>
                <a:cubicBezTo>
                  <a:pt x="403588" y="1279480"/>
                  <a:pt x="412588" y="1290087"/>
                  <a:pt x="424543" y="1295400"/>
                </a:cubicBezTo>
                <a:cubicBezTo>
                  <a:pt x="445514" y="1304721"/>
                  <a:pt x="468086" y="1309915"/>
                  <a:pt x="489857" y="1317172"/>
                </a:cubicBezTo>
                <a:cubicBezTo>
                  <a:pt x="500743" y="1320801"/>
                  <a:pt x="511382" y="1325275"/>
                  <a:pt x="522514" y="1328058"/>
                </a:cubicBezTo>
                <a:cubicBezTo>
                  <a:pt x="628743" y="1354613"/>
                  <a:pt x="496062" y="1322179"/>
                  <a:pt x="620486" y="1349829"/>
                </a:cubicBezTo>
                <a:cubicBezTo>
                  <a:pt x="635091" y="1353075"/>
                  <a:pt x="649515" y="1357086"/>
                  <a:pt x="664029" y="1360715"/>
                </a:cubicBezTo>
                <a:lnTo>
                  <a:pt x="1001486" y="1349829"/>
                </a:lnTo>
                <a:cubicBezTo>
                  <a:pt x="1023418" y="1348704"/>
                  <a:pt x="1139084" y="1331727"/>
                  <a:pt x="1164771" y="1328058"/>
                </a:cubicBezTo>
                <a:cubicBezTo>
                  <a:pt x="1175657" y="1324429"/>
                  <a:pt x="1186358" y="1320191"/>
                  <a:pt x="1197429" y="1317172"/>
                </a:cubicBezTo>
                <a:cubicBezTo>
                  <a:pt x="1226296" y="1309299"/>
                  <a:pt x="1257751" y="1308781"/>
                  <a:pt x="1284514" y="1295400"/>
                </a:cubicBezTo>
                <a:cubicBezTo>
                  <a:pt x="1299028" y="1288143"/>
                  <a:pt x="1312990" y="1279656"/>
                  <a:pt x="1328057" y="1273629"/>
                </a:cubicBezTo>
                <a:cubicBezTo>
                  <a:pt x="1349365" y="1265106"/>
                  <a:pt x="1371600" y="1259115"/>
                  <a:pt x="1393371" y="1251858"/>
                </a:cubicBezTo>
                <a:lnTo>
                  <a:pt x="1426029" y="1240972"/>
                </a:lnTo>
                <a:cubicBezTo>
                  <a:pt x="1545124" y="1201273"/>
                  <a:pt x="1364736" y="1264585"/>
                  <a:pt x="1491343" y="1208315"/>
                </a:cubicBezTo>
                <a:cubicBezTo>
                  <a:pt x="1512314" y="1198994"/>
                  <a:pt x="1556657" y="1186543"/>
                  <a:pt x="1556657" y="1186543"/>
                </a:cubicBezTo>
                <a:cubicBezTo>
                  <a:pt x="1591629" y="1151573"/>
                  <a:pt x="1564652" y="1171082"/>
                  <a:pt x="1621971" y="1153886"/>
                </a:cubicBezTo>
                <a:cubicBezTo>
                  <a:pt x="1643952" y="1147292"/>
                  <a:pt x="1687286" y="1132115"/>
                  <a:pt x="1687286" y="1132115"/>
                </a:cubicBezTo>
                <a:cubicBezTo>
                  <a:pt x="1701800" y="1117601"/>
                  <a:pt x="1713750" y="1099958"/>
                  <a:pt x="1730829" y="1088572"/>
                </a:cubicBezTo>
                <a:lnTo>
                  <a:pt x="1796143" y="1045029"/>
                </a:lnTo>
                <a:cubicBezTo>
                  <a:pt x="1807029" y="1037772"/>
                  <a:pt x="1819549" y="1032509"/>
                  <a:pt x="1828800" y="1023258"/>
                </a:cubicBezTo>
                <a:lnTo>
                  <a:pt x="1915886" y="936172"/>
                </a:lnTo>
                <a:lnTo>
                  <a:pt x="1970314" y="881743"/>
                </a:lnTo>
                <a:lnTo>
                  <a:pt x="2002971" y="859972"/>
                </a:lnTo>
                <a:cubicBezTo>
                  <a:pt x="2033811" y="767456"/>
                  <a:pt x="1990799" y="880261"/>
                  <a:pt x="2035629" y="805543"/>
                </a:cubicBezTo>
                <a:cubicBezTo>
                  <a:pt x="2041532" y="795704"/>
                  <a:pt x="2041382" y="783149"/>
                  <a:pt x="2046514" y="772886"/>
                </a:cubicBezTo>
                <a:cubicBezTo>
                  <a:pt x="2052365" y="761184"/>
                  <a:pt x="2061029" y="751115"/>
                  <a:pt x="2068286" y="740229"/>
                </a:cubicBezTo>
                <a:cubicBezTo>
                  <a:pt x="2095908" y="657362"/>
                  <a:pt x="2085556" y="697418"/>
                  <a:pt x="2100943" y="620486"/>
                </a:cubicBezTo>
                <a:cubicBezTo>
                  <a:pt x="2097314" y="562429"/>
                  <a:pt x="2099129" y="503773"/>
                  <a:pt x="2090057" y="446315"/>
                </a:cubicBezTo>
                <a:cubicBezTo>
                  <a:pt x="2088017" y="433392"/>
                  <a:pt x="2074137" y="425360"/>
                  <a:pt x="2068286" y="413658"/>
                </a:cubicBezTo>
                <a:cubicBezTo>
                  <a:pt x="2063154" y="403395"/>
                  <a:pt x="2064568" y="389960"/>
                  <a:pt x="2057400" y="381000"/>
                </a:cubicBezTo>
                <a:cubicBezTo>
                  <a:pt x="2049227" y="370784"/>
                  <a:pt x="2035629" y="366486"/>
                  <a:pt x="2024743" y="359229"/>
                </a:cubicBezTo>
                <a:cubicBezTo>
                  <a:pt x="2000112" y="285337"/>
                  <a:pt x="2035880" y="370362"/>
                  <a:pt x="1948543" y="283029"/>
                </a:cubicBezTo>
                <a:cubicBezTo>
                  <a:pt x="1941286" y="275772"/>
                  <a:pt x="1933182" y="269272"/>
                  <a:pt x="1926771" y="261258"/>
                </a:cubicBezTo>
                <a:cubicBezTo>
                  <a:pt x="1918598" y="251042"/>
                  <a:pt x="1914846" y="237215"/>
                  <a:pt x="1905000" y="228600"/>
                </a:cubicBezTo>
                <a:cubicBezTo>
                  <a:pt x="1885308" y="211370"/>
                  <a:pt x="1858188" y="203560"/>
                  <a:pt x="1839686" y="185058"/>
                </a:cubicBezTo>
                <a:cubicBezTo>
                  <a:pt x="1813897" y="159269"/>
                  <a:pt x="1789525" y="132051"/>
                  <a:pt x="1752600" y="119743"/>
                </a:cubicBezTo>
                <a:lnTo>
                  <a:pt x="1719943" y="108858"/>
                </a:lnTo>
                <a:cubicBezTo>
                  <a:pt x="1709057" y="101601"/>
                  <a:pt x="1698988" y="92937"/>
                  <a:pt x="1687286" y="87086"/>
                </a:cubicBezTo>
                <a:cubicBezTo>
                  <a:pt x="1669882" y="78384"/>
                  <a:pt x="1627368" y="69967"/>
                  <a:pt x="1611086" y="65315"/>
                </a:cubicBezTo>
                <a:cubicBezTo>
                  <a:pt x="1562666" y="51481"/>
                  <a:pt x="1591608" y="54887"/>
                  <a:pt x="1534886" y="43543"/>
                </a:cubicBezTo>
                <a:cubicBezTo>
                  <a:pt x="1513243" y="39214"/>
                  <a:pt x="1491343" y="36286"/>
                  <a:pt x="1469571" y="32658"/>
                </a:cubicBezTo>
                <a:cubicBezTo>
                  <a:pt x="1458685" y="29029"/>
                  <a:pt x="1448115" y="24261"/>
                  <a:pt x="1436914" y="21772"/>
                </a:cubicBezTo>
                <a:cubicBezTo>
                  <a:pt x="1396555" y="12803"/>
                  <a:pt x="1322178" y="4708"/>
                  <a:pt x="1284514" y="0"/>
                </a:cubicBezTo>
                <a:lnTo>
                  <a:pt x="805543" y="10886"/>
                </a:lnTo>
                <a:cubicBezTo>
                  <a:pt x="779905" y="11891"/>
                  <a:pt x="754803" y="18589"/>
                  <a:pt x="729343" y="21772"/>
                </a:cubicBezTo>
                <a:cubicBezTo>
                  <a:pt x="696738" y="25848"/>
                  <a:pt x="663899" y="28011"/>
                  <a:pt x="631371" y="32658"/>
                </a:cubicBezTo>
                <a:cubicBezTo>
                  <a:pt x="537746" y="46033"/>
                  <a:pt x="611827" y="37543"/>
                  <a:pt x="544286" y="54429"/>
                </a:cubicBezTo>
                <a:cubicBezTo>
                  <a:pt x="482159" y="69961"/>
                  <a:pt x="502169" y="59443"/>
                  <a:pt x="446314" y="76200"/>
                </a:cubicBezTo>
                <a:lnTo>
                  <a:pt x="348343" y="108858"/>
                </a:lnTo>
                <a:lnTo>
                  <a:pt x="315686" y="119743"/>
                </a:lnTo>
                <a:cubicBezTo>
                  <a:pt x="308429" y="127000"/>
                  <a:pt x="303651" y="138269"/>
                  <a:pt x="293914" y="141515"/>
                </a:cubicBezTo>
                <a:cubicBezTo>
                  <a:pt x="258809" y="153217"/>
                  <a:pt x="220956" y="154311"/>
                  <a:pt x="185057" y="163286"/>
                </a:cubicBezTo>
                <a:cubicBezTo>
                  <a:pt x="170543" y="166915"/>
                  <a:pt x="155899" y="170062"/>
                  <a:pt x="141514" y="174172"/>
                </a:cubicBezTo>
                <a:cubicBezTo>
                  <a:pt x="130481" y="177324"/>
                  <a:pt x="118696" y="179154"/>
                  <a:pt x="108857" y="185058"/>
                </a:cubicBezTo>
                <a:cubicBezTo>
                  <a:pt x="100057" y="190338"/>
                  <a:pt x="94343" y="199572"/>
                  <a:pt x="87086" y="206829"/>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56801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sp>
        <p:nvSpPr>
          <p:cNvPr id="3" name="Объект 2"/>
          <p:cNvSpPr>
            <a:spLocks noGrp="1"/>
          </p:cNvSpPr>
          <p:nvPr>
            <p:ph sz="quarter" idx="1"/>
          </p:nvPr>
        </p:nvSpPr>
        <p:spPr/>
        <p:txBody>
          <a:bodyPr>
            <a:normAutofit lnSpcReduction="10000"/>
          </a:bodyPr>
          <a:lstStyle/>
          <a:p>
            <a:pPr marL="0" indent="0">
              <a:buNone/>
            </a:pPr>
            <a:r>
              <a:rPr lang="en-US" dirty="0" smtClean="0"/>
              <a:t>WITH …. OPEN</a:t>
            </a:r>
            <a:endParaRPr lang="en-US" dirty="0"/>
          </a:p>
          <a:p>
            <a:pPr marL="0" indent="0">
              <a:buNone/>
            </a:pPr>
            <a:r>
              <a:rPr lang="en-US" dirty="0" smtClean="0"/>
              <a:t>       with </a:t>
            </a:r>
            <a:r>
              <a:rPr lang="en-US" dirty="0"/>
              <a:t>open('testfile.txt', 'a') as </a:t>
            </a:r>
            <a:r>
              <a:rPr lang="en-US" dirty="0" err="1"/>
              <a:t>the_file</a:t>
            </a:r>
            <a:r>
              <a:rPr lang="en-US" dirty="0"/>
              <a:t>:</a:t>
            </a:r>
          </a:p>
          <a:p>
            <a:pPr marL="0" indent="0">
              <a:buNone/>
            </a:pPr>
            <a:r>
              <a:rPr lang="en-US" dirty="0" smtClean="0"/>
              <a:t>       </a:t>
            </a:r>
            <a:r>
              <a:rPr lang="en-US" dirty="0" err="1"/>
              <a:t>the_file.write</a:t>
            </a:r>
            <a:r>
              <a:rPr lang="en-US" dirty="0"/>
              <a:t>('Hello')</a:t>
            </a:r>
          </a:p>
          <a:p>
            <a:endParaRPr lang="en-US" dirty="0" smtClean="0"/>
          </a:p>
          <a:p>
            <a:pPr marL="0" indent="0">
              <a:buNone/>
            </a:pPr>
            <a:r>
              <a:rPr lang="en-US" dirty="0" smtClean="0"/>
              <a:t>TRY … EXCEPT …</a:t>
            </a:r>
            <a:endParaRPr lang="en-US" dirty="0"/>
          </a:p>
          <a:p>
            <a:pPr marL="0" indent="0">
              <a:buNone/>
            </a:pPr>
            <a:r>
              <a:rPr lang="en-US" dirty="0"/>
              <a:t>try:</a:t>
            </a:r>
          </a:p>
          <a:p>
            <a:pPr marL="0" indent="0">
              <a:buNone/>
            </a:pPr>
            <a:r>
              <a:rPr lang="en-US" dirty="0"/>
              <a:t>    with open("test.txt") as </a:t>
            </a:r>
            <a:r>
              <a:rPr lang="en-US" dirty="0" err="1"/>
              <a:t>file_handler</a:t>
            </a:r>
            <a:r>
              <a:rPr lang="en-US" dirty="0"/>
              <a:t>:</a:t>
            </a:r>
          </a:p>
          <a:p>
            <a:pPr marL="0" indent="0">
              <a:buNone/>
            </a:pPr>
            <a:r>
              <a:rPr lang="en-US" dirty="0"/>
              <a:t>        for line in </a:t>
            </a:r>
            <a:r>
              <a:rPr lang="en-US" dirty="0" err="1"/>
              <a:t>file_handler</a:t>
            </a:r>
            <a:r>
              <a:rPr lang="en-US" dirty="0"/>
              <a:t>:</a:t>
            </a:r>
          </a:p>
          <a:p>
            <a:pPr marL="0" indent="0">
              <a:buNone/>
            </a:pPr>
            <a:r>
              <a:rPr lang="en-US" dirty="0"/>
              <a:t>            print(line)</a:t>
            </a:r>
          </a:p>
          <a:p>
            <a:pPr marL="0" indent="0">
              <a:buNone/>
            </a:pPr>
            <a:r>
              <a:rPr lang="en-US" dirty="0"/>
              <a:t>except </a:t>
            </a:r>
            <a:r>
              <a:rPr lang="en-US" dirty="0" err="1"/>
              <a:t>IOError</a:t>
            </a:r>
            <a:r>
              <a:rPr lang="en-US" dirty="0"/>
              <a:t>:</a:t>
            </a:r>
          </a:p>
          <a:p>
            <a:pPr marL="0" indent="0">
              <a:buNone/>
            </a:pPr>
            <a:r>
              <a:rPr lang="en-US" dirty="0"/>
              <a:t>    print("An </a:t>
            </a:r>
            <a:r>
              <a:rPr lang="en-US" dirty="0" err="1"/>
              <a:t>IOError</a:t>
            </a:r>
            <a:r>
              <a:rPr lang="en-US" dirty="0"/>
              <a:t> has occurred!")</a:t>
            </a:r>
            <a:endParaRPr lang="ru-RU" dirty="0"/>
          </a:p>
        </p:txBody>
      </p:sp>
    </p:spTree>
    <p:extLst>
      <p:ext uri="{BB962C8B-B14F-4D97-AF65-F5344CB8AC3E}">
        <p14:creationId xmlns:p14="http://schemas.microsoft.com/office/powerpoint/2010/main" val="5735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85" y="1720492"/>
            <a:ext cx="7731052" cy="35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549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43105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53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b="1" dirty="0"/>
              <a:t>The </a:t>
            </a:r>
            <a:r>
              <a:rPr lang="en-US" sz="3200" b="1" i="1" dirty="0" err="1"/>
              <a:t>raw_input</a:t>
            </a:r>
            <a:r>
              <a:rPr lang="en-US" sz="3200" b="1" dirty="0"/>
              <a:t> Function</a:t>
            </a:r>
            <a:r>
              <a:rPr lang="en-US" sz="3200" b="1" dirty="0" smtClean="0"/>
              <a:t>:</a:t>
            </a:r>
            <a:endParaRPr lang="ru-RU" dirty="0"/>
          </a:p>
        </p:txBody>
      </p:sp>
      <p:sp>
        <p:nvSpPr>
          <p:cNvPr id="3" name="Объект 2"/>
          <p:cNvSpPr>
            <a:spLocks noGrp="1"/>
          </p:cNvSpPr>
          <p:nvPr>
            <p:ph sz="quarter" idx="1"/>
          </p:nvPr>
        </p:nvSpPr>
        <p:spPr/>
        <p:txBody>
          <a:bodyPr/>
          <a:lstStyle/>
          <a:p>
            <a:r>
              <a:rPr lang="en-US" sz="1800" dirty="0" smtClean="0"/>
              <a:t>The </a:t>
            </a:r>
            <a:r>
              <a:rPr lang="en-US" sz="1800" i="1" dirty="0" err="1"/>
              <a:t>raw_input</a:t>
            </a:r>
            <a:r>
              <a:rPr lang="en-US" sz="1800" i="1" dirty="0"/>
              <a:t>([prompt])</a:t>
            </a:r>
            <a:r>
              <a:rPr lang="en-US" sz="1800" dirty="0"/>
              <a:t> function reads one line from standard input and returns it as a string (removing the trailing newline</a:t>
            </a:r>
            <a:r>
              <a:rPr lang="en-US" sz="1800" dirty="0" smtClean="0"/>
              <a:t>):</a:t>
            </a:r>
          </a:p>
          <a:p>
            <a:endParaRPr lang="en-US" sz="1800" dirty="0"/>
          </a:p>
          <a:p>
            <a:pPr lvl="1">
              <a:buFontTx/>
              <a:buNone/>
            </a:pP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raw_input</a:t>
            </a:r>
            <a:r>
              <a:rPr lang="en-US" sz="1800" dirty="0">
                <a:latin typeface="Courier New" pitchFamily="49" charset="0"/>
                <a:cs typeface="Courier New" pitchFamily="49" charset="0"/>
              </a:rPr>
              <a:t>("Enter your input: "); </a:t>
            </a:r>
          </a:p>
          <a:p>
            <a:pPr lvl="1">
              <a:buFontTx/>
              <a:buNone/>
            </a:pPr>
            <a:r>
              <a:rPr lang="en-US" sz="1800" dirty="0">
                <a:latin typeface="Courier New" pitchFamily="49" charset="0"/>
                <a:cs typeface="Courier New" pitchFamily="49" charset="0"/>
              </a:rPr>
              <a:t>print "Received input is : ",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lvl="1">
              <a:buFontTx/>
              <a:buNone/>
            </a:pPr>
            <a:endParaRPr lang="en-US" sz="1800" dirty="0">
              <a:latin typeface="Courier New" pitchFamily="49" charset="0"/>
              <a:cs typeface="Courier New" pitchFamily="49" charset="0"/>
            </a:endParaRPr>
          </a:p>
          <a:p>
            <a:r>
              <a:rPr lang="en-US" sz="1800" dirty="0"/>
              <a:t>This would prompt you to enter any string and it would display same string on the screen. </a:t>
            </a:r>
            <a:endParaRPr lang="en-US" sz="1800" dirty="0" smtClean="0"/>
          </a:p>
          <a:p>
            <a:r>
              <a:rPr lang="en-US" sz="1800" dirty="0" smtClean="0"/>
              <a:t>When </a:t>
            </a:r>
            <a:r>
              <a:rPr lang="en-US" sz="1800" dirty="0"/>
              <a:t>I typed "Hello Python!", it output is like this</a:t>
            </a:r>
            <a:r>
              <a:rPr lang="en-US" sz="1800" dirty="0" smtClean="0"/>
              <a:t>:</a:t>
            </a:r>
          </a:p>
          <a:p>
            <a:endParaRPr lang="en-US" sz="1800" dirty="0"/>
          </a:p>
          <a:p>
            <a:pPr lvl="1">
              <a:buFontTx/>
              <a:buNone/>
            </a:pPr>
            <a:r>
              <a:rPr lang="en-US" sz="1800" dirty="0">
                <a:latin typeface="Courier New" pitchFamily="49" charset="0"/>
                <a:cs typeface="Courier New" pitchFamily="49" charset="0"/>
              </a:rPr>
              <a:t>Enter your input: Hello Python </a:t>
            </a:r>
          </a:p>
          <a:p>
            <a:pPr lvl="1">
              <a:buFontTx/>
              <a:buNone/>
            </a:pPr>
            <a:r>
              <a:rPr lang="en-US" sz="1800" dirty="0">
                <a:latin typeface="Courier New" pitchFamily="49" charset="0"/>
                <a:cs typeface="Courier New" pitchFamily="49" charset="0"/>
              </a:rPr>
              <a:t>Received input is : Hello Python </a:t>
            </a:r>
          </a:p>
          <a:p>
            <a:endParaRPr lang="ru-RU" dirty="0"/>
          </a:p>
        </p:txBody>
      </p:sp>
    </p:spTree>
    <p:extLst>
      <p:ext uri="{BB962C8B-B14F-4D97-AF65-F5344CB8AC3E}">
        <p14:creationId xmlns:p14="http://schemas.microsoft.com/office/powerpoint/2010/main" val="275121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562074"/>
          </a:xfrm>
        </p:spPr>
        <p:txBody>
          <a:bodyPr/>
          <a:lstStyle/>
          <a:p>
            <a:r>
              <a:rPr lang="en-US" dirty="0" smtClean="0"/>
              <a:t>Input() Function</a:t>
            </a:r>
            <a:endParaRPr lang="ru-RU" dirty="0"/>
          </a:p>
        </p:txBody>
      </p:sp>
      <p:sp>
        <p:nvSpPr>
          <p:cNvPr id="3" name="Объект 2"/>
          <p:cNvSpPr>
            <a:spLocks noGrp="1"/>
          </p:cNvSpPr>
          <p:nvPr>
            <p:ph sz="quarter" idx="1"/>
          </p:nvPr>
        </p:nvSpPr>
        <p:spPr>
          <a:xfrm>
            <a:off x="323528" y="908720"/>
            <a:ext cx="7601272" cy="5565232"/>
          </a:xfrm>
        </p:spPr>
        <p:txBody>
          <a:bodyPr>
            <a:noAutofit/>
          </a:bodyPr>
          <a:lstStyle/>
          <a:p>
            <a:r>
              <a:rPr lang="en-US" sz="2000" dirty="0"/>
              <a:t>The </a:t>
            </a:r>
            <a:r>
              <a:rPr lang="en-US" sz="2000" i="1" dirty="0"/>
              <a:t>input([prompt])</a:t>
            </a:r>
            <a:r>
              <a:rPr lang="en-US" sz="2000" dirty="0"/>
              <a:t> function is equivalent to </a:t>
            </a:r>
            <a:r>
              <a:rPr lang="en-US" sz="2000" dirty="0" err="1"/>
              <a:t>raw_input</a:t>
            </a:r>
            <a:r>
              <a:rPr lang="en-US" sz="2000" dirty="0"/>
              <a:t>, except that it assumes the input is a valid Python expression and returns the evaluated result to you</a:t>
            </a:r>
            <a:r>
              <a:rPr lang="en-US" sz="2000" dirty="0" smtClean="0"/>
              <a:t>:</a:t>
            </a:r>
          </a:p>
          <a:p>
            <a:endParaRPr lang="en-US" sz="2000" dirty="0"/>
          </a:p>
          <a:p>
            <a:pPr lvl="1">
              <a:buFontTx/>
              <a:buNone/>
            </a:pPr>
            <a:r>
              <a:rPr lang="en-US" sz="2000" dirty="0" err="1">
                <a:latin typeface="Courier New" pitchFamily="49" charset="0"/>
                <a:cs typeface="Courier New" pitchFamily="49" charset="0"/>
              </a:rPr>
              <a:t>str</a:t>
            </a:r>
            <a:r>
              <a:rPr lang="en-US" sz="2000" dirty="0">
                <a:latin typeface="Courier New" pitchFamily="49" charset="0"/>
                <a:cs typeface="Courier New" pitchFamily="49" charset="0"/>
              </a:rPr>
              <a:t> = input("Enter your input: "); </a:t>
            </a:r>
          </a:p>
          <a:p>
            <a:pPr lvl="1">
              <a:buFontTx/>
              <a:buNone/>
            </a:pPr>
            <a:r>
              <a:rPr lang="en-US" sz="2000" dirty="0">
                <a:latin typeface="Courier New" pitchFamily="49" charset="0"/>
                <a:cs typeface="Courier New" pitchFamily="49" charset="0"/>
              </a:rPr>
              <a:t>print "Received input is : ", </a:t>
            </a:r>
            <a:r>
              <a:rPr lang="en-US" sz="2000" dirty="0" err="1">
                <a:latin typeface="Courier New" pitchFamily="49" charset="0"/>
                <a:cs typeface="Courier New" pitchFamily="49" charset="0"/>
              </a:rPr>
              <a:t>str</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pPr lvl="1">
              <a:buFontTx/>
              <a:buNone/>
            </a:pPr>
            <a:endParaRPr lang="en-US" sz="2000" dirty="0">
              <a:latin typeface="Courier New" pitchFamily="49" charset="0"/>
              <a:cs typeface="Courier New" pitchFamily="49" charset="0"/>
            </a:endParaRPr>
          </a:p>
          <a:p>
            <a:r>
              <a:rPr lang="en-US" sz="2000" dirty="0"/>
              <a:t>This would produce following result against the entered input</a:t>
            </a:r>
            <a:r>
              <a:rPr lang="en-US" sz="2000" dirty="0" smtClean="0"/>
              <a:t>:</a:t>
            </a:r>
          </a:p>
          <a:p>
            <a:endParaRPr lang="en-US" sz="2000" dirty="0"/>
          </a:p>
          <a:p>
            <a:pPr lvl="1">
              <a:buFontTx/>
              <a:buNone/>
            </a:pPr>
            <a:r>
              <a:rPr lang="en-US" sz="2000" dirty="0">
                <a:latin typeface="Courier New" pitchFamily="49" charset="0"/>
                <a:cs typeface="Courier New" pitchFamily="49" charset="0"/>
              </a:rPr>
              <a:t>Enter your input: [x*5 for x in range(2,10,2)] </a:t>
            </a:r>
          </a:p>
          <a:p>
            <a:pPr lvl="1">
              <a:buFontTx/>
              <a:buNone/>
            </a:pPr>
            <a:r>
              <a:rPr lang="en-US" sz="2000" dirty="0" err="1">
                <a:latin typeface="Courier New" pitchFamily="49" charset="0"/>
                <a:cs typeface="Courier New" pitchFamily="49" charset="0"/>
              </a:rPr>
              <a:t>Recieved</a:t>
            </a:r>
            <a:r>
              <a:rPr lang="en-US" sz="2000" dirty="0">
                <a:latin typeface="Courier New" pitchFamily="49" charset="0"/>
                <a:cs typeface="Courier New" pitchFamily="49" charset="0"/>
              </a:rPr>
              <a:t> input is : [10, 20, 30, 40] </a:t>
            </a:r>
            <a:endParaRPr lang="en-US" sz="2000" dirty="0" smtClean="0">
              <a:latin typeface="Courier New" pitchFamily="49" charset="0"/>
              <a:cs typeface="Courier New" pitchFamily="49" charset="0"/>
            </a:endParaRPr>
          </a:p>
          <a:p>
            <a:pPr lvl="1">
              <a:buFontTx/>
              <a:buNone/>
            </a:pPr>
            <a:endParaRPr lang="en-US" sz="2000" dirty="0" smtClean="0"/>
          </a:p>
          <a:p>
            <a:r>
              <a:rPr lang="en-US" sz="2000" dirty="0" smtClean="0"/>
              <a:t>Always </a:t>
            </a:r>
            <a:r>
              <a:rPr lang="en-US" sz="2000" dirty="0"/>
              <a:t>outputs a </a:t>
            </a:r>
            <a:r>
              <a:rPr lang="en-US" sz="2000" dirty="0" smtClean="0"/>
              <a:t>string;</a:t>
            </a:r>
          </a:p>
          <a:p>
            <a:r>
              <a:rPr lang="en-US" sz="2000" dirty="0"/>
              <a:t>Even if a user types a </a:t>
            </a:r>
            <a:r>
              <a:rPr lang="en-US" sz="2000" dirty="0" smtClean="0"/>
              <a:t>number!</a:t>
            </a:r>
          </a:p>
          <a:p>
            <a:r>
              <a:rPr lang="en-US" sz="2000" dirty="0"/>
              <a:t>Y</a:t>
            </a:r>
            <a:r>
              <a:rPr lang="en-US" sz="2000" dirty="0" smtClean="0"/>
              <a:t>ou </a:t>
            </a:r>
            <a:r>
              <a:rPr lang="en-US" sz="2000" dirty="0"/>
              <a:t>need to convert it after receiving the input</a:t>
            </a:r>
            <a:r>
              <a:rPr lang="en-US" sz="2000" dirty="0" smtClean="0"/>
              <a:t>.</a:t>
            </a:r>
            <a:endParaRPr lang="en-US" sz="2000" dirty="0"/>
          </a:p>
          <a:p>
            <a:endParaRPr lang="en-US" sz="2000" dirty="0"/>
          </a:p>
          <a:p>
            <a:endParaRPr lang="en-US" sz="2000" dirty="0"/>
          </a:p>
          <a:p>
            <a:endParaRPr lang="ru-RU" sz="2000" dirty="0"/>
          </a:p>
        </p:txBody>
      </p:sp>
    </p:spTree>
    <p:extLst>
      <p:ext uri="{BB962C8B-B14F-4D97-AF65-F5344CB8AC3E}">
        <p14:creationId xmlns:p14="http://schemas.microsoft.com/office/powerpoint/2010/main" val="208196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Converting input</a:t>
            </a:r>
            <a:endParaRPr lang="ru-RU" dirty="0"/>
          </a:p>
        </p:txBody>
      </p:sp>
      <p:sp>
        <p:nvSpPr>
          <p:cNvPr id="3" name="Объект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Understand that data conversion isn’t without risk. </a:t>
            </a:r>
            <a:endParaRPr lang="en-US" dirty="0" smtClean="0"/>
          </a:p>
          <a:p>
            <a:r>
              <a:rPr lang="en-US" dirty="0" smtClean="0"/>
              <a:t>If </a:t>
            </a:r>
            <a:r>
              <a:rPr lang="en-US" dirty="0"/>
              <a:t>you attempt to type </a:t>
            </a:r>
            <a:r>
              <a:rPr lang="en-US" dirty="0" smtClean="0"/>
              <a:t>something other </a:t>
            </a:r>
            <a:r>
              <a:rPr lang="en-US" dirty="0"/>
              <a:t>than a number, you get an error </a:t>
            </a:r>
            <a:r>
              <a:rPr lang="en-US" dirty="0" smtClean="0"/>
              <a:t>message.</a:t>
            </a:r>
            <a:endParaRPr lang="en-US" dirty="0"/>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66595"/>
            <a:ext cx="80676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44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smtClean="0"/>
              <a:t>More examples</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40786"/>
            <a:ext cx="5052926" cy="27496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олилиния 3"/>
          <p:cNvSpPr/>
          <p:nvPr/>
        </p:nvSpPr>
        <p:spPr>
          <a:xfrm>
            <a:off x="3491880" y="1916832"/>
            <a:ext cx="1153886" cy="326571"/>
          </a:xfrm>
          <a:custGeom>
            <a:avLst/>
            <a:gdLst>
              <a:gd name="connsiteX0" fmla="*/ 228600 w 1153886"/>
              <a:gd name="connsiteY0" fmla="*/ 0 h 326571"/>
              <a:gd name="connsiteX1" fmla="*/ 108857 w 1153886"/>
              <a:gd name="connsiteY1" fmla="*/ 32657 h 326571"/>
              <a:gd name="connsiteX2" fmla="*/ 97972 w 1153886"/>
              <a:gd name="connsiteY2" fmla="*/ 76200 h 326571"/>
              <a:gd name="connsiteX3" fmla="*/ 108857 w 1153886"/>
              <a:gd name="connsiteY3" fmla="*/ 239485 h 326571"/>
              <a:gd name="connsiteX4" fmla="*/ 163286 w 1153886"/>
              <a:gd name="connsiteY4" fmla="*/ 283028 h 326571"/>
              <a:gd name="connsiteX5" fmla="*/ 228600 w 1153886"/>
              <a:gd name="connsiteY5" fmla="*/ 304800 h 326571"/>
              <a:gd name="connsiteX6" fmla="*/ 304800 w 1153886"/>
              <a:gd name="connsiteY6" fmla="*/ 326571 h 326571"/>
              <a:gd name="connsiteX7" fmla="*/ 653143 w 1153886"/>
              <a:gd name="connsiteY7" fmla="*/ 315685 h 326571"/>
              <a:gd name="connsiteX8" fmla="*/ 696686 w 1153886"/>
              <a:gd name="connsiteY8" fmla="*/ 304800 h 326571"/>
              <a:gd name="connsiteX9" fmla="*/ 947057 w 1153886"/>
              <a:gd name="connsiteY9" fmla="*/ 283028 h 326571"/>
              <a:gd name="connsiteX10" fmla="*/ 1023257 w 1153886"/>
              <a:gd name="connsiteY10" fmla="*/ 272143 h 326571"/>
              <a:gd name="connsiteX11" fmla="*/ 1088572 w 1153886"/>
              <a:gd name="connsiteY11" fmla="*/ 250371 h 326571"/>
              <a:gd name="connsiteX12" fmla="*/ 1121229 w 1153886"/>
              <a:gd name="connsiteY12" fmla="*/ 239485 h 326571"/>
              <a:gd name="connsiteX13" fmla="*/ 1153886 w 1153886"/>
              <a:gd name="connsiteY13" fmla="*/ 174171 h 326571"/>
              <a:gd name="connsiteX14" fmla="*/ 1110343 w 1153886"/>
              <a:gd name="connsiteY14" fmla="*/ 119743 h 326571"/>
              <a:gd name="connsiteX15" fmla="*/ 1034143 w 1153886"/>
              <a:gd name="connsiteY15" fmla="*/ 65314 h 326571"/>
              <a:gd name="connsiteX16" fmla="*/ 1001486 w 1153886"/>
              <a:gd name="connsiteY16" fmla="*/ 43543 h 326571"/>
              <a:gd name="connsiteX17" fmla="*/ 936172 w 1153886"/>
              <a:gd name="connsiteY17" fmla="*/ 21771 h 326571"/>
              <a:gd name="connsiteX18" fmla="*/ 903515 w 1153886"/>
              <a:gd name="connsiteY18" fmla="*/ 10885 h 326571"/>
              <a:gd name="connsiteX19" fmla="*/ 424543 w 1153886"/>
              <a:gd name="connsiteY19" fmla="*/ 21771 h 326571"/>
              <a:gd name="connsiteX20" fmla="*/ 370115 w 1153886"/>
              <a:gd name="connsiteY20" fmla="*/ 32657 h 326571"/>
              <a:gd name="connsiteX21" fmla="*/ 304800 w 1153886"/>
              <a:gd name="connsiteY21" fmla="*/ 43543 h 326571"/>
              <a:gd name="connsiteX22" fmla="*/ 195943 w 1153886"/>
              <a:gd name="connsiteY22" fmla="*/ 65314 h 326571"/>
              <a:gd name="connsiteX23" fmla="*/ 76200 w 1153886"/>
              <a:gd name="connsiteY23" fmla="*/ 54428 h 326571"/>
              <a:gd name="connsiteX24" fmla="*/ 32657 w 1153886"/>
              <a:gd name="connsiteY24" fmla="*/ 43543 h 326571"/>
              <a:gd name="connsiteX25" fmla="*/ 0 w 1153886"/>
              <a:gd name="connsiteY25" fmla="*/ 32657 h 3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3886" h="326571">
                <a:moveTo>
                  <a:pt x="228600" y="0"/>
                </a:moveTo>
                <a:cubicBezTo>
                  <a:pt x="196710" y="3543"/>
                  <a:pt x="130036" y="-9702"/>
                  <a:pt x="108857" y="32657"/>
                </a:cubicBezTo>
                <a:cubicBezTo>
                  <a:pt x="102166" y="46039"/>
                  <a:pt x="101600" y="61686"/>
                  <a:pt x="97972" y="76200"/>
                </a:cubicBezTo>
                <a:cubicBezTo>
                  <a:pt x="101600" y="130628"/>
                  <a:pt x="99377" y="185766"/>
                  <a:pt x="108857" y="239485"/>
                </a:cubicBezTo>
                <a:cubicBezTo>
                  <a:pt x="110782" y="250394"/>
                  <a:pt x="159181" y="281203"/>
                  <a:pt x="163286" y="283028"/>
                </a:cubicBezTo>
                <a:cubicBezTo>
                  <a:pt x="184257" y="292349"/>
                  <a:pt x="206829" y="297543"/>
                  <a:pt x="228600" y="304800"/>
                </a:cubicBezTo>
                <a:cubicBezTo>
                  <a:pt x="275439" y="320413"/>
                  <a:pt x="250140" y="312906"/>
                  <a:pt x="304800" y="326571"/>
                </a:cubicBezTo>
                <a:cubicBezTo>
                  <a:pt x="420914" y="322942"/>
                  <a:pt x="537151" y="322129"/>
                  <a:pt x="653143" y="315685"/>
                </a:cubicBezTo>
                <a:cubicBezTo>
                  <a:pt x="668081" y="314855"/>
                  <a:pt x="681875" y="306916"/>
                  <a:pt x="696686" y="304800"/>
                </a:cubicBezTo>
                <a:cubicBezTo>
                  <a:pt x="770516" y="294253"/>
                  <a:pt x="875701" y="290163"/>
                  <a:pt x="947057" y="283028"/>
                </a:cubicBezTo>
                <a:cubicBezTo>
                  <a:pt x="972588" y="280475"/>
                  <a:pt x="997857" y="275771"/>
                  <a:pt x="1023257" y="272143"/>
                </a:cubicBezTo>
                <a:lnTo>
                  <a:pt x="1088572" y="250371"/>
                </a:lnTo>
                <a:lnTo>
                  <a:pt x="1121229" y="239485"/>
                </a:lnTo>
                <a:cubicBezTo>
                  <a:pt x="1132236" y="222975"/>
                  <a:pt x="1153886" y="196704"/>
                  <a:pt x="1153886" y="174171"/>
                </a:cubicBezTo>
                <a:cubicBezTo>
                  <a:pt x="1153886" y="134929"/>
                  <a:pt x="1135418" y="141236"/>
                  <a:pt x="1110343" y="119743"/>
                </a:cubicBezTo>
                <a:cubicBezTo>
                  <a:pt x="994507" y="20455"/>
                  <a:pt x="1122150" y="109318"/>
                  <a:pt x="1034143" y="65314"/>
                </a:cubicBezTo>
                <a:cubicBezTo>
                  <a:pt x="1022441" y="59463"/>
                  <a:pt x="1013441" y="48856"/>
                  <a:pt x="1001486" y="43543"/>
                </a:cubicBezTo>
                <a:cubicBezTo>
                  <a:pt x="980515" y="34222"/>
                  <a:pt x="957943" y="29028"/>
                  <a:pt x="936172" y="21771"/>
                </a:cubicBezTo>
                <a:lnTo>
                  <a:pt x="903515" y="10885"/>
                </a:lnTo>
                <a:lnTo>
                  <a:pt x="424543" y="21771"/>
                </a:lnTo>
                <a:cubicBezTo>
                  <a:pt x="406056" y="22526"/>
                  <a:pt x="388319" y="29347"/>
                  <a:pt x="370115" y="32657"/>
                </a:cubicBezTo>
                <a:cubicBezTo>
                  <a:pt x="348399" y="36605"/>
                  <a:pt x="326494" y="39475"/>
                  <a:pt x="304800" y="43543"/>
                </a:cubicBezTo>
                <a:cubicBezTo>
                  <a:pt x="268430" y="50362"/>
                  <a:pt x="195943" y="65314"/>
                  <a:pt x="195943" y="65314"/>
                </a:cubicBezTo>
                <a:cubicBezTo>
                  <a:pt x="156029" y="61685"/>
                  <a:pt x="115927" y="59725"/>
                  <a:pt x="76200" y="54428"/>
                </a:cubicBezTo>
                <a:cubicBezTo>
                  <a:pt x="61370" y="52451"/>
                  <a:pt x="47042" y="47653"/>
                  <a:pt x="32657" y="43543"/>
                </a:cubicBezTo>
                <a:cubicBezTo>
                  <a:pt x="21624" y="40391"/>
                  <a:pt x="0" y="32657"/>
                  <a:pt x="0" y="3265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Полилиния 5"/>
          <p:cNvSpPr/>
          <p:nvPr/>
        </p:nvSpPr>
        <p:spPr>
          <a:xfrm>
            <a:off x="3491880" y="3068960"/>
            <a:ext cx="1153886" cy="326571"/>
          </a:xfrm>
          <a:custGeom>
            <a:avLst/>
            <a:gdLst>
              <a:gd name="connsiteX0" fmla="*/ 228600 w 1153886"/>
              <a:gd name="connsiteY0" fmla="*/ 0 h 326571"/>
              <a:gd name="connsiteX1" fmla="*/ 108857 w 1153886"/>
              <a:gd name="connsiteY1" fmla="*/ 32657 h 326571"/>
              <a:gd name="connsiteX2" fmla="*/ 97972 w 1153886"/>
              <a:gd name="connsiteY2" fmla="*/ 76200 h 326571"/>
              <a:gd name="connsiteX3" fmla="*/ 108857 w 1153886"/>
              <a:gd name="connsiteY3" fmla="*/ 239485 h 326571"/>
              <a:gd name="connsiteX4" fmla="*/ 163286 w 1153886"/>
              <a:gd name="connsiteY4" fmla="*/ 283028 h 326571"/>
              <a:gd name="connsiteX5" fmla="*/ 228600 w 1153886"/>
              <a:gd name="connsiteY5" fmla="*/ 304800 h 326571"/>
              <a:gd name="connsiteX6" fmla="*/ 304800 w 1153886"/>
              <a:gd name="connsiteY6" fmla="*/ 326571 h 326571"/>
              <a:gd name="connsiteX7" fmla="*/ 653143 w 1153886"/>
              <a:gd name="connsiteY7" fmla="*/ 315685 h 326571"/>
              <a:gd name="connsiteX8" fmla="*/ 696686 w 1153886"/>
              <a:gd name="connsiteY8" fmla="*/ 304800 h 326571"/>
              <a:gd name="connsiteX9" fmla="*/ 947057 w 1153886"/>
              <a:gd name="connsiteY9" fmla="*/ 283028 h 326571"/>
              <a:gd name="connsiteX10" fmla="*/ 1023257 w 1153886"/>
              <a:gd name="connsiteY10" fmla="*/ 272143 h 326571"/>
              <a:gd name="connsiteX11" fmla="*/ 1088572 w 1153886"/>
              <a:gd name="connsiteY11" fmla="*/ 250371 h 326571"/>
              <a:gd name="connsiteX12" fmla="*/ 1121229 w 1153886"/>
              <a:gd name="connsiteY12" fmla="*/ 239485 h 326571"/>
              <a:gd name="connsiteX13" fmla="*/ 1153886 w 1153886"/>
              <a:gd name="connsiteY13" fmla="*/ 174171 h 326571"/>
              <a:gd name="connsiteX14" fmla="*/ 1110343 w 1153886"/>
              <a:gd name="connsiteY14" fmla="*/ 119743 h 326571"/>
              <a:gd name="connsiteX15" fmla="*/ 1034143 w 1153886"/>
              <a:gd name="connsiteY15" fmla="*/ 65314 h 326571"/>
              <a:gd name="connsiteX16" fmla="*/ 1001486 w 1153886"/>
              <a:gd name="connsiteY16" fmla="*/ 43543 h 326571"/>
              <a:gd name="connsiteX17" fmla="*/ 936172 w 1153886"/>
              <a:gd name="connsiteY17" fmla="*/ 21771 h 326571"/>
              <a:gd name="connsiteX18" fmla="*/ 903515 w 1153886"/>
              <a:gd name="connsiteY18" fmla="*/ 10885 h 326571"/>
              <a:gd name="connsiteX19" fmla="*/ 424543 w 1153886"/>
              <a:gd name="connsiteY19" fmla="*/ 21771 h 326571"/>
              <a:gd name="connsiteX20" fmla="*/ 370115 w 1153886"/>
              <a:gd name="connsiteY20" fmla="*/ 32657 h 326571"/>
              <a:gd name="connsiteX21" fmla="*/ 304800 w 1153886"/>
              <a:gd name="connsiteY21" fmla="*/ 43543 h 326571"/>
              <a:gd name="connsiteX22" fmla="*/ 195943 w 1153886"/>
              <a:gd name="connsiteY22" fmla="*/ 65314 h 326571"/>
              <a:gd name="connsiteX23" fmla="*/ 76200 w 1153886"/>
              <a:gd name="connsiteY23" fmla="*/ 54428 h 326571"/>
              <a:gd name="connsiteX24" fmla="*/ 32657 w 1153886"/>
              <a:gd name="connsiteY24" fmla="*/ 43543 h 326571"/>
              <a:gd name="connsiteX25" fmla="*/ 0 w 1153886"/>
              <a:gd name="connsiteY25" fmla="*/ 32657 h 3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3886" h="326571">
                <a:moveTo>
                  <a:pt x="228600" y="0"/>
                </a:moveTo>
                <a:cubicBezTo>
                  <a:pt x="196710" y="3543"/>
                  <a:pt x="130036" y="-9702"/>
                  <a:pt x="108857" y="32657"/>
                </a:cubicBezTo>
                <a:cubicBezTo>
                  <a:pt x="102166" y="46039"/>
                  <a:pt x="101600" y="61686"/>
                  <a:pt x="97972" y="76200"/>
                </a:cubicBezTo>
                <a:cubicBezTo>
                  <a:pt x="101600" y="130628"/>
                  <a:pt x="99377" y="185766"/>
                  <a:pt x="108857" y="239485"/>
                </a:cubicBezTo>
                <a:cubicBezTo>
                  <a:pt x="110782" y="250394"/>
                  <a:pt x="159181" y="281203"/>
                  <a:pt x="163286" y="283028"/>
                </a:cubicBezTo>
                <a:cubicBezTo>
                  <a:pt x="184257" y="292349"/>
                  <a:pt x="206829" y="297543"/>
                  <a:pt x="228600" y="304800"/>
                </a:cubicBezTo>
                <a:cubicBezTo>
                  <a:pt x="275439" y="320413"/>
                  <a:pt x="250140" y="312906"/>
                  <a:pt x="304800" y="326571"/>
                </a:cubicBezTo>
                <a:cubicBezTo>
                  <a:pt x="420914" y="322942"/>
                  <a:pt x="537151" y="322129"/>
                  <a:pt x="653143" y="315685"/>
                </a:cubicBezTo>
                <a:cubicBezTo>
                  <a:pt x="668081" y="314855"/>
                  <a:pt x="681875" y="306916"/>
                  <a:pt x="696686" y="304800"/>
                </a:cubicBezTo>
                <a:cubicBezTo>
                  <a:pt x="770516" y="294253"/>
                  <a:pt x="875701" y="290163"/>
                  <a:pt x="947057" y="283028"/>
                </a:cubicBezTo>
                <a:cubicBezTo>
                  <a:pt x="972588" y="280475"/>
                  <a:pt x="997857" y="275771"/>
                  <a:pt x="1023257" y="272143"/>
                </a:cubicBezTo>
                <a:lnTo>
                  <a:pt x="1088572" y="250371"/>
                </a:lnTo>
                <a:lnTo>
                  <a:pt x="1121229" y="239485"/>
                </a:lnTo>
                <a:cubicBezTo>
                  <a:pt x="1132236" y="222975"/>
                  <a:pt x="1153886" y="196704"/>
                  <a:pt x="1153886" y="174171"/>
                </a:cubicBezTo>
                <a:cubicBezTo>
                  <a:pt x="1153886" y="134929"/>
                  <a:pt x="1135418" y="141236"/>
                  <a:pt x="1110343" y="119743"/>
                </a:cubicBezTo>
                <a:cubicBezTo>
                  <a:pt x="994507" y="20455"/>
                  <a:pt x="1122150" y="109318"/>
                  <a:pt x="1034143" y="65314"/>
                </a:cubicBezTo>
                <a:cubicBezTo>
                  <a:pt x="1022441" y="59463"/>
                  <a:pt x="1013441" y="48856"/>
                  <a:pt x="1001486" y="43543"/>
                </a:cubicBezTo>
                <a:cubicBezTo>
                  <a:pt x="980515" y="34222"/>
                  <a:pt x="957943" y="29028"/>
                  <a:pt x="936172" y="21771"/>
                </a:cubicBezTo>
                <a:lnTo>
                  <a:pt x="903515" y="10885"/>
                </a:lnTo>
                <a:lnTo>
                  <a:pt x="424543" y="21771"/>
                </a:lnTo>
                <a:cubicBezTo>
                  <a:pt x="406056" y="22526"/>
                  <a:pt x="388319" y="29347"/>
                  <a:pt x="370115" y="32657"/>
                </a:cubicBezTo>
                <a:cubicBezTo>
                  <a:pt x="348399" y="36605"/>
                  <a:pt x="326494" y="39475"/>
                  <a:pt x="304800" y="43543"/>
                </a:cubicBezTo>
                <a:cubicBezTo>
                  <a:pt x="268430" y="50362"/>
                  <a:pt x="195943" y="65314"/>
                  <a:pt x="195943" y="65314"/>
                </a:cubicBezTo>
                <a:cubicBezTo>
                  <a:pt x="156029" y="61685"/>
                  <a:pt x="115927" y="59725"/>
                  <a:pt x="76200" y="54428"/>
                </a:cubicBezTo>
                <a:cubicBezTo>
                  <a:pt x="61370" y="52451"/>
                  <a:pt x="47042" y="47653"/>
                  <a:pt x="32657" y="43543"/>
                </a:cubicBezTo>
                <a:cubicBezTo>
                  <a:pt x="21624" y="40391"/>
                  <a:pt x="0" y="32657"/>
                  <a:pt x="0" y="3265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65" y="4077072"/>
            <a:ext cx="8453233" cy="222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олилиния 11"/>
          <p:cNvSpPr/>
          <p:nvPr/>
        </p:nvSpPr>
        <p:spPr>
          <a:xfrm>
            <a:off x="1547664" y="4182549"/>
            <a:ext cx="864096" cy="326571"/>
          </a:xfrm>
          <a:custGeom>
            <a:avLst/>
            <a:gdLst>
              <a:gd name="connsiteX0" fmla="*/ 228600 w 1153886"/>
              <a:gd name="connsiteY0" fmla="*/ 0 h 326571"/>
              <a:gd name="connsiteX1" fmla="*/ 108857 w 1153886"/>
              <a:gd name="connsiteY1" fmla="*/ 32657 h 326571"/>
              <a:gd name="connsiteX2" fmla="*/ 97972 w 1153886"/>
              <a:gd name="connsiteY2" fmla="*/ 76200 h 326571"/>
              <a:gd name="connsiteX3" fmla="*/ 108857 w 1153886"/>
              <a:gd name="connsiteY3" fmla="*/ 239485 h 326571"/>
              <a:gd name="connsiteX4" fmla="*/ 163286 w 1153886"/>
              <a:gd name="connsiteY4" fmla="*/ 283028 h 326571"/>
              <a:gd name="connsiteX5" fmla="*/ 228600 w 1153886"/>
              <a:gd name="connsiteY5" fmla="*/ 304800 h 326571"/>
              <a:gd name="connsiteX6" fmla="*/ 304800 w 1153886"/>
              <a:gd name="connsiteY6" fmla="*/ 326571 h 326571"/>
              <a:gd name="connsiteX7" fmla="*/ 653143 w 1153886"/>
              <a:gd name="connsiteY7" fmla="*/ 315685 h 326571"/>
              <a:gd name="connsiteX8" fmla="*/ 696686 w 1153886"/>
              <a:gd name="connsiteY8" fmla="*/ 304800 h 326571"/>
              <a:gd name="connsiteX9" fmla="*/ 947057 w 1153886"/>
              <a:gd name="connsiteY9" fmla="*/ 283028 h 326571"/>
              <a:gd name="connsiteX10" fmla="*/ 1023257 w 1153886"/>
              <a:gd name="connsiteY10" fmla="*/ 272143 h 326571"/>
              <a:gd name="connsiteX11" fmla="*/ 1088572 w 1153886"/>
              <a:gd name="connsiteY11" fmla="*/ 250371 h 326571"/>
              <a:gd name="connsiteX12" fmla="*/ 1121229 w 1153886"/>
              <a:gd name="connsiteY12" fmla="*/ 239485 h 326571"/>
              <a:gd name="connsiteX13" fmla="*/ 1153886 w 1153886"/>
              <a:gd name="connsiteY13" fmla="*/ 174171 h 326571"/>
              <a:gd name="connsiteX14" fmla="*/ 1110343 w 1153886"/>
              <a:gd name="connsiteY14" fmla="*/ 119743 h 326571"/>
              <a:gd name="connsiteX15" fmla="*/ 1034143 w 1153886"/>
              <a:gd name="connsiteY15" fmla="*/ 65314 h 326571"/>
              <a:gd name="connsiteX16" fmla="*/ 1001486 w 1153886"/>
              <a:gd name="connsiteY16" fmla="*/ 43543 h 326571"/>
              <a:gd name="connsiteX17" fmla="*/ 936172 w 1153886"/>
              <a:gd name="connsiteY17" fmla="*/ 21771 h 326571"/>
              <a:gd name="connsiteX18" fmla="*/ 903515 w 1153886"/>
              <a:gd name="connsiteY18" fmla="*/ 10885 h 326571"/>
              <a:gd name="connsiteX19" fmla="*/ 424543 w 1153886"/>
              <a:gd name="connsiteY19" fmla="*/ 21771 h 326571"/>
              <a:gd name="connsiteX20" fmla="*/ 370115 w 1153886"/>
              <a:gd name="connsiteY20" fmla="*/ 32657 h 326571"/>
              <a:gd name="connsiteX21" fmla="*/ 304800 w 1153886"/>
              <a:gd name="connsiteY21" fmla="*/ 43543 h 326571"/>
              <a:gd name="connsiteX22" fmla="*/ 195943 w 1153886"/>
              <a:gd name="connsiteY22" fmla="*/ 65314 h 326571"/>
              <a:gd name="connsiteX23" fmla="*/ 76200 w 1153886"/>
              <a:gd name="connsiteY23" fmla="*/ 54428 h 326571"/>
              <a:gd name="connsiteX24" fmla="*/ 32657 w 1153886"/>
              <a:gd name="connsiteY24" fmla="*/ 43543 h 326571"/>
              <a:gd name="connsiteX25" fmla="*/ 0 w 1153886"/>
              <a:gd name="connsiteY25" fmla="*/ 32657 h 3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3886" h="326571">
                <a:moveTo>
                  <a:pt x="228600" y="0"/>
                </a:moveTo>
                <a:cubicBezTo>
                  <a:pt x="196710" y="3543"/>
                  <a:pt x="130036" y="-9702"/>
                  <a:pt x="108857" y="32657"/>
                </a:cubicBezTo>
                <a:cubicBezTo>
                  <a:pt x="102166" y="46039"/>
                  <a:pt x="101600" y="61686"/>
                  <a:pt x="97972" y="76200"/>
                </a:cubicBezTo>
                <a:cubicBezTo>
                  <a:pt x="101600" y="130628"/>
                  <a:pt x="99377" y="185766"/>
                  <a:pt x="108857" y="239485"/>
                </a:cubicBezTo>
                <a:cubicBezTo>
                  <a:pt x="110782" y="250394"/>
                  <a:pt x="159181" y="281203"/>
                  <a:pt x="163286" y="283028"/>
                </a:cubicBezTo>
                <a:cubicBezTo>
                  <a:pt x="184257" y="292349"/>
                  <a:pt x="206829" y="297543"/>
                  <a:pt x="228600" y="304800"/>
                </a:cubicBezTo>
                <a:cubicBezTo>
                  <a:pt x="275439" y="320413"/>
                  <a:pt x="250140" y="312906"/>
                  <a:pt x="304800" y="326571"/>
                </a:cubicBezTo>
                <a:cubicBezTo>
                  <a:pt x="420914" y="322942"/>
                  <a:pt x="537151" y="322129"/>
                  <a:pt x="653143" y="315685"/>
                </a:cubicBezTo>
                <a:cubicBezTo>
                  <a:pt x="668081" y="314855"/>
                  <a:pt x="681875" y="306916"/>
                  <a:pt x="696686" y="304800"/>
                </a:cubicBezTo>
                <a:cubicBezTo>
                  <a:pt x="770516" y="294253"/>
                  <a:pt x="875701" y="290163"/>
                  <a:pt x="947057" y="283028"/>
                </a:cubicBezTo>
                <a:cubicBezTo>
                  <a:pt x="972588" y="280475"/>
                  <a:pt x="997857" y="275771"/>
                  <a:pt x="1023257" y="272143"/>
                </a:cubicBezTo>
                <a:lnTo>
                  <a:pt x="1088572" y="250371"/>
                </a:lnTo>
                <a:lnTo>
                  <a:pt x="1121229" y="239485"/>
                </a:lnTo>
                <a:cubicBezTo>
                  <a:pt x="1132236" y="222975"/>
                  <a:pt x="1153886" y="196704"/>
                  <a:pt x="1153886" y="174171"/>
                </a:cubicBezTo>
                <a:cubicBezTo>
                  <a:pt x="1153886" y="134929"/>
                  <a:pt x="1135418" y="141236"/>
                  <a:pt x="1110343" y="119743"/>
                </a:cubicBezTo>
                <a:cubicBezTo>
                  <a:pt x="994507" y="20455"/>
                  <a:pt x="1122150" y="109318"/>
                  <a:pt x="1034143" y="65314"/>
                </a:cubicBezTo>
                <a:cubicBezTo>
                  <a:pt x="1022441" y="59463"/>
                  <a:pt x="1013441" y="48856"/>
                  <a:pt x="1001486" y="43543"/>
                </a:cubicBezTo>
                <a:cubicBezTo>
                  <a:pt x="980515" y="34222"/>
                  <a:pt x="957943" y="29028"/>
                  <a:pt x="936172" y="21771"/>
                </a:cubicBezTo>
                <a:lnTo>
                  <a:pt x="903515" y="10885"/>
                </a:lnTo>
                <a:lnTo>
                  <a:pt x="424543" y="21771"/>
                </a:lnTo>
                <a:cubicBezTo>
                  <a:pt x="406056" y="22526"/>
                  <a:pt x="388319" y="29347"/>
                  <a:pt x="370115" y="32657"/>
                </a:cubicBezTo>
                <a:cubicBezTo>
                  <a:pt x="348399" y="36605"/>
                  <a:pt x="326494" y="39475"/>
                  <a:pt x="304800" y="43543"/>
                </a:cubicBezTo>
                <a:cubicBezTo>
                  <a:pt x="268430" y="50362"/>
                  <a:pt x="195943" y="65314"/>
                  <a:pt x="195943" y="65314"/>
                </a:cubicBezTo>
                <a:cubicBezTo>
                  <a:pt x="156029" y="61685"/>
                  <a:pt x="115927" y="59725"/>
                  <a:pt x="76200" y="54428"/>
                </a:cubicBezTo>
                <a:cubicBezTo>
                  <a:pt x="61370" y="52451"/>
                  <a:pt x="47042" y="47653"/>
                  <a:pt x="32657" y="43543"/>
                </a:cubicBezTo>
                <a:cubicBezTo>
                  <a:pt x="21624" y="40391"/>
                  <a:pt x="0" y="32657"/>
                  <a:pt x="0" y="3265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6804248" y="4581128"/>
            <a:ext cx="19559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Quite a messy </a:t>
            </a:r>
            <a:r>
              <a:rPr lang="en-US" dirty="0" smtClean="0">
                <a:sym typeface="Wingdings" pitchFamily="2" charset="2"/>
              </a:rPr>
              <a:t></a:t>
            </a:r>
            <a:endParaRPr lang="ru-RU" dirty="0"/>
          </a:p>
        </p:txBody>
      </p:sp>
      <p:cxnSp>
        <p:nvCxnSpPr>
          <p:cNvPr id="8" name="Прямая со стрелкой 7"/>
          <p:cNvCxnSpPr/>
          <p:nvPr/>
        </p:nvCxnSpPr>
        <p:spPr>
          <a:xfrm flipH="1">
            <a:off x="6516216" y="4950460"/>
            <a:ext cx="588430" cy="3507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37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Another method </a:t>
            </a:r>
            <a:endParaRPr lang="ru-RU" dirty="0"/>
          </a:p>
        </p:txBody>
      </p:sp>
      <p:sp>
        <p:nvSpPr>
          <p:cNvPr id="3" name="Объект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Looks better!</a:t>
            </a:r>
            <a:endParaRPr lang="ru-RU"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23999"/>
            <a:ext cx="8692724" cy="17266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олилиния 4"/>
          <p:cNvSpPr/>
          <p:nvPr/>
        </p:nvSpPr>
        <p:spPr>
          <a:xfrm>
            <a:off x="2267744" y="1878293"/>
            <a:ext cx="1153886" cy="326571"/>
          </a:xfrm>
          <a:custGeom>
            <a:avLst/>
            <a:gdLst>
              <a:gd name="connsiteX0" fmla="*/ 228600 w 1153886"/>
              <a:gd name="connsiteY0" fmla="*/ 0 h 326571"/>
              <a:gd name="connsiteX1" fmla="*/ 108857 w 1153886"/>
              <a:gd name="connsiteY1" fmla="*/ 32657 h 326571"/>
              <a:gd name="connsiteX2" fmla="*/ 97972 w 1153886"/>
              <a:gd name="connsiteY2" fmla="*/ 76200 h 326571"/>
              <a:gd name="connsiteX3" fmla="*/ 108857 w 1153886"/>
              <a:gd name="connsiteY3" fmla="*/ 239485 h 326571"/>
              <a:gd name="connsiteX4" fmla="*/ 163286 w 1153886"/>
              <a:gd name="connsiteY4" fmla="*/ 283028 h 326571"/>
              <a:gd name="connsiteX5" fmla="*/ 228600 w 1153886"/>
              <a:gd name="connsiteY5" fmla="*/ 304800 h 326571"/>
              <a:gd name="connsiteX6" fmla="*/ 304800 w 1153886"/>
              <a:gd name="connsiteY6" fmla="*/ 326571 h 326571"/>
              <a:gd name="connsiteX7" fmla="*/ 653143 w 1153886"/>
              <a:gd name="connsiteY7" fmla="*/ 315685 h 326571"/>
              <a:gd name="connsiteX8" fmla="*/ 696686 w 1153886"/>
              <a:gd name="connsiteY8" fmla="*/ 304800 h 326571"/>
              <a:gd name="connsiteX9" fmla="*/ 947057 w 1153886"/>
              <a:gd name="connsiteY9" fmla="*/ 283028 h 326571"/>
              <a:gd name="connsiteX10" fmla="*/ 1023257 w 1153886"/>
              <a:gd name="connsiteY10" fmla="*/ 272143 h 326571"/>
              <a:gd name="connsiteX11" fmla="*/ 1088572 w 1153886"/>
              <a:gd name="connsiteY11" fmla="*/ 250371 h 326571"/>
              <a:gd name="connsiteX12" fmla="*/ 1121229 w 1153886"/>
              <a:gd name="connsiteY12" fmla="*/ 239485 h 326571"/>
              <a:gd name="connsiteX13" fmla="*/ 1153886 w 1153886"/>
              <a:gd name="connsiteY13" fmla="*/ 174171 h 326571"/>
              <a:gd name="connsiteX14" fmla="*/ 1110343 w 1153886"/>
              <a:gd name="connsiteY14" fmla="*/ 119743 h 326571"/>
              <a:gd name="connsiteX15" fmla="*/ 1034143 w 1153886"/>
              <a:gd name="connsiteY15" fmla="*/ 65314 h 326571"/>
              <a:gd name="connsiteX16" fmla="*/ 1001486 w 1153886"/>
              <a:gd name="connsiteY16" fmla="*/ 43543 h 326571"/>
              <a:gd name="connsiteX17" fmla="*/ 936172 w 1153886"/>
              <a:gd name="connsiteY17" fmla="*/ 21771 h 326571"/>
              <a:gd name="connsiteX18" fmla="*/ 903515 w 1153886"/>
              <a:gd name="connsiteY18" fmla="*/ 10885 h 326571"/>
              <a:gd name="connsiteX19" fmla="*/ 424543 w 1153886"/>
              <a:gd name="connsiteY19" fmla="*/ 21771 h 326571"/>
              <a:gd name="connsiteX20" fmla="*/ 370115 w 1153886"/>
              <a:gd name="connsiteY20" fmla="*/ 32657 h 326571"/>
              <a:gd name="connsiteX21" fmla="*/ 304800 w 1153886"/>
              <a:gd name="connsiteY21" fmla="*/ 43543 h 326571"/>
              <a:gd name="connsiteX22" fmla="*/ 195943 w 1153886"/>
              <a:gd name="connsiteY22" fmla="*/ 65314 h 326571"/>
              <a:gd name="connsiteX23" fmla="*/ 76200 w 1153886"/>
              <a:gd name="connsiteY23" fmla="*/ 54428 h 326571"/>
              <a:gd name="connsiteX24" fmla="*/ 32657 w 1153886"/>
              <a:gd name="connsiteY24" fmla="*/ 43543 h 326571"/>
              <a:gd name="connsiteX25" fmla="*/ 0 w 1153886"/>
              <a:gd name="connsiteY25" fmla="*/ 32657 h 3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3886" h="326571">
                <a:moveTo>
                  <a:pt x="228600" y="0"/>
                </a:moveTo>
                <a:cubicBezTo>
                  <a:pt x="196710" y="3543"/>
                  <a:pt x="130036" y="-9702"/>
                  <a:pt x="108857" y="32657"/>
                </a:cubicBezTo>
                <a:cubicBezTo>
                  <a:pt x="102166" y="46039"/>
                  <a:pt x="101600" y="61686"/>
                  <a:pt x="97972" y="76200"/>
                </a:cubicBezTo>
                <a:cubicBezTo>
                  <a:pt x="101600" y="130628"/>
                  <a:pt x="99377" y="185766"/>
                  <a:pt x="108857" y="239485"/>
                </a:cubicBezTo>
                <a:cubicBezTo>
                  <a:pt x="110782" y="250394"/>
                  <a:pt x="159181" y="281203"/>
                  <a:pt x="163286" y="283028"/>
                </a:cubicBezTo>
                <a:cubicBezTo>
                  <a:pt x="184257" y="292349"/>
                  <a:pt x="206829" y="297543"/>
                  <a:pt x="228600" y="304800"/>
                </a:cubicBezTo>
                <a:cubicBezTo>
                  <a:pt x="275439" y="320413"/>
                  <a:pt x="250140" y="312906"/>
                  <a:pt x="304800" y="326571"/>
                </a:cubicBezTo>
                <a:cubicBezTo>
                  <a:pt x="420914" y="322942"/>
                  <a:pt x="537151" y="322129"/>
                  <a:pt x="653143" y="315685"/>
                </a:cubicBezTo>
                <a:cubicBezTo>
                  <a:pt x="668081" y="314855"/>
                  <a:pt x="681875" y="306916"/>
                  <a:pt x="696686" y="304800"/>
                </a:cubicBezTo>
                <a:cubicBezTo>
                  <a:pt x="770516" y="294253"/>
                  <a:pt x="875701" y="290163"/>
                  <a:pt x="947057" y="283028"/>
                </a:cubicBezTo>
                <a:cubicBezTo>
                  <a:pt x="972588" y="280475"/>
                  <a:pt x="997857" y="275771"/>
                  <a:pt x="1023257" y="272143"/>
                </a:cubicBezTo>
                <a:lnTo>
                  <a:pt x="1088572" y="250371"/>
                </a:lnTo>
                <a:lnTo>
                  <a:pt x="1121229" y="239485"/>
                </a:lnTo>
                <a:cubicBezTo>
                  <a:pt x="1132236" y="222975"/>
                  <a:pt x="1153886" y="196704"/>
                  <a:pt x="1153886" y="174171"/>
                </a:cubicBezTo>
                <a:cubicBezTo>
                  <a:pt x="1153886" y="134929"/>
                  <a:pt x="1135418" y="141236"/>
                  <a:pt x="1110343" y="119743"/>
                </a:cubicBezTo>
                <a:cubicBezTo>
                  <a:pt x="994507" y="20455"/>
                  <a:pt x="1122150" y="109318"/>
                  <a:pt x="1034143" y="65314"/>
                </a:cubicBezTo>
                <a:cubicBezTo>
                  <a:pt x="1022441" y="59463"/>
                  <a:pt x="1013441" y="48856"/>
                  <a:pt x="1001486" y="43543"/>
                </a:cubicBezTo>
                <a:cubicBezTo>
                  <a:pt x="980515" y="34222"/>
                  <a:pt x="957943" y="29028"/>
                  <a:pt x="936172" y="21771"/>
                </a:cubicBezTo>
                <a:lnTo>
                  <a:pt x="903515" y="10885"/>
                </a:lnTo>
                <a:lnTo>
                  <a:pt x="424543" y="21771"/>
                </a:lnTo>
                <a:cubicBezTo>
                  <a:pt x="406056" y="22526"/>
                  <a:pt x="388319" y="29347"/>
                  <a:pt x="370115" y="32657"/>
                </a:cubicBezTo>
                <a:cubicBezTo>
                  <a:pt x="348399" y="36605"/>
                  <a:pt x="326494" y="39475"/>
                  <a:pt x="304800" y="43543"/>
                </a:cubicBezTo>
                <a:cubicBezTo>
                  <a:pt x="268430" y="50362"/>
                  <a:pt x="195943" y="65314"/>
                  <a:pt x="195943" y="65314"/>
                </a:cubicBezTo>
                <a:cubicBezTo>
                  <a:pt x="156029" y="61685"/>
                  <a:pt x="115927" y="59725"/>
                  <a:pt x="76200" y="54428"/>
                </a:cubicBezTo>
                <a:cubicBezTo>
                  <a:pt x="61370" y="52451"/>
                  <a:pt x="47042" y="47653"/>
                  <a:pt x="32657" y="43543"/>
                </a:cubicBezTo>
                <a:cubicBezTo>
                  <a:pt x="21624" y="40391"/>
                  <a:pt x="0" y="32657"/>
                  <a:pt x="0" y="3265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12504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68960"/>
            <a:ext cx="7467600" cy="1143000"/>
          </a:xfrm>
        </p:spPr>
        <p:txBody>
          <a:bodyPr/>
          <a:lstStyle/>
          <a:p>
            <a:r>
              <a:rPr lang="en-US" dirty="0" smtClean="0"/>
              <a:t>Opening /Closing Files</a:t>
            </a:r>
            <a:endParaRPr lang="ru-RU" dirty="0"/>
          </a:p>
        </p:txBody>
      </p:sp>
    </p:spTree>
    <p:extLst>
      <p:ext uri="{BB962C8B-B14F-4D97-AF65-F5344CB8AC3E}">
        <p14:creationId xmlns:p14="http://schemas.microsoft.com/office/powerpoint/2010/main" val="666732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131</TotalTime>
  <Words>1641</Words>
  <Application>Microsoft Office PowerPoint</Application>
  <PresentationFormat>Экран (4:3)</PresentationFormat>
  <Paragraphs>246</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Эркер</vt:lpstr>
      <vt:lpstr>Input-Output</vt:lpstr>
      <vt:lpstr>Getting User Input</vt:lpstr>
      <vt:lpstr>Reading Keyboard Input:</vt:lpstr>
      <vt:lpstr>The raw_input Function:</vt:lpstr>
      <vt:lpstr>Input() Function</vt:lpstr>
      <vt:lpstr>Converting input</vt:lpstr>
      <vt:lpstr>More examples</vt:lpstr>
      <vt:lpstr>Another method </vt:lpstr>
      <vt:lpstr>Opening /Closing Files</vt:lpstr>
      <vt:lpstr>Opening and Closing Files:</vt:lpstr>
      <vt:lpstr>Syntax</vt:lpstr>
      <vt:lpstr>Презентация PowerPoint</vt:lpstr>
      <vt:lpstr>Презентация PowerPoint</vt:lpstr>
      <vt:lpstr>Презентация PowerPoint</vt:lpstr>
      <vt:lpstr>Examples</vt:lpstr>
      <vt:lpstr>Презентация PowerPoint</vt:lpstr>
      <vt:lpstr>Reading and Writing Files:</vt:lpstr>
      <vt:lpstr>Презентация PowerPoint</vt:lpstr>
      <vt:lpstr>Презентация PowerPoint</vt:lpstr>
      <vt:lpstr>File Positions:</vt:lpstr>
      <vt:lpstr>Презентация PowerPoint</vt:lpstr>
      <vt:lpstr>Renaming and Deleting Files:</vt:lpstr>
      <vt:lpstr>Презентация PowerPoint</vt:lpstr>
      <vt:lpstr>Directories in Python:</vt:lpstr>
      <vt:lpstr>Презентация PowerPoint</vt:lpstr>
      <vt:lpstr>Презентация PowerPoint</vt:lpstr>
      <vt:lpstr>Презентация PowerPoint</vt:lpstr>
      <vt:lpstr>Презентация PowerPoint</vt:lpstr>
      <vt:lpstr>WITH … AS …</vt:lpstr>
      <vt:lpstr>EXAMPLE</vt:lpstr>
      <vt:lpstr>Example</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dc:title>
  <dc:creator>Alibek</dc:creator>
  <cp:lastModifiedBy>Пользователь Windows</cp:lastModifiedBy>
  <cp:revision>76</cp:revision>
  <dcterms:created xsi:type="dcterms:W3CDTF">2019-01-23T05:47:58Z</dcterms:created>
  <dcterms:modified xsi:type="dcterms:W3CDTF">2019-03-06T18:49:16Z</dcterms:modified>
</cp:coreProperties>
</file>