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7" r:id="rId30"/>
    <p:sldId id="288" r:id="rId31"/>
    <p:sldId id="283" r:id="rId32"/>
    <p:sldId id="284" r:id="rId33"/>
    <p:sldId id="285" r:id="rId34"/>
    <p:sldId id="289" r:id="rId35"/>
    <p:sldId id="290" r:id="rId36"/>
    <p:sldId id="291" r:id="rId37"/>
    <p:sldId id="292" r:id="rId38"/>
    <p:sldId id="293" r:id="rId39"/>
    <p:sldId id="294" r:id="rId40"/>
    <p:sldId id="295" r:id="rId41"/>
    <p:sldId id="296" r:id="rId42"/>
    <p:sldId id="297" r:id="rId43"/>
    <p:sldId id="298" r:id="rId44"/>
    <p:sldId id="317" r:id="rId45"/>
    <p:sldId id="299" r:id="rId46"/>
    <p:sldId id="307" r:id="rId47"/>
    <p:sldId id="308" r:id="rId48"/>
    <p:sldId id="304" r:id="rId49"/>
    <p:sldId id="300" r:id="rId50"/>
    <p:sldId id="301" r:id="rId51"/>
    <p:sldId id="302" r:id="rId52"/>
    <p:sldId id="303" r:id="rId53"/>
    <p:sldId id="306" r:id="rId54"/>
    <p:sldId id="309" r:id="rId55"/>
    <p:sldId id="310" r:id="rId56"/>
    <p:sldId id="311" r:id="rId57"/>
    <p:sldId id="312" r:id="rId58"/>
    <p:sldId id="313" r:id="rId59"/>
    <p:sldId id="314" r:id="rId60"/>
    <p:sldId id="315" r:id="rId61"/>
    <p:sldId id="316" r:id="rId62"/>
    <p:sldId id="318" r:id="rId6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B4C71EC6-210F-42DE-9C53-41977AD35B3D}" type="datetimeFigureOut">
              <a:rPr lang="ru-RU" smtClean="0"/>
              <a:t>19.12.2018</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19.12.2018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19.12.2018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B4C71EC6-210F-42DE-9C53-41977AD35B3D}" type="datetimeFigureOut">
              <a:rPr lang="ru-RU" smtClean="0"/>
              <a:t>19.12.2018</a:t>
            </a:fld>
            <a:endParaRPr lang="ru-RU"/>
          </a:p>
        </p:txBody>
      </p:sp>
      <p:sp>
        <p:nvSpPr>
          <p:cNvPr id="9" name="Номер слайда 8"/>
          <p:cNvSpPr>
            <a:spLocks noGrp="1"/>
          </p:cNvSpPr>
          <p:nvPr>
            <p:ph type="sldNum" sz="quarter" idx="15"/>
          </p:nvPr>
        </p:nvSpPr>
        <p:spPr/>
        <p:txBody>
          <a:bodyPr rtlCol="0"/>
          <a:lstStyle/>
          <a:p>
            <a:fld id="{B19B0651-EE4F-4900-A07F-96A6BFA9D0F0}"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B4C71EC6-210F-42DE-9C53-41977AD35B3D}" type="datetimeFigureOut">
              <a:rPr lang="ru-RU" smtClean="0"/>
              <a:t>19.12.2018</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19.12.2018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19.12.2018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B4C71EC6-210F-42DE-9C53-41977AD35B3D}" type="datetimeFigureOut">
              <a:rPr lang="ru-RU" smtClean="0"/>
              <a:t>19.12.2018</a:t>
            </a:fld>
            <a:endParaRPr lang="ru-RU"/>
          </a:p>
        </p:txBody>
      </p:sp>
      <p:sp>
        <p:nvSpPr>
          <p:cNvPr id="7" name="Номер слайда 6"/>
          <p:cNvSpPr>
            <a:spLocks noGrp="1"/>
          </p:cNvSpPr>
          <p:nvPr>
            <p:ph type="sldNum" sz="quarter" idx="11"/>
          </p:nvPr>
        </p:nvSpPr>
        <p:spPr/>
        <p:txBody>
          <a:bodyPr rtlCol="0"/>
          <a:lstStyle/>
          <a:p>
            <a:fld id="{B19B0651-EE4F-4900-A07F-96A6BFA9D0F0}"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19.12.2018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B4C71EC6-210F-42DE-9C53-41977AD35B3D}" type="datetimeFigureOut">
              <a:rPr lang="ru-RU" smtClean="0"/>
              <a:t>19.12.2018</a:t>
            </a:fld>
            <a:endParaRPr lang="ru-RU"/>
          </a:p>
        </p:txBody>
      </p:sp>
      <p:sp>
        <p:nvSpPr>
          <p:cNvPr id="22" name="Номер слайда 21"/>
          <p:cNvSpPr>
            <a:spLocks noGrp="1"/>
          </p:cNvSpPr>
          <p:nvPr>
            <p:ph type="sldNum" sz="quarter" idx="15"/>
          </p:nvPr>
        </p:nvSpPr>
        <p:spPr/>
        <p:txBody>
          <a:bodyPr rtlCol="0"/>
          <a:lstStyle/>
          <a:p>
            <a:fld id="{B19B0651-EE4F-4900-A07F-96A6BFA9D0F0}"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B4C71EC6-210F-42DE-9C53-41977AD35B3D}" type="datetimeFigureOut">
              <a:rPr lang="ru-RU" smtClean="0"/>
              <a:t>19.12.2018</a:t>
            </a:fld>
            <a:endParaRPr lang="ru-RU"/>
          </a:p>
        </p:txBody>
      </p:sp>
      <p:sp>
        <p:nvSpPr>
          <p:cNvPr id="18" name="Номер слайда 17"/>
          <p:cNvSpPr>
            <a:spLocks noGrp="1"/>
          </p:cNvSpPr>
          <p:nvPr>
            <p:ph type="sldNum" sz="quarter" idx="11"/>
          </p:nvPr>
        </p:nvSpPr>
        <p:spPr/>
        <p:txBody>
          <a:bodyPr rtlCol="0"/>
          <a:lstStyle/>
          <a:p>
            <a:fld id="{B19B0651-EE4F-4900-A07F-96A6BFA9D0F0}"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C71EC6-210F-42DE-9C53-41977AD35B3D}" type="datetimeFigureOut">
              <a:rPr lang="ru-RU" smtClean="0"/>
              <a:t>19.12.2018</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GB" dirty="0"/>
              <a:t>Statements </a:t>
            </a:r>
            <a:endParaRPr lang="ru-RU" dirty="0"/>
          </a:p>
        </p:txBody>
      </p:sp>
      <p:sp>
        <p:nvSpPr>
          <p:cNvPr id="3" name="Подзаголовок 2"/>
          <p:cNvSpPr>
            <a:spLocks noGrp="1"/>
          </p:cNvSpPr>
          <p:nvPr>
            <p:ph type="subTitle" idx="1"/>
          </p:nvPr>
        </p:nvSpPr>
        <p:spPr/>
        <p:txBody>
          <a:bodyPr/>
          <a:lstStyle/>
          <a:p>
            <a:r>
              <a:rPr lang="en-US" dirty="0" err="1" smtClean="0"/>
              <a:t>Abylkassymova</a:t>
            </a:r>
            <a:r>
              <a:rPr lang="en-US" dirty="0" smtClean="0"/>
              <a:t> A. B.</a:t>
            </a:r>
            <a:endParaRPr lang="ru-RU" dirty="0"/>
          </a:p>
        </p:txBody>
      </p:sp>
    </p:spTree>
    <p:extLst>
      <p:ext uri="{BB962C8B-B14F-4D97-AF65-F5344CB8AC3E}">
        <p14:creationId xmlns:p14="http://schemas.microsoft.com/office/powerpoint/2010/main" val="3666738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about this one?</a:t>
            </a:r>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4176464" cy="4968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067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Comparison</a:t>
            </a:r>
            <a:endParaRPr lang="ru-RU"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4366199"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732" y="3645024"/>
            <a:ext cx="4100047"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Прямая со стрелкой 5"/>
          <p:cNvCxnSpPr/>
          <p:nvPr/>
        </p:nvCxnSpPr>
        <p:spPr>
          <a:xfrm flipV="1">
            <a:off x="5292080" y="2204864"/>
            <a:ext cx="86409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5292080" y="4725144"/>
            <a:ext cx="86409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44208" y="2060848"/>
            <a:ext cx="94929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Python</a:t>
            </a:r>
            <a:endParaRPr lang="ru-RU" dirty="0"/>
          </a:p>
        </p:txBody>
      </p:sp>
      <p:sp>
        <p:nvSpPr>
          <p:cNvPr id="12" name="TextBox 11"/>
          <p:cNvSpPr txBox="1"/>
          <p:nvPr/>
        </p:nvSpPr>
        <p:spPr>
          <a:xfrm>
            <a:off x="6444208" y="4756502"/>
            <a:ext cx="63030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a:t>
            </a:r>
            <a:endParaRPr lang="ru-RU" dirty="0"/>
          </a:p>
        </p:txBody>
      </p:sp>
    </p:spTree>
    <p:extLst>
      <p:ext uri="{BB962C8B-B14F-4D97-AF65-F5344CB8AC3E}">
        <p14:creationId xmlns:p14="http://schemas.microsoft.com/office/powerpoint/2010/main" val="383133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Which Is Better</a:t>
            </a:r>
            <a:r>
              <a:rPr lang="en-US" b="1" dirty="0" smtClean="0"/>
              <a:t>?</a:t>
            </a:r>
            <a:endParaRPr lang="ru-RU" dirty="0"/>
          </a:p>
        </p:txBody>
      </p:sp>
      <p:sp>
        <p:nvSpPr>
          <p:cNvPr id="3" name="Объект 2"/>
          <p:cNvSpPr>
            <a:spLocks noGrp="1"/>
          </p:cNvSpPr>
          <p:nvPr>
            <p:ph sz="quarter" idx="1"/>
          </p:nvPr>
        </p:nvSpPr>
        <p:spPr>
          <a:xfrm>
            <a:off x="323528" y="1600200"/>
            <a:ext cx="7601272" cy="5141168"/>
          </a:xfrm>
        </p:spPr>
        <p:txBody>
          <a:bodyPr>
            <a:normAutofit fontScale="70000" lnSpcReduction="20000"/>
          </a:bodyPr>
          <a:lstStyle/>
          <a:p>
            <a:pPr marL="0" indent="0">
              <a:buNone/>
            </a:pPr>
            <a:r>
              <a:rPr lang="en-US" b="1" dirty="0">
                <a:solidFill>
                  <a:schemeClr val="accent1"/>
                </a:solidFill>
              </a:rPr>
              <a:t>On the plus side:</a:t>
            </a:r>
          </a:p>
          <a:p>
            <a:r>
              <a:rPr lang="en-US" dirty="0"/>
              <a:t>Python’s use of indentation is clean, concise, and consistent.</a:t>
            </a:r>
          </a:p>
          <a:p>
            <a:r>
              <a:rPr lang="en-US" dirty="0"/>
              <a:t>In programming languages that do not use the off-side rule, indentation of code is completely independent of block definition and code function. It’s possible to write code that is indented in a manner that does not actually match how the code executes, thus creating a mistaken impression when a person just glances at it. This sort of mistake is virtually impossible to make in Python.</a:t>
            </a:r>
          </a:p>
          <a:p>
            <a:r>
              <a:rPr lang="en-US" dirty="0"/>
              <a:t>Use of indentation to define blocks forces you to maintain code formatting standards you probably should be using anyway.</a:t>
            </a:r>
          </a:p>
          <a:p>
            <a:pPr marL="0" indent="0">
              <a:buNone/>
            </a:pPr>
            <a:r>
              <a:rPr lang="en-US" b="1" dirty="0">
                <a:solidFill>
                  <a:schemeClr val="accent1"/>
                </a:solidFill>
              </a:rPr>
              <a:t>On the negative side:</a:t>
            </a:r>
          </a:p>
          <a:p>
            <a:r>
              <a:rPr lang="en-US" dirty="0"/>
              <a:t>Many programmers don’t like to be forced to do things a certain way. They tend to have strong opinions about what looks good and what doesn’t, and they don’t like to be shoehorned into a specific choice.</a:t>
            </a:r>
          </a:p>
          <a:p>
            <a:r>
              <a:rPr lang="en-US" dirty="0"/>
              <a:t>Some editors insert a mix of space and tab characters to the left of indented lines, which makes it difficult for the Python interpreter to determine indentation levels. On the other hand, it is frequently possible to configure editors not to do this. It generally isn’t considered desirable to have a mix of tabs and spaces in source code anyhow, no matter the language.</a:t>
            </a:r>
          </a:p>
          <a:p>
            <a:endParaRPr lang="ru-RU" dirty="0"/>
          </a:p>
        </p:txBody>
      </p:sp>
    </p:spTree>
    <p:extLst>
      <p:ext uri="{BB962C8B-B14F-4D97-AF65-F5344CB8AC3E}">
        <p14:creationId xmlns:p14="http://schemas.microsoft.com/office/powerpoint/2010/main" val="3731772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Common Mistakes</a:t>
            </a:r>
            <a:endParaRPr lang="ru-RU" dirty="0"/>
          </a:p>
        </p:txBody>
      </p:sp>
      <p:sp>
        <p:nvSpPr>
          <p:cNvPr id="3" name="Объект 2"/>
          <p:cNvSpPr>
            <a:spLocks noGrp="1"/>
          </p:cNvSpPr>
          <p:nvPr>
            <p:ph sz="quarter" idx="1"/>
          </p:nvPr>
        </p:nvSpPr>
        <p:spPr/>
        <p:txBody>
          <a:bodyPr/>
          <a:lstStyle/>
          <a:p>
            <a:r>
              <a:rPr lang="en-US" dirty="0"/>
              <a:t>The operator for equality consists of two equals signs. It is a really common error </a:t>
            </a:r>
            <a:r>
              <a:rPr lang="en-US" dirty="0" smtClean="0"/>
              <a:t>to forget </a:t>
            </a:r>
            <a:r>
              <a:rPr lang="en-US" dirty="0"/>
              <a:t>one of the equals signs</a:t>
            </a:r>
            <a:r>
              <a:rPr lang="en-US" dirty="0" smtClean="0"/>
              <a:t>.</a:t>
            </a:r>
          </a:p>
          <a:p>
            <a:endParaRPr lang="en-US" dirty="0"/>
          </a:p>
          <a:p>
            <a:endParaRPr lang="en-US" dirty="0" smtClean="0"/>
          </a:p>
          <a:p>
            <a:r>
              <a:rPr lang="en-US" dirty="0"/>
              <a:t>A common mistake is to </a:t>
            </a:r>
            <a:r>
              <a:rPr lang="en-US" dirty="0" smtClean="0"/>
              <a:t>use and</a:t>
            </a:r>
            <a:r>
              <a:rPr lang="en-US" dirty="0"/>
              <a:t> </a:t>
            </a:r>
            <a:r>
              <a:rPr lang="en-US" dirty="0" smtClean="0"/>
              <a:t>where</a:t>
            </a:r>
            <a:r>
              <a:rPr lang="en-US" dirty="0"/>
              <a:t> </a:t>
            </a:r>
            <a:r>
              <a:rPr lang="en-US" dirty="0" smtClean="0"/>
              <a:t>or</a:t>
            </a:r>
            <a:r>
              <a:rPr lang="en-US" dirty="0"/>
              <a:t> </a:t>
            </a:r>
            <a:r>
              <a:rPr lang="en-US" dirty="0" smtClean="0"/>
              <a:t>is </a:t>
            </a:r>
            <a:r>
              <a:rPr lang="en-US" dirty="0"/>
              <a:t>needed or vice-versa. Consider </a:t>
            </a:r>
            <a:r>
              <a:rPr lang="en-US" dirty="0" smtClean="0"/>
              <a:t>the following </a:t>
            </a:r>
            <a:r>
              <a:rPr lang="en-US" dirty="0"/>
              <a:t>if statements:</a:t>
            </a:r>
          </a:p>
          <a:p>
            <a:endParaRPr lang="en-US" dirty="0" smtClean="0"/>
          </a:p>
          <a:p>
            <a:endParaRPr lang="en-US" dirty="0"/>
          </a:p>
          <a:p>
            <a:endParaRPr lang="en-US" dirty="0" smtClean="0"/>
          </a:p>
          <a:p>
            <a:pPr marL="0" indent="0">
              <a:buNone/>
            </a:pPr>
            <a:endParaRPr lang="en-US" dirty="0"/>
          </a:p>
          <a:p>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683483"/>
            <a:ext cx="4109905" cy="92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4725144"/>
            <a:ext cx="3393377"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488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Common Mistakes </a:t>
            </a:r>
            <a:endParaRPr lang="ru-RU" dirty="0"/>
          </a:p>
        </p:txBody>
      </p:sp>
      <p:sp>
        <p:nvSpPr>
          <p:cNvPr id="3" name="Объект 2"/>
          <p:cNvSpPr>
            <a:spLocks noGrp="1"/>
          </p:cNvSpPr>
          <p:nvPr>
            <p:ph sz="quarter" idx="1"/>
          </p:nvPr>
        </p:nvSpPr>
        <p:spPr/>
        <p:txBody>
          <a:bodyPr>
            <a:normAutofit fontScale="92500" lnSpcReduction="10000"/>
          </a:bodyPr>
          <a:lstStyle/>
          <a:p>
            <a:r>
              <a:rPr lang="en-US" dirty="0"/>
              <a:t>Another very common mistake is to write something like below</a:t>
            </a:r>
            <a:r>
              <a:rPr lang="en-US" dirty="0" smtClean="0"/>
              <a:t>:</a:t>
            </a:r>
          </a:p>
          <a:p>
            <a:endParaRPr lang="en-US" dirty="0"/>
          </a:p>
          <a:p>
            <a:pPr marL="0" indent="0" algn="ctr">
              <a:buNone/>
            </a:pPr>
            <a:r>
              <a:rPr lang="en-US" dirty="0" smtClean="0"/>
              <a:t> if grade</a:t>
            </a:r>
            <a:r>
              <a:rPr lang="en-US" dirty="0"/>
              <a:t>&gt;=</a:t>
            </a:r>
            <a:r>
              <a:rPr lang="en-US" dirty="0" smtClean="0"/>
              <a:t>80 and</a:t>
            </a:r>
            <a:r>
              <a:rPr lang="en-US" dirty="0"/>
              <a:t> </a:t>
            </a:r>
            <a:r>
              <a:rPr lang="en-US" dirty="0" smtClean="0"/>
              <a:t>&lt;90</a:t>
            </a:r>
            <a:r>
              <a:rPr lang="en-US" dirty="0"/>
              <a:t>:</a:t>
            </a:r>
          </a:p>
          <a:p>
            <a:endParaRPr lang="en-US" dirty="0" smtClean="0"/>
          </a:p>
          <a:p>
            <a:r>
              <a:rPr lang="en-US" dirty="0" smtClean="0"/>
              <a:t>This </a:t>
            </a:r>
            <a:r>
              <a:rPr lang="en-US" dirty="0"/>
              <a:t>will lead to a syntax error. </a:t>
            </a:r>
            <a:endParaRPr lang="en-US" dirty="0" smtClean="0"/>
          </a:p>
          <a:p>
            <a:pPr marL="0" indent="0" algn="ctr">
              <a:buNone/>
            </a:pPr>
            <a:endParaRPr lang="en-US" dirty="0" smtClean="0"/>
          </a:p>
          <a:p>
            <a:pPr marL="0" indent="0" algn="ctr">
              <a:buNone/>
            </a:pPr>
            <a:r>
              <a:rPr lang="en-US" dirty="0" smtClean="0"/>
              <a:t>if grade</a:t>
            </a:r>
            <a:r>
              <a:rPr lang="en-US" dirty="0"/>
              <a:t>&gt;=</a:t>
            </a:r>
            <a:r>
              <a:rPr lang="en-US" dirty="0" smtClean="0"/>
              <a:t>80 and</a:t>
            </a:r>
            <a:r>
              <a:rPr lang="en-US" dirty="0"/>
              <a:t> </a:t>
            </a:r>
            <a:r>
              <a:rPr lang="en-US" dirty="0" smtClean="0"/>
              <a:t>grade&lt;90:</a:t>
            </a:r>
          </a:p>
          <a:p>
            <a:pPr marL="0" indent="0" algn="ctr">
              <a:buNone/>
            </a:pPr>
            <a:endParaRPr lang="en-US" dirty="0"/>
          </a:p>
          <a:p>
            <a:r>
              <a:rPr lang="en-US" dirty="0"/>
              <a:t>On the other hand, there is a nice shortcut that does work in </a:t>
            </a:r>
            <a:r>
              <a:rPr lang="en-US" dirty="0" smtClean="0"/>
              <a:t>Python:</a:t>
            </a:r>
          </a:p>
          <a:p>
            <a:pPr marL="0" indent="0" algn="ctr">
              <a:buNone/>
            </a:pPr>
            <a:endParaRPr lang="en-US" dirty="0" smtClean="0"/>
          </a:p>
          <a:p>
            <a:pPr marL="0" indent="0" algn="ctr">
              <a:buNone/>
            </a:pPr>
            <a:r>
              <a:rPr lang="en-US" dirty="0" smtClean="0"/>
              <a:t>if 80</a:t>
            </a:r>
            <a:r>
              <a:rPr lang="en-US" dirty="0"/>
              <a:t>&lt;=grade&lt;90:</a:t>
            </a:r>
          </a:p>
          <a:p>
            <a:endParaRPr lang="ru-RU" dirty="0"/>
          </a:p>
        </p:txBody>
      </p:sp>
    </p:spTree>
    <p:extLst>
      <p:ext uri="{BB962C8B-B14F-4D97-AF65-F5344CB8AC3E}">
        <p14:creationId xmlns:p14="http://schemas.microsoft.com/office/powerpoint/2010/main" val="2297404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The else and </a:t>
            </a:r>
            <a:r>
              <a:rPr lang="en-US" b="1" dirty="0" err="1"/>
              <a:t>elif</a:t>
            </a:r>
            <a:r>
              <a:rPr lang="en-US" b="1" dirty="0"/>
              <a:t> </a:t>
            </a:r>
            <a:r>
              <a:rPr lang="en-US" b="1" dirty="0" smtClean="0"/>
              <a:t>Clauses</a:t>
            </a:r>
            <a:endParaRPr lang="ru-RU" dirty="0"/>
          </a:p>
        </p:txBody>
      </p:sp>
      <p:sp>
        <p:nvSpPr>
          <p:cNvPr id="3" name="Объект 2"/>
          <p:cNvSpPr>
            <a:spLocks noGrp="1"/>
          </p:cNvSpPr>
          <p:nvPr>
            <p:ph sz="quarter" idx="1"/>
          </p:nvPr>
        </p:nvSpPr>
        <p:spPr/>
        <p:txBody>
          <a:bodyPr/>
          <a:lstStyle/>
          <a:p>
            <a:r>
              <a:rPr lang="en-US" dirty="0"/>
              <a:t>If &lt;</a:t>
            </a:r>
            <a:r>
              <a:rPr lang="en-US" dirty="0" err="1"/>
              <a:t>expr</a:t>
            </a:r>
            <a:r>
              <a:rPr lang="en-US" dirty="0"/>
              <a:t>&gt; is true, the first suite is executed, and the second is skipped. </a:t>
            </a:r>
            <a:endParaRPr lang="en-US" dirty="0" smtClean="0"/>
          </a:p>
          <a:p>
            <a:r>
              <a:rPr lang="en-US" dirty="0" smtClean="0"/>
              <a:t>If </a:t>
            </a:r>
            <a:r>
              <a:rPr lang="en-US" dirty="0"/>
              <a:t>&lt;</a:t>
            </a:r>
            <a:r>
              <a:rPr lang="en-US" dirty="0" err="1"/>
              <a:t>expr</a:t>
            </a:r>
            <a:r>
              <a:rPr lang="en-US" dirty="0"/>
              <a:t>&gt; is false, the first suite is skipped and the second is executed</a:t>
            </a:r>
            <a:r>
              <a:rPr lang="en-US" dirty="0" smtClean="0"/>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717032"/>
            <a:ext cx="2664296" cy="2443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3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a:t>
            </a:r>
            <a:endParaRPr lang="ru-RU"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4375927"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463" y="1180119"/>
            <a:ext cx="3944267" cy="404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4112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Branching Execution</a:t>
            </a:r>
            <a:endParaRPr lang="ru-RU" dirty="0"/>
          </a:p>
        </p:txBody>
      </p:sp>
      <p:sp>
        <p:nvSpPr>
          <p:cNvPr id="3" name="Объект 2"/>
          <p:cNvSpPr>
            <a:spLocks noGrp="1"/>
          </p:cNvSpPr>
          <p:nvPr>
            <p:ph sz="quarter" idx="1"/>
          </p:nvPr>
        </p:nvSpPr>
        <p:spPr/>
        <p:txBody>
          <a:bodyPr/>
          <a:lstStyle/>
          <a:p>
            <a:endParaRPr lang="ru-RU"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1"/>
            <a:ext cx="2520280" cy="378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564364"/>
            <a:ext cx="4608512" cy="437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Прямая со стрелкой 4"/>
          <p:cNvCxnSpPr/>
          <p:nvPr/>
        </p:nvCxnSpPr>
        <p:spPr>
          <a:xfrm>
            <a:off x="2987824" y="3573016"/>
            <a:ext cx="3600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043608" y="6021288"/>
            <a:ext cx="450315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Could be done in more intelligent way ;)</a:t>
            </a:r>
          </a:p>
        </p:txBody>
      </p:sp>
      <p:cxnSp>
        <p:nvCxnSpPr>
          <p:cNvPr id="8" name="Прямая со стрелкой 7"/>
          <p:cNvCxnSpPr/>
          <p:nvPr/>
        </p:nvCxnSpPr>
        <p:spPr>
          <a:xfrm flipV="1">
            <a:off x="2627784" y="5229200"/>
            <a:ext cx="720080"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677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In-line </a:t>
            </a:r>
            <a:r>
              <a:rPr lang="en-US" dirty="0" err="1" smtClean="0"/>
              <a:t>vs</a:t>
            </a:r>
            <a:r>
              <a:rPr lang="en-US" dirty="0" smtClean="0"/>
              <a:t> Block Example</a:t>
            </a:r>
            <a:endParaRPr lang="ru-RU"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5819725" cy="1923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76872"/>
            <a:ext cx="2550173" cy="4351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75656" y="4083374"/>
            <a:ext cx="313304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See the difference …?</a:t>
            </a:r>
            <a:endParaRPr lang="ru-RU" dirty="0"/>
          </a:p>
        </p:txBody>
      </p:sp>
    </p:spTree>
    <p:extLst>
      <p:ext uri="{BB962C8B-B14F-4D97-AF65-F5344CB8AC3E}">
        <p14:creationId xmlns:p14="http://schemas.microsoft.com/office/powerpoint/2010/main" val="3734414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Conditional </a:t>
            </a:r>
            <a:r>
              <a:rPr lang="en-US" b="1" dirty="0" smtClean="0"/>
              <a:t>Expressions</a:t>
            </a:r>
            <a:endParaRPr lang="ru-RU" dirty="0"/>
          </a:p>
        </p:txBody>
      </p:sp>
      <p:sp>
        <p:nvSpPr>
          <p:cNvPr id="3" name="Объект 2"/>
          <p:cNvSpPr>
            <a:spLocks noGrp="1"/>
          </p:cNvSpPr>
          <p:nvPr>
            <p:ph sz="quarter" idx="1"/>
          </p:nvPr>
        </p:nvSpPr>
        <p:spPr/>
        <p:txBody>
          <a:bodyPr>
            <a:normAutofit fontScale="92500" lnSpcReduction="10000"/>
          </a:bodyPr>
          <a:lstStyle/>
          <a:p>
            <a:r>
              <a:rPr lang="en-US" dirty="0" smtClean="0"/>
              <a:t>The simplest form:</a:t>
            </a:r>
          </a:p>
          <a:p>
            <a:endParaRPr lang="en-US" dirty="0"/>
          </a:p>
          <a:p>
            <a:endParaRPr lang="en-US" dirty="0" smtClean="0"/>
          </a:p>
          <a:p>
            <a:r>
              <a:rPr lang="en-US" dirty="0"/>
              <a:t>This is different from the if statement forms listed above because it is not a control structure that directs the flow of program execution. </a:t>
            </a:r>
            <a:endParaRPr lang="en-US" dirty="0" smtClean="0"/>
          </a:p>
          <a:p>
            <a:r>
              <a:rPr lang="en-US" dirty="0" smtClean="0"/>
              <a:t>It </a:t>
            </a:r>
            <a:r>
              <a:rPr lang="en-US" dirty="0"/>
              <a:t>acts more </a:t>
            </a:r>
            <a:r>
              <a:rPr lang="en-US" b="1" i="1" dirty="0">
                <a:solidFill>
                  <a:schemeClr val="accent1"/>
                </a:solidFill>
              </a:rPr>
              <a:t>like an operator </a:t>
            </a:r>
            <a:r>
              <a:rPr lang="en-US" dirty="0"/>
              <a:t>that defines an expression. </a:t>
            </a:r>
            <a:endParaRPr lang="en-US" dirty="0" smtClean="0"/>
          </a:p>
          <a:p>
            <a:r>
              <a:rPr lang="en-US" dirty="0" smtClean="0"/>
              <a:t>In </a:t>
            </a:r>
            <a:r>
              <a:rPr lang="en-US" dirty="0"/>
              <a:t>the above example, &lt;</a:t>
            </a:r>
            <a:r>
              <a:rPr lang="en-US" dirty="0" err="1"/>
              <a:t>conditional_expr</a:t>
            </a:r>
            <a:r>
              <a:rPr lang="en-US" dirty="0"/>
              <a:t>&gt; is evaluated first. </a:t>
            </a:r>
            <a:endParaRPr lang="en-US" dirty="0" smtClean="0"/>
          </a:p>
          <a:p>
            <a:r>
              <a:rPr lang="en-US" dirty="0" smtClean="0"/>
              <a:t>If </a:t>
            </a:r>
            <a:r>
              <a:rPr lang="en-US" dirty="0"/>
              <a:t>it is true, the expression evaluates to &lt;expr1&gt;. If it is false, the expression evaluates to &lt;expr2&gt;.</a:t>
            </a:r>
            <a:endParaRPr lang="en-US" dirty="0" smtClean="0"/>
          </a:p>
          <a:p>
            <a:pPr marL="0" indent="0">
              <a:buNone/>
            </a:pPr>
            <a:r>
              <a:rPr lang="en-US" dirty="0" smtClean="0"/>
              <a:t> </a:t>
            </a:r>
            <a:endParaRPr lang="ru-RU"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19" y="1484784"/>
            <a:ext cx="4793459"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19672" y="6093296"/>
            <a:ext cx="442300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a:t>
            </a:r>
            <a:r>
              <a:rPr lang="en-US" dirty="0" err="1"/>
              <a:t>conditional_expr</a:t>
            </a:r>
            <a:r>
              <a:rPr lang="en-US" dirty="0"/>
              <a:t>&gt; ? &lt;expr1&gt; : &lt;expr2&gt;</a:t>
            </a:r>
            <a:endParaRPr lang="ru-RU" dirty="0"/>
          </a:p>
        </p:txBody>
      </p:sp>
      <p:cxnSp>
        <p:nvCxnSpPr>
          <p:cNvPr id="6" name="Прямая со стрелкой 5"/>
          <p:cNvCxnSpPr>
            <a:endCxn id="4" idx="3"/>
          </p:cNvCxnSpPr>
          <p:nvPr/>
        </p:nvCxnSpPr>
        <p:spPr>
          <a:xfrm flipH="1">
            <a:off x="6042678" y="5877272"/>
            <a:ext cx="905586" cy="400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74025" y="5729043"/>
            <a:ext cx="93006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In C++</a:t>
            </a:r>
            <a:endParaRPr lang="ru-RU" dirty="0"/>
          </a:p>
        </p:txBody>
      </p:sp>
    </p:spTree>
    <p:extLst>
      <p:ext uri="{BB962C8B-B14F-4D97-AF65-F5344CB8AC3E}">
        <p14:creationId xmlns:p14="http://schemas.microsoft.com/office/powerpoint/2010/main" val="2298057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Types</a:t>
            </a:r>
            <a:endParaRPr lang="ru-RU" dirty="0"/>
          </a:p>
        </p:txBody>
      </p:sp>
      <p:sp>
        <p:nvSpPr>
          <p:cNvPr id="3" name="Объект 2"/>
          <p:cNvSpPr>
            <a:spLocks noGrp="1"/>
          </p:cNvSpPr>
          <p:nvPr>
            <p:ph sz="quarter" idx="1"/>
          </p:nvPr>
        </p:nvSpPr>
        <p:spPr/>
        <p:txBody>
          <a:bodyPr/>
          <a:lstStyle/>
          <a:p>
            <a:r>
              <a:rPr lang="en-US" dirty="0" smtClean="0"/>
              <a:t>If Statement</a:t>
            </a:r>
          </a:p>
          <a:p>
            <a:r>
              <a:rPr lang="en-US" dirty="0" smtClean="0"/>
              <a:t>While Statement</a:t>
            </a:r>
          </a:p>
          <a:p>
            <a:r>
              <a:rPr lang="en-US" dirty="0" smtClean="0"/>
              <a:t>For Statement</a:t>
            </a:r>
          </a:p>
          <a:p>
            <a:r>
              <a:rPr lang="en-US" dirty="0" smtClean="0"/>
              <a:t>List Comprehensions</a:t>
            </a:r>
          </a:p>
          <a:p>
            <a:pPr marL="0" indent="0">
              <a:buNone/>
            </a:pPr>
            <a:r>
              <a:rPr lang="en-US" dirty="0"/>
              <a:t> </a:t>
            </a:r>
            <a:r>
              <a:rPr lang="en-US" dirty="0" smtClean="0"/>
              <a:t>Error handling:</a:t>
            </a:r>
          </a:p>
          <a:p>
            <a:r>
              <a:rPr lang="en-US" dirty="0"/>
              <a:t>Try Statement</a:t>
            </a:r>
          </a:p>
          <a:p>
            <a:r>
              <a:rPr lang="en-US" dirty="0"/>
              <a:t>With </a:t>
            </a:r>
            <a:r>
              <a:rPr lang="en-US" dirty="0" smtClean="0"/>
              <a:t>Statement</a:t>
            </a:r>
            <a:endParaRPr lang="en-US" dirty="0"/>
          </a:p>
          <a:p>
            <a:r>
              <a:rPr lang="en-US" dirty="0" smtClean="0"/>
              <a:t>Other Statements</a:t>
            </a:r>
            <a:endParaRPr lang="ru-RU" dirty="0"/>
          </a:p>
        </p:txBody>
      </p:sp>
    </p:spTree>
    <p:extLst>
      <p:ext uri="{BB962C8B-B14F-4D97-AF65-F5344CB8AC3E}">
        <p14:creationId xmlns:p14="http://schemas.microsoft.com/office/powerpoint/2010/main" val="2154564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6924684" cy="42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7862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More about Conditional Expressions</a:t>
            </a:r>
            <a:endParaRPr lang="ru-RU" dirty="0"/>
          </a:p>
        </p:txBody>
      </p:sp>
      <p:sp>
        <p:nvSpPr>
          <p:cNvPr id="3" name="Объект 2"/>
          <p:cNvSpPr>
            <a:spLocks noGrp="1"/>
          </p:cNvSpPr>
          <p:nvPr>
            <p:ph sz="quarter" idx="1"/>
          </p:nvPr>
        </p:nvSpPr>
        <p:spPr/>
        <p:txBody>
          <a:bodyPr/>
          <a:lstStyle/>
          <a:p>
            <a:r>
              <a:rPr lang="en-US" dirty="0"/>
              <a:t>behaves like an expression </a:t>
            </a:r>
            <a:r>
              <a:rPr lang="en-US" dirty="0" smtClean="0"/>
              <a:t>syntactically;</a:t>
            </a:r>
          </a:p>
          <a:p>
            <a:r>
              <a:rPr lang="en-US" dirty="0"/>
              <a:t>can be used as part of a longer </a:t>
            </a:r>
            <a:r>
              <a:rPr lang="en-US" dirty="0" smtClean="0"/>
              <a:t>expression;</a:t>
            </a:r>
          </a:p>
          <a:p>
            <a:r>
              <a:rPr lang="en-US" dirty="0"/>
              <a:t>has lower precedence than virtually all the other </a:t>
            </a:r>
            <a:r>
              <a:rPr lang="en-US" dirty="0" smtClean="0"/>
              <a:t>operators;</a:t>
            </a:r>
          </a:p>
          <a:p>
            <a:r>
              <a:rPr lang="en-US" dirty="0"/>
              <a:t>parentheses are needed to group it by </a:t>
            </a:r>
            <a:r>
              <a:rPr lang="en-US" dirty="0" smtClean="0"/>
              <a:t>itself;</a:t>
            </a:r>
          </a:p>
          <a:p>
            <a:endParaRPr lang="ru-RU"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648" y="3789040"/>
            <a:ext cx="3384376" cy="287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355976" y="5013176"/>
            <a:ext cx="497252" cy="369332"/>
          </a:xfrm>
          <a:prstGeom prst="rect">
            <a:avLst/>
          </a:prstGeom>
          <a:noFill/>
        </p:spPr>
        <p:txBody>
          <a:bodyPr wrap="none" rtlCol="0">
            <a:spAutoFit/>
          </a:bodyPr>
          <a:lstStyle/>
          <a:p>
            <a:r>
              <a:rPr lang="en-US" dirty="0" smtClean="0"/>
              <a:t>VS</a:t>
            </a:r>
            <a:endParaRPr lang="ru-RU"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229" y="3790730"/>
            <a:ext cx="3535196" cy="196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323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The pass </a:t>
            </a:r>
            <a:r>
              <a:rPr lang="en-US" b="1" dirty="0" smtClean="0"/>
              <a:t>Statement</a:t>
            </a:r>
            <a:endParaRPr lang="ru-RU" dirty="0"/>
          </a:p>
        </p:txBody>
      </p:sp>
      <p:sp>
        <p:nvSpPr>
          <p:cNvPr id="3" name="Объект 2"/>
          <p:cNvSpPr>
            <a:spLocks noGrp="1"/>
          </p:cNvSpPr>
          <p:nvPr>
            <p:ph sz="quarter" idx="1"/>
          </p:nvPr>
        </p:nvSpPr>
        <p:spPr/>
        <p:txBody>
          <a:bodyPr/>
          <a:lstStyle/>
          <a:p>
            <a:r>
              <a:rPr lang="en-US" dirty="0"/>
              <a:t>It doesn’t change program behavior at </a:t>
            </a:r>
            <a:r>
              <a:rPr lang="en-US" dirty="0" smtClean="0"/>
              <a:t>all;</a:t>
            </a:r>
          </a:p>
          <a:p>
            <a:r>
              <a:rPr lang="en-US" dirty="0"/>
              <a:t>It is used as a </a:t>
            </a:r>
            <a:r>
              <a:rPr lang="en-US" b="1" i="1" dirty="0">
                <a:solidFill>
                  <a:schemeClr val="accent1"/>
                </a:solidFill>
              </a:rPr>
              <a:t>placeholder</a:t>
            </a:r>
            <a:r>
              <a:rPr lang="en-US" dirty="0">
                <a:solidFill>
                  <a:schemeClr val="accent1"/>
                </a:solidFill>
              </a:rPr>
              <a:t> </a:t>
            </a:r>
            <a:r>
              <a:rPr lang="en-US" dirty="0"/>
              <a:t>to keep the interpreter happy in any situation where a statement is syntactically required, but you </a:t>
            </a:r>
            <a:r>
              <a:rPr lang="en-US" i="1" dirty="0"/>
              <a:t>don’t really want to do </a:t>
            </a:r>
            <a:r>
              <a:rPr lang="en-US" i="1" dirty="0" smtClean="0"/>
              <a:t>anything</a:t>
            </a:r>
            <a:r>
              <a:rPr lang="en-US" dirty="0" smtClean="0"/>
              <a:t>;</a:t>
            </a:r>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16" y="3581333"/>
            <a:ext cx="202705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545275"/>
            <a:ext cx="2592299" cy="249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6716" y="5949280"/>
            <a:ext cx="222208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Will cause an error</a:t>
            </a:r>
            <a:endParaRPr lang="ru-RU" dirty="0"/>
          </a:p>
        </p:txBody>
      </p:sp>
      <p:cxnSp>
        <p:nvCxnSpPr>
          <p:cNvPr id="7" name="Прямая со стрелкой 6"/>
          <p:cNvCxnSpPr/>
          <p:nvPr/>
        </p:nvCxnSpPr>
        <p:spPr>
          <a:xfrm flipH="1">
            <a:off x="1470241" y="5474366"/>
            <a:ext cx="282951" cy="474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99" y="3356599"/>
            <a:ext cx="3326496" cy="211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951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68960"/>
            <a:ext cx="7467600" cy="1143000"/>
          </a:xfrm>
        </p:spPr>
        <p:txBody>
          <a:bodyPr/>
          <a:lstStyle/>
          <a:p>
            <a:r>
              <a:rPr lang="en-US" dirty="0" smtClean="0"/>
              <a:t>While Statement</a:t>
            </a:r>
            <a:endParaRPr lang="ru-RU" dirty="0"/>
          </a:p>
        </p:txBody>
      </p:sp>
    </p:spTree>
    <p:extLst>
      <p:ext uri="{BB962C8B-B14F-4D97-AF65-F5344CB8AC3E}">
        <p14:creationId xmlns:p14="http://schemas.microsoft.com/office/powerpoint/2010/main" val="648395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Overview</a:t>
            </a:r>
            <a:endParaRPr lang="ru-RU" dirty="0"/>
          </a:p>
        </p:txBody>
      </p:sp>
      <p:sp>
        <p:nvSpPr>
          <p:cNvPr id="3" name="Объект 2"/>
          <p:cNvSpPr>
            <a:spLocks noGrp="1"/>
          </p:cNvSpPr>
          <p:nvPr>
            <p:ph sz="quarter" idx="1"/>
          </p:nvPr>
        </p:nvSpPr>
        <p:spPr/>
        <p:txBody>
          <a:bodyPr/>
          <a:lstStyle/>
          <a:p>
            <a:r>
              <a:rPr lang="en-US" dirty="0"/>
              <a:t>This statement will execute its code block </a:t>
            </a:r>
            <a:r>
              <a:rPr lang="en-US" b="1" i="1" dirty="0">
                <a:solidFill>
                  <a:schemeClr val="accent1"/>
                </a:solidFill>
              </a:rPr>
              <a:t>over and over again </a:t>
            </a:r>
            <a:r>
              <a:rPr lang="en-US" dirty="0"/>
              <a:t>until its conditions are false. </a:t>
            </a:r>
            <a:endParaRPr lang="en-US" dirty="0" smtClean="0"/>
          </a:p>
          <a:p>
            <a:r>
              <a:rPr lang="en-US" dirty="0" smtClean="0"/>
              <a:t>This </a:t>
            </a:r>
            <a:r>
              <a:rPr lang="en-US" dirty="0"/>
              <a:t>can be useful if something </a:t>
            </a:r>
            <a:r>
              <a:rPr lang="en-US" i="1" dirty="0"/>
              <a:t>needs to be repeated over and over for a said amount of time</a:t>
            </a:r>
            <a:r>
              <a:rPr lang="en-US" dirty="0" smtClean="0"/>
              <a:t>.</a:t>
            </a:r>
          </a:p>
          <a:p>
            <a:r>
              <a:rPr lang="en-US" dirty="0"/>
              <a:t>The </a:t>
            </a:r>
            <a:r>
              <a:rPr lang="en-US" b="1" i="1" dirty="0">
                <a:solidFill>
                  <a:schemeClr val="accent1"/>
                </a:solidFill>
              </a:rPr>
              <a:t>format</a:t>
            </a:r>
            <a:r>
              <a:rPr lang="en-US" dirty="0">
                <a:solidFill>
                  <a:schemeClr val="accent1"/>
                </a:solidFill>
              </a:rPr>
              <a:t> </a:t>
            </a:r>
            <a:r>
              <a:rPr lang="en-US" dirty="0"/>
              <a:t>of a rudimentary while loop </a:t>
            </a:r>
            <a:r>
              <a:rPr lang="en-US" dirty="0" smtClean="0"/>
              <a:t>is:</a:t>
            </a:r>
            <a:endParaRPr lang="ru-RU"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933056"/>
            <a:ext cx="252633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789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a:t>
            </a:r>
            <a:endParaRPr lang="ru-RU" dirty="0"/>
          </a:p>
        </p:txBody>
      </p:sp>
      <p:pic>
        <p:nvPicPr>
          <p:cNvPr id="1945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80" t="-153" r="-680" b="48594"/>
          <a:stretch/>
        </p:blipFill>
        <p:spPr bwMode="auto">
          <a:xfrm>
            <a:off x="467544" y="1556792"/>
            <a:ext cx="408330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1530"/>
          <a:stretch/>
        </p:blipFill>
        <p:spPr bwMode="auto">
          <a:xfrm>
            <a:off x="4572000" y="1556792"/>
            <a:ext cx="3942554"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113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Notes</a:t>
            </a:r>
            <a:endParaRPr lang="ru-RU" dirty="0"/>
          </a:p>
        </p:txBody>
      </p:sp>
      <p:sp>
        <p:nvSpPr>
          <p:cNvPr id="3" name="Объект 2"/>
          <p:cNvSpPr>
            <a:spLocks noGrp="1"/>
          </p:cNvSpPr>
          <p:nvPr>
            <p:ph sz="quarter" idx="1"/>
          </p:nvPr>
        </p:nvSpPr>
        <p:spPr/>
        <p:txBody>
          <a:bodyPr/>
          <a:lstStyle/>
          <a:p>
            <a:r>
              <a:rPr lang="en-US" dirty="0"/>
              <a:t>A while statement's condition is always true or false, like the if statement. </a:t>
            </a:r>
            <a:endParaRPr lang="en-US" dirty="0" smtClean="0"/>
          </a:p>
          <a:p>
            <a:r>
              <a:rPr lang="en-US" dirty="0" smtClean="0"/>
              <a:t>This </a:t>
            </a:r>
            <a:r>
              <a:rPr lang="en-US" dirty="0"/>
              <a:t>means Boolean math can be used to control the looping. </a:t>
            </a:r>
            <a:endParaRPr lang="en-US" dirty="0" smtClean="0"/>
          </a:p>
          <a:p>
            <a:r>
              <a:rPr lang="en-US" dirty="0" smtClean="0"/>
              <a:t>Since </a:t>
            </a:r>
            <a:r>
              <a:rPr lang="en-US" dirty="0"/>
              <a:t>while </a:t>
            </a:r>
            <a:endParaRPr lang="en-US" dirty="0" smtClean="0"/>
          </a:p>
          <a:p>
            <a:pPr marL="0" indent="0">
              <a:buNone/>
            </a:pPr>
            <a:r>
              <a:rPr lang="en-US" b="1" dirty="0" smtClean="0"/>
              <a:t>False</a:t>
            </a:r>
            <a:r>
              <a:rPr lang="en-US" dirty="0"/>
              <a:t>: will never </a:t>
            </a:r>
            <a:r>
              <a:rPr lang="en-US" dirty="0" smtClean="0"/>
              <a:t>execute;</a:t>
            </a:r>
          </a:p>
          <a:p>
            <a:pPr marL="0" indent="0">
              <a:buNone/>
            </a:pPr>
            <a:r>
              <a:rPr lang="en-US" dirty="0"/>
              <a:t>W</a:t>
            </a:r>
            <a:r>
              <a:rPr lang="en-US" dirty="0" smtClean="0"/>
              <a:t>hat </a:t>
            </a:r>
            <a:r>
              <a:rPr lang="en-US" dirty="0"/>
              <a:t>will while </a:t>
            </a:r>
            <a:r>
              <a:rPr lang="en-US" b="1" dirty="0"/>
              <a:t>True</a:t>
            </a:r>
            <a:r>
              <a:rPr lang="en-US" dirty="0"/>
              <a:t>: </a:t>
            </a:r>
            <a:r>
              <a:rPr lang="en-US" dirty="0" smtClean="0"/>
              <a:t>DO? </a:t>
            </a:r>
          </a:p>
          <a:p>
            <a:pPr marL="0" indent="0">
              <a:buNone/>
            </a:pPr>
            <a:endParaRPr lang="ru-RU" dirty="0"/>
          </a:p>
        </p:txBody>
      </p:sp>
    </p:spTree>
    <p:extLst>
      <p:ext uri="{BB962C8B-B14F-4D97-AF65-F5344CB8AC3E}">
        <p14:creationId xmlns:p14="http://schemas.microsoft.com/office/powerpoint/2010/main" val="978140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While + Else ?</a:t>
            </a:r>
            <a:endParaRPr lang="ru-RU" dirty="0"/>
          </a:p>
        </p:txBody>
      </p:sp>
      <p:sp>
        <p:nvSpPr>
          <p:cNvPr id="3" name="Объект 2"/>
          <p:cNvSpPr>
            <a:spLocks noGrp="1"/>
          </p:cNvSpPr>
          <p:nvPr>
            <p:ph sz="quarter" idx="1"/>
          </p:nvPr>
        </p:nvSpPr>
        <p:spPr/>
        <p:txBody>
          <a:bodyPr/>
          <a:lstStyle/>
          <a:p>
            <a:r>
              <a:rPr lang="en-US" dirty="0"/>
              <a:t>Unlike a lot of other computer languages, Python </a:t>
            </a:r>
            <a:r>
              <a:rPr lang="en-US" b="1" i="1" dirty="0">
                <a:solidFill>
                  <a:schemeClr val="accent1"/>
                </a:solidFill>
              </a:rPr>
              <a:t>allows</a:t>
            </a:r>
            <a:r>
              <a:rPr lang="en-US" dirty="0">
                <a:solidFill>
                  <a:schemeClr val="accent1"/>
                </a:solidFill>
              </a:rPr>
              <a:t> </a:t>
            </a:r>
            <a:r>
              <a:rPr lang="en-US" dirty="0"/>
              <a:t>you to use an else statement in conjunction with a while statement. </a:t>
            </a:r>
            <a:endParaRPr lang="en-US" dirty="0" smtClean="0"/>
          </a:p>
          <a:p>
            <a:r>
              <a:rPr lang="en-US" dirty="0" smtClean="0"/>
              <a:t>When </a:t>
            </a:r>
            <a:r>
              <a:rPr lang="en-US" dirty="0"/>
              <a:t>a while statement finishes its loop naturally, </a:t>
            </a:r>
            <a:r>
              <a:rPr lang="en-US" b="1" i="1" dirty="0">
                <a:solidFill>
                  <a:schemeClr val="accent1"/>
                </a:solidFill>
              </a:rPr>
              <a:t>it will then execute the else statement</a:t>
            </a:r>
            <a:r>
              <a:rPr lang="en-US" dirty="0" smtClean="0"/>
              <a:t>.</a:t>
            </a:r>
          </a:p>
          <a:p>
            <a:r>
              <a:rPr lang="en-US" dirty="0" smtClean="0"/>
              <a:t> </a:t>
            </a:r>
            <a:r>
              <a:rPr lang="en-US" dirty="0"/>
              <a:t>If the while statement stops prematurely for any reason, it </a:t>
            </a:r>
            <a:r>
              <a:rPr lang="en-US" b="1" i="1" dirty="0">
                <a:solidFill>
                  <a:schemeClr val="accent1"/>
                </a:solidFill>
              </a:rPr>
              <a:t>will not execute the else statement. </a:t>
            </a:r>
            <a:r>
              <a:rPr lang="en-US" dirty="0"/>
              <a:t>An example is given below. </a:t>
            </a:r>
            <a:endParaRPr lang="ru-RU" dirty="0"/>
          </a:p>
        </p:txBody>
      </p:sp>
      <p:pic>
        <p:nvPicPr>
          <p:cNvPr id="23554" name="Picture 2" descr="Похожее изображе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941168"/>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571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332656"/>
            <a:ext cx="7467600" cy="6141296"/>
          </a:xfrm>
        </p:spPr>
        <p:txBody>
          <a:bodyPr/>
          <a:lstStyle/>
          <a:p>
            <a:r>
              <a:rPr lang="en-US" dirty="0" smtClean="0"/>
              <a:t>This is a format: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BUT according to the slide above, it could be:</a:t>
            </a:r>
            <a:endParaRPr lang="ru-RU" dirty="0"/>
          </a:p>
        </p:txBody>
      </p:sp>
      <p:pic>
        <p:nvPicPr>
          <p:cNvPr id="22530" name="Picture 2" descr="thought ballo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620688"/>
            <a:ext cx="1848297" cy="1536247"/>
          </a:xfrm>
          <a:prstGeom prst="rect">
            <a:avLst/>
          </a:prstGeom>
          <a:noFill/>
          <a:extLst>
            <a:ext uri="{909E8E84-426E-40DD-AFC4-6F175D3DCCD1}">
              <a14:hiddenFill xmlns:a14="http://schemas.microsoft.com/office/drawing/2010/main">
                <a:solidFill>
                  <a:srgbClr val="FFFFFF"/>
                </a:solidFill>
              </a14:hiddenFill>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980728"/>
            <a:ext cx="3528392" cy="217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32" y="4077072"/>
            <a:ext cx="3854696" cy="238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249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What’s the difference?</a:t>
            </a:r>
            <a:endParaRPr lang="ru-RU" dirty="0"/>
          </a:p>
        </p:txBody>
      </p:sp>
      <p:sp>
        <p:nvSpPr>
          <p:cNvPr id="3" name="Объект 2"/>
          <p:cNvSpPr>
            <a:spLocks noGrp="1"/>
          </p:cNvSpPr>
          <p:nvPr>
            <p:ph sz="quarter" idx="1"/>
          </p:nvPr>
        </p:nvSpPr>
        <p:spPr/>
        <p:txBody>
          <a:bodyPr/>
          <a:lstStyle/>
          <a:p>
            <a:r>
              <a:rPr lang="en-US" dirty="0" smtClean="0"/>
              <a:t>Without </a:t>
            </a:r>
            <a:r>
              <a:rPr lang="en-US" dirty="0"/>
              <a:t>the else clause</a:t>
            </a:r>
            <a:r>
              <a:rPr lang="en-US" dirty="0" smtClean="0"/>
              <a:t>, </a:t>
            </a:r>
            <a:r>
              <a:rPr lang="en-US" i="1" dirty="0" smtClean="0"/>
              <a:t>&lt;</a:t>
            </a:r>
            <a:r>
              <a:rPr lang="en-US" i="1" dirty="0" err="1"/>
              <a:t>additional_statement</a:t>
            </a:r>
            <a:r>
              <a:rPr lang="en-US" i="1" dirty="0"/>
              <a:t>(s)&gt; </a:t>
            </a:r>
            <a:r>
              <a:rPr lang="en-US" dirty="0"/>
              <a:t>will be executed after the while loop terminates, no matter what.</a:t>
            </a:r>
          </a:p>
          <a:p>
            <a:r>
              <a:rPr lang="en-US" dirty="0"/>
              <a:t>When </a:t>
            </a:r>
            <a:r>
              <a:rPr lang="en-US" i="1" dirty="0"/>
              <a:t>&lt;</a:t>
            </a:r>
            <a:r>
              <a:rPr lang="en-US" i="1" dirty="0" err="1"/>
              <a:t>additional_statement</a:t>
            </a:r>
            <a:r>
              <a:rPr lang="en-US" i="1" dirty="0"/>
              <a:t>(s)&gt; </a:t>
            </a:r>
            <a:r>
              <a:rPr lang="en-US" dirty="0"/>
              <a:t>are placed in an else clause, they will be executed only if the loop terminates “by exhaustion”—that is, if the loop iterates until the controlling condition becomes false. If the loop is exited by a break statement, the else clause won’t be executed.</a:t>
            </a:r>
          </a:p>
          <a:p>
            <a:endParaRPr lang="ru-RU" dirty="0"/>
          </a:p>
        </p:txBody>
      </p:sp>
    </p:spTree>
    <p:extLst>
      <p:ext uri="{BB962C8B-B14F-4D97-AF65-F5344CB8AC3E}">
        <p14:creationId xmlns:p14="http://schemas.microsoft.com/office/powerpoint/2010/main" val="484795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212976"/>
            <a:ext cx="7467600" cy="1143000"/>
          </a:xfrm>
        </p:spPr>
        <p:txBody>
          <a:bodyPr/>
          <a:lstStyle/>
          <a:p>
            <a:r>
              <a:rPr lang="en-US" dirty="0" smtClean="0"/>
              <a:t>Conditional Statements</a:t>
            </a:r>
            <a:endParaRPr lang="ru-RU" dirty="0"/>
          </a:p>
        </p:txBody>
      </p:sp>
    </p:spTree>
    <p:extLst>
      <p:ext uri="{BB962C8B-B14F-4D97-AF65-F5344CB8AC3E}">
        <p14:creationId xmlns:p14="http://schemas.microsoft.com/office/powerpoint/2010/main" val="1575188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3285034"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484784"/>
            <a:ext cx="379894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олилиния 3"/>
          <p:cNvSpPr/>
          <p:nvPr/>
        </p:nvSpPr>
        <p:spPr>
          <a:xfrm>
            <a:off x="5504718" y="3705236"/>
            <a:ext cx="1536959" cy="507535"/>
          </a:xfrm>
          <a:custGeom>
            <a:avLst/>
            <a:gdLst>
              <a:gd name="connsiteX0" fmla="*/ 242939 w 1536959"/>
              <a:gd name="connsiteY0" fmla="*/ 431335 h 507535"/>
              <a:gd name="connsiteX1" fmla="*/ 1418596 w 1536959"/>
              <a:gd name="connsiteY1" fmla="*/ 420450 h 507535"/>
              <a:gd name="connsiteX2" fmla="*/ 1342396 w 1536959"/>
              <a:gd name="connsiteY2" fmla="*/ 137421 h 507535"/>
              <a:gd name="connsiteX3" fmla="*/ 57882 w 1536959"/>
              <a:gd name="connsiteY3" fmla="*/ 17678 h 507535"/>
              <a:gd name="connsiteX4" fmla="*/ 340911 w 1536959"/>
              <a:gd name="connsiteY4" fmla="*/ 507535 h 507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959" h="507535">
                <a:moveTo>
                  <a:pt x="242939" y="431335"/>
                </a:moveTo>
                <a:cubicBezTo>
                  <a:pt x="739146" y="450385"/>
                  <a:pt x="1235353" y="469436"/>
                  <a:pt x="1418596" y="420450"/>
                </a:cubicBezTo>
                <a:cubicBezTo>
                  <a:pt x="1601839" y="371464"/>
                  <a:pt x="1569182" y="204550"/>
                  <a:pt x="1342396" y="137421"/>
                </a:cubicBezTo>
                <a:cubicBezTo>
                  <a:pt x="1115610" y="70292"/>
                  <a:pt x="224796" y="-44008"/>
                  <a:pt x="57882" y="17678"/>
                </a:cubicBezTo>
                <a:cubicBezTo>
                  <a:pt x="-109032" y="79364"/>
                  <a:pt x="115939" y="293449"/>
                  <a:pt x="340911" y="507535"/>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529804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a:t>
            </a:r>
            <a:endParaRPr lang="ru-RU"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620688"/>
            <a:ext cx="5263852" cy="599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275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Break</a:t>
            </a:r>
            <a:endParaRPr lang="ru-RU" dirty="0"/>
          </a:p>
        </p:txBody>
      </p:sp>
      <p:sp>
        <p:nvSpPr>
          <p:cNvPr id="3" name="Объект 2"/>
          <p:cNvSpPr>
            <a:spLocks noGrp="1"/>
          </p:cNvSpPr>
          <p:nvPr>
            <p:ph sz="quarter" idx="1"/>
          </p:nvPr>
        </p:nvSpPr>
        <p:spPr/>
        <p:txBody>
          <a:bodyPr/>
          <a:lstStyle/>
          <a:p>
            <a:r>
              <a:rPr lang="en-US" dirty="0" smtClean="0"/>
              <a:t>To </a:t>
            </a:r>
            <a:r>
              <a:rPr lang="en-US" dirty="0"/>
              <a:t>prematurely end a while </a:t>
            </a:r>
            <a:r>
              <a:rPr lang="en-US" dirty="0" smtClean="0"/>
              <a:t>statement;</a:t>
            </a:r>
          </a:p>
          <a:p>
            <a:r>
              <a:rPr lang="en-US" dirty="0" smtClean="0"/>
              <a:t>Can </a:t>
            </a:r>
            <a:r>
              <a:rPr lang="en-US" dirty="0"/>
              <a:t>be used to prematurely end the while statement that it's nested in. This means it will end </a:t>
            </a:r>
            <a:r>
              <a:rPr lang="en-US" b="1" dirty="0"/>
              <a:t>only one</a:t>
            </a:r>
            <a:r>
              <a:rPr lang="en-US" dirty="0"/>
              <a:t> while statement, </a:t>
            </a:r>
            <a:r>
              <a:rPr lang="en-US" b="1" dirty="0"/>
              <a:t>not all</a:t>
            </a:r>
            <a:r>
              <a:rPr lang="en-US" dirty="0"/>
              <a:t> of them.</a:t>
            </a:r>
            <a:endParaRPr lang="ru-RU"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193002"/>
            <a:ext cx="5328592" cy="3142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922" y="3473624"/>
            <a:ext cx="4821251"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4285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a:t>
            </a:r>
            <a:endParaRPr lang="ru-RU"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2769965"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556792"/>
            <a:ext cx="3091349" cy="3115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843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Continue</a:t>
            </a:r>
            <a:endParaRPr lang="ru-RU" dirty="0"/>
          </a:p>
        </p:txBody>
      </p:sp>
      <p:sp>
        <p:nvSpPr>
          <p:cNvPr id="3" name="Объект 2"/>
          <p:cNvSpPr>
            <a:spLocks noGrp="1"/>
          </p:cNvSpPr>
          <p:nvPr>
            <p:ph sz="quarter" idx="1"/>
          </p:nvPr>
        </p:nvSpPr>
        <p:spPr/>
        <p:txBody>
          <a:bodyPr/>
          <a:lstStyle/>
          <a:p>
            <a:r>
              <a:rPr lang="en-US" dirty="0" smtClean="0"/>
              <a:t>Will </a:t>
            </a:r>
            <a:r>
              <a:rPr lang="en-US" dirty="0"/>
              <a:t>stop the current execution of code and go back to the beginning of the while </a:t>
            </a:r>
            <a:r>
              <a:rPr lang="en-US" dirty="0" smtClean="0"/>
              <a:t>statement;</a:t>
            </a:r>
          </a:p>
          <a:p>
            <a:r>
              <a:rPr lang="en-US" dirty="0" smtClean="0"/>
              <a:t>To </a:t>
            </a:r>
            <a:r>
              <a:rPr lang="en-US" dirty="0"/>
              <a:t>skip part of the code and not end the </a:t>
            </a:r>
            <a:r>
              <a:rPr lang="en-US" i="1" dirty="0"/>
              <a:t>loop</a:t>
            </a:r>
            <a:r>
              <a:rPr lang="en-US" dirty="0"/>
              <a:t> at the same time</a:t>
            </a:r>
            <a:r>
              <a:rPr lang="en-US" dirty="0" smtClean="0"/>
              <a:t>.</a:t>
            </a:r>
          </a:p>
          <a:p>
            <a:r>
              <a:rPr lang="en-US" dirty="0" smtClean="0"/>
              <a:t>The same format as for a</a:t>
            </a:r>
          </a:p>
          <a:p>
            <a:pPr marL="0" indent="0">
              <a:buNone/>
            </a:pPr>
            <a:r>
              <a:rPr lang="en-US" dirty="0" smtClean="0"/>
              <a:t>Break statements;</a:t>
            </a:r>
          </a:p>
          <a:p>
            <a:endParaRPr lang="ru-RU"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877067"/>
            <a:ext cx="2730996" cy="37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4139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717032"/>
            <a:ext cx="7467600" cy="1143000"/>
          </a:xfrm>
        </p:spPr>
        <p:txBody>
          <a:bodyPr/>
          <a:lstStyle/>
          <a:p>
            <a:r>
              <a:rPr lang="en-US" dirty="0" smtClean="0"/>
              <a:t>For loops</a:t>
            </a:r>
            <a:endParaRPr lang="ru-RU" dirty="0"/>
          </a:p>
        </p:txBody>
      </p:sp>
    </p:spTree>
    <p:extLst>
      <p:ext uri="{BB962C8B-B14F-4D97-AF65-F5344CB8AC3E}">
        <p14:creationId xmlns:p14="http://schemas.microsoft.com/office/powerpoint/2010/main" val="143545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Overview</a:t>
            </a:r>
            <a:endParaRPr lang="ru-RU" dirty="0"/>
          </a:p>
        </p:txBody>
      </p:sp>
      <p:sp>
        <p:nvSpPr>
          <p:cNvPr id="3" name="Объект 2"/>
          <p:cNvSpPr>
            <a:spLocks noGrp="1"/>
          </p:cNvSpPr>
          <p:nvPr>
            <p:ph sz="quarter" idx="1"/>
          </p:nvPr>
        </p:nvSpPr>
        <p:spPr/>
        <p:txBody>
          <a:bodyPr/>
          <a:lstStyle/>
          <a:p>
            <a:r>
              <a:rPr lang="en-US" dirty="0"/>
              <a:t>Probably the most powerful thing about computers is that they can repeat things over and </a:t>
            </a:r>
            <a:r>
              <a:rPr lang="en-US" dirty="0" smtClean="0"/>
              <a:t>over very quickly</a:t>
            </a:r>
            <a:r>
              <a:rPr lang="en-US" dirty="0"/>
              <a:t>;</a:t>
            </a:r>
            <a:endParaRPr lang="en-US" dirty="0" smtClean="0"/>
          </a:p>
          <a:p>
            <a:r>
              <a:rPr lang="en-US" dirty="0" smtClean="0"/>
              <a:t>There </a:t>
            </a:r>
            <a:r>
              <a:rPr lang="en-US" dirty="0"/>
              <a:t>are several ways to repeat things in Python, the most common of which is </a:t>
            </a:r>
            <a:r>
              <a:rPr lang="en-US" dirty="0" smtClean="0"/>
              <a:t>the for loop;</a:t>
            </a:r>
          </a:p>
          <a:p>
            <a:r>
              <a:rPr lang="en-US" dirty="0" smtClean="0"/>
              <a:t>For loop - Good for iterator-based;</a:t>
            </a:r>
            <a:endParaRPr lang="en-US" dirty="0"/>
          </a:p>
          <a:p>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437112"/>
            <a:ext cx="571623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4110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Format</a:t>
            </a:r>
            <a:endParaRPr lang="ru-RU"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58219"/>
            <a:ext cx="6075073" cy="68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Прямая со стрелкой 9"/>
          <p:cNvCxnSpPr/>
          <p:nvPr/>
        </p:nvCxnSpPr>
        <p:spPr>
          <a:xfrm>
            <a:off x="1393371" y="1939677"/>
            <a:ext cx="0" cy="5532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Полилиния 12"/>
          <p:cNvSpPr/>
          <p:nvPr/>
        </p:nvSpPr>
        <p:spPr>
          <a:xfrm>
            <a:off x="6988629" y="2394857"/>
            <a:ext cx="420961" cy="551623"/>
          </a:xfrm>
          <a:custGeom>
            <a:avLst/>
            <a:gdLst>
              <a:gd name="connsiteX0" fmla="*/ 43542 w 420961"/>
              <a:gd name="connsiteY0" fmla="*/ 0 h 551623"/>
              <a:gd name="connsiteX1" fmla="*/ 32657 w 420961"/>
              <a:gd name="connsiteY1" fmla="*/ 413657 h 551623"/>
              <a:gd name="connsiteX2" fmla="*/ 370114 w 420961"/>
              <a:gd name="connsiteY2" fmla="*/ 544286 h 551623"/>
              <a:gd name="connsiteX3" fmla="*/ 381000 w 420961"/>
              <a:gd name="connsiteY3" fmla="*/ 228600 h 551623"/>
              <a:gd name="connsiteX4" fmla="*/ 0 w 420961"/>
              <a:gd name="connsiteY4" fmla="*/ 87086 h 55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961" h="551623">
                <a:moveTo>
                  <a:pt x="43542" y="0"/>
                </a:moveTo>
                <a:cubicBezTo>
                  <a:pt x="10885" y="161471"/>
                  <a:pt x="-21772" y="322943"/>
                  <a:pt x="32657" y="413657"/>
                </a:cubicBezTo>
                <a:cubicBezTo>
                  <a:pt x="87086" y="504371"/>
                  <a:pt x="312057" y="575129"/>
                  <a:pt x="370114" y="544286"/>
                </a:cubicBezTo>
                <a:cubicBezTo>
                  <a:pt x="428171" y="513443"/>
                  <a:pt x="442686" y="304800"/>
                  <a:pt x="381000" y="228600"/>
                </a:cubicBezTo>
                <a:cubicBezTo>
                  <a:pt x="319314" y="152400"/>
                  <a:pt x="159657" y="119743"/>
                  <a:pt x="0" y="87086"/>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15" name="Прямоугольник 14"/>
          <p:cNvSpPr/>
          <p:nvPr/>
        </p:nvSpPr>
        <p:spPr>
          <a:xfrm>
            <a:off x="467544" y="1556792"/>
            <a:ext cx="241604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must be in lowercase</a:t>
            </a:r>
            <a:endParaRPr lang="en-US" dirty="0"/>
          </a:p>
        </p:txBody>
      </p:sp>
      <p:sp>
        <p:nvSpPr>
          <p:cNvPr id="16" name="Прямоугольник 15"/>
          <p:cNvSpPr/>
          <p:nvPr/>
        </p:nvSpPr>
        <p:spPr>
          <a:xfrm>
            <a:off x="5292080" y="3573016"/>
            <a:ext cx="1095172"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smtClean="0"/>
              <a:t>required</a:t>
            </a:r>
            <a:endParaRPr lang="en-US" dirty="0"/>
          </a:p>
        </p:txBody>
      </p:sp>
      <p:cxnSp>
        <p:nvCxnSpPr>
          <p:cNvPr id="17" name="Прямая со стрелкой 16"/>
          <p:cNvCxnSpPr/>
          <p:nvPr/>
        </p:nvCxnSpPr>
        <p:spPr>
          <a:xfrm flipV="1">
            <a:off x="5580113" y="2946480"/>
            <a:ext cx="1408516" cy="6265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Прямоугольник 18"/>
          <p:cNvSpPr/>
          <p:nvPr/>
        </p:nvSpPr>
        <p:spPr>
          <a:xfrm>
            <a:off x="1675567" y="3573016"/>
            <a:ext cx="2733441"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smtClean="0"/>
              <a:t>Indentation is required!</a:t>
            </a:r>
            <a:endParaRPr lang="ru-RU" dirty="0"/>
          </a:p>
        </p:txBody>
      </p:sp>
      <p:cxnSp>
        <p:nvCxnSpPr>
          <p:cNvPr id="21" name="Прямая со стрелкой 20"/>
          <p:cNvCxnSpPr>
            <a:stCxn id="19" idx="0"/>
          </p:cNvCxnSpPr>
          <p:nvPr/>
        </p:nvCxnSpPr>
        <p:spPr>
          <a:xfrm flipH="1" flipV="1">
            <a:off x="1675573" y="3098880"/>
            <a:ext cx="1366715" cy="474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267200"/>
            <a:ext cx="5256584" cy="2460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298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For loop Python </a:t>
            </a:r>
            <a:r>
              <a:rPr lang="en-US" dirty="0" err="1" smtClean="0"/>
              <a:t>vs</a:t>
            </a:r>
            <a:r>
              <a:rPr lang="en-US" dirty="0" smtClean="0"/>
              <a:t> For Loop C++</a:t>
            </a:r>
            <a:endParaRPr lang="ru-RU" dirty="0"/>
          </a:p>
        </p:txBody>
      </p:sp>
      <p:sp>
        <p:nvSpPr>
          <p:cNvPr id="3" name="Объект 2"/>
          <p:cNvSpPr>
            <a:spLocks noGrp="1"/>
          </p:cNvSpPr>
          <p:nvPr>
            <p:ph sz="quarter" idx="1"/>
          </p:nvPr>
        </p:nvSpPr>
        <p:spPr/>
        <p:txBody>
          <a:bodyPr/>
          <a:lstStyle/>
          <a:p>
            <a:r>
              <a:rPr lang="en-US" dirty="0"/>
              <a:t>differs </a:t>
            </a:r>
            <a:r>
              <a:rPr lang="en-US" dirty="0" smtClean="0"/>
              <a:t>significantly!</a:t>
            </a:r>
          </a:p>
          <a:p>
            <a:r>
              <a:rPr lang="en-US" dirty="0"/>
              <a:t>Since Python's for statement is iterator-based, how would we have the temporary variable hold a number that increments on every loop</a:t>
            </a:r>
            <a:r>
              <a:rPr lang="en-US" dirty="0" smtClean="0"/>
              <a:t>?</a:t>
            </a:r>
          </a:p>
          <a:p>
            <a:r>
              <a:rPr lang="en-US" dirty="0" smtClean="0"/>
              <a:t>DESICION could be a LARGE TUPLE;</a:t>
            </a:r>
          </a:p>
          <a:p>
            <a:r>
              <a:rPr lang="en-US" dirty="0" smtClean="0"/>
              <a:t>But </a:t>
            </a:r>
            <a:r>
              <a:rPr lang="en-US" dirty="0"/>
              <a:t>this would waste a lot of memory and </a:t>
            </a:r>
            <a:r>
              <a:rPr lang="en-US" dirty="0" smtClean="0"/>
              <a:t>time!</a:t>
            </a:r>
          </a:p>
          <a:p>
            <a:r>
              <a:rPr lang="en-US" dirty="0"/>
              <a:t>The built-in function </a:t>
            </a:r>
            <a:r>
              <a:rPr lang="en-US" b="1" dirty="0">
                <a:solidFill>
                  <a:schemeClr val="accent1"/>
                </a:solidFill>
              </a:rPr>
              <a:t>range()</a:t>
            </a:r>
            <a:r>
              <a:rPr lang="en-US" dirty="0"/>
              <a:t> can help us </a:t>
            </a:r>
            <a:r>
              <a:rPr lang="en-US" dirty="0" smtClean="0"/>
              <a:t>here!</a:t>
            </a:r>
            <a:endParaRPr lang="ru-RU" dirty="0"/>
          </a:p>
        </p:txBody>
      </p:sp>
    </p:spTree>
    <p:extLst>
      <p:ext uri="{BB962C8B-B14F-4D97-AF65-F5344CB8AC3E}">
        <p14:creationId xmlns:p14="http://schemas.microsoft.com/office/powerpoint/2010/main" val="20668410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706090"/>
          </a:xfrm>
        </p:spPr>
        <p:txBody>
          <a:bodyPr>
            <a:normAutofit/>
          </a:bodyPr>
          <a:lstStyle/>
          <a:p>
            <a:r>
              <a:rPr lang="en-US" dirty="0" smtClean="0"/>
              <a:t>The range</a:t>
            </a:r>
            <a:r>
              <a:rPr lang="en-US" dirty="0"/>
              <a:t> </a:t>
            </a:r>
            <a:r>
              <a:rPr lang="en-US" dirty="0" smtClean="0"/>
              <a:t>function</a:t>
            </a:r>
            <a:endParaRPr lang="ru-RU"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112" y="1052736"/>
            <a:ext cx="511894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256053"/>
            <a:ext cx="4476124" cy="111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65" y="1052736"/>
            <a:ext cx="3147382" cy="552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Прямая со стрелкой 4"/>
          <p:cNvCxnSpPr/>
          <p:nvPr/>
        </p:nvCxnSpPr>
        <p:spPr>
          <a:xfrm>
            <a:off x="5004048" y="4375084"/>
            <a:ext cx="0" cy="63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860419" y="5044534"/>
            <a:ext cx="28725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a:t>
            </a:r>
            <a:endParaRPr lang="ru-RU" dirty="0"/>
          </a:p>
        </p:txBody>
      </p:sp>
    </p:spTree>
    <p:extLst>
      <p:ext uri="{BB962C8B-B14F-4D97-AF65-F5344CB8AC3E}">
        <p14:creationId xmlns:p14="http://schemas.microsoft.com/office/powerpoint/2010/main" val="3183425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If Statements</a:t>
            </a:r>
            <a:endParaRPr lang="ru-RU" dirty="0"/>
          </a:p>
        </p:txBody>
      </p:sp>
      <p:sp>
        <p:nvSpPr>
          <p:cNvPr id="3" name="Объект 2"/>
          <p:cNvSpPr>
            <a:spLocks noGrp="1"/>
          </p:cNvSpPr>
          <p:nvPr>
            <p:ph sz="quarter" idx="1"/>
          </p:nvPr>
        </p:nvSpPr>
        <p:spPr/>
        <p:txBody>
          <a:bodyPr>
            <a:normAutofit fontScale="92500" lnSpcReduction="20000"/>
          </a:bodyPr>
          <a:lstStyle/>
          <a:p>
            <a:r>
              <a:rPr lang="en-US" dirty="0"/>
              <a:t>Unlike many other computer languages, like C++ and java, Python uses indentation to determine </a:t>
            </a:r>
            <a:r>
              <a:rPr lang="en-US" i="1" dirty="0">
                <a:solidFill>
                  <a:schemeClr val="accent1"/>
                </a:solidFill>
              </a:rPr>
              <a:t>blocks of code</a:t>
            </a:r>
            <a:r>
              <a:rPr lang="en-US" dirty="0"/>
              <a:t>. The following </a:t>
            </a:r>
            <a:r>
              <a:rPr lang="en-US" i="1" dirty="0" err="1">
                <a:solidFill>
                  <a:schemeClr val="accent1"/>
                </a:solidFill>
              </a:rPr>
              <a:t>pseudocode</a:t>
            </a:r>
            <a:r>
              <a:rPr lang="en-US" dirty="0">
                <a:solidFill>
                  <a:schemeClr val="accent1"/>
                </a:solidFill>
              </a:rPr>
              <a:t> </a:t>
            </a:r>
            <a:r>
              <a:rPr lang="en-US" dirty="0"/>
              <a:t>below will help </a:t>
            </a:r>
            <a:r>
              <a:rPr lang="en-US" dirty="0" smtClean="0"/>
              <a:t>demonstrate</a:t>
            </a:r>
            <a:r>
              <a:rPr lang="en-US" dirty="0"/>
              <a:t>.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There </a:t>
            </a:r>
            <a:r>
              <a:rPr lang="en-US" dirty="0"/>
              <a:t>can be </a:t>
            </a:r>
            <a:r>
              <a:rPr lang="en-US" i="1" dirty="0">
                <a:solidFill>
                  <a:schemeClr val="accent1"/>
                </a:solidFill>
              </a:rPr>
              <a:t>multiple blocks of code</a:t>
            </a:r>
            <a:r>
              <a:rPr lang="en-US" dirty="0">
                <a:solidFill>
                  <a:schemeClr val="accent1"/>
                </a:solidFill>
              </a:rPr>
              <a:t>. </a:t>
            </a:r>
            <a:r>
              <a:rPr lang="en-US" dirty="0"/>
              <a:t>You can also contain blocks of code within another block of code, so long as it indents. </a:t>
            </a:r>
            <a:endParaRPr lang="en-US" dirty="0" smtClean="0"/>
          </a:p>
          <a:p>
            <a:r>
              <a:rPr lang="en-US" dirty="0" smtClean="0">
                <a:solidFill>
                  <a:schemeClr val="accent1"/>
                </a:solidFill>
              </a:rPr>
              <a:t>NO LIMIT</a:t>
            </a:r>
            <a:r>
              <a:rPr lang="en-US" dirty="0" smtClean="0"/>
              <a:t> </a:t>
            </a:r>
            <a:r>
              <a:rPr lang="en-US" dirty="0"/>
              <a:t>on the indent, but it must be kept </a:t>
            </a:r>
            <a:r>
              <a:rPr lang="en-US" i="1" dirty="0">
                <a:solidFill>
                  <a:schemeClr val="accent1"/>
                </a:solidFill>
              </a:rPr>
              <a:t>constant</a:t>
            </a:r>
            <a:r>
              <a:rPr lang="en-US" dirty="0"/>
              <a:t> or you'll get an error. </a:t>
            </a:r>
            <a:endParaRPr lang="en-US" dirty="0" smtClean="0"/>
          </a:p>
          <a:p>
            <a:endParaRPr lang="en-US" dirty="0"/>
          </a:p>
          <a:p>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492896"/>
            <a:ext cx="4536504" cy="21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0914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500" b="1" dirty="0" smtClean="0"/>
              <a:t>Else, Break, Continue Statements</a:t>
            </a:r>
            <a:endParaRPr lang="ru-RU" sz="2500" dirty="0"/>
          </a:p>
        </p:txBody>
      </p:sp>
      <p:sp>
        <p:nvSpPr>
          <p:cNvPr id="3" name="Объект 2"/>
          <p:cNvSpPr>
            <a:spLocks noGrp="1"/>
          </p:cNvSpPr>
          <p:nvPr>
            <p:ph sz="quarter" idx="1"/>
          </p:nvPr>
        </p:nvSpPr>
        <p:spPr/>
        <p:txBody>
          <a:bodyPr/>
          <a:lstStyle/>
          <a:p>
            <a:r>
              <a:rPr lang="en-US" dirty="0" smtClean="0"/>
              <a:t>Similar to </a:t>
            </a:r>
            <a:r>
              <a:rPr lang="en-US" i="1" dirty="0" smtClean="0"/>
              <a:t>while </a:t>
            </a:r>
            <a:r>
              <a:rPr lang="en-US" dirty="0" smtClean="0"/>
              <a:t>statements;</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04864"/>
            <a:ext cx="4757316" cy="3326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978053"/>
            <a:ext cx="5347194" cy="2763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844824"/>
            <a:ext cx="4202542" cy="2232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4195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3140968"/>
            <a:ext cx="7467600" cy="1143000"/>
          </a:xfrm>
        </p:spPr>
        <p:txBody>
          <a:bodyPr/>
          <a:lstStyle/>
          <a:p>
            <a:r>
              <a:rPr lang="en-US" b="1" dirty="0"/>
              <a:t>List Comprehensions</a:t>
            </a:r>
          </a:p>
        </p:txBody>
      </p:sp>
    </p:spTree>
    <p:extLst>
      <p:ext uri="{BB962C8B-B14F-4D97-AF65-F5344CB8AC3E}">
        <p14:creationId xmlns:p14="http://schemas.microsoft.com/office/powerpoint/2010/main" val="34931280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a:t>
            </a:r>
            <a:endParaRPr lang="ru-RU" dirty="0"/>
          </a:p>
        </p:txBody>
      </p:sp>
      <p:sp>
        <p:nvSpPr>
          <p:cNvPr id="3" name="Объект 2"/>
          <p:cNvSpPr>
            <a:spLocks noGrp="1"/>
          </p:cNvSpPr>
          <p:nvPr>
            <p:ph sz="quarter" idx="1"/>
          </p:nvPr>
        </p:nvSpPr>
        <p:spPr/>
        <p:txBody>
          <a:bodyPr/>
          <a:lstStyle/>
          <a:p>
            <a:r>
              <a:rPr lang="en-US" dirty="0"/>
              <a:t>List comprehensions provide a concise way to create lists. </a:t>
            </a:r>
            <a:endParaRPr lang="en-US" dirty="0" smtClean="0"/>
          </a:p>
          <a:p>
            <a:r>
              <a:rPr lang="en-US" dirty="0" smtClean="0"/>
              <a:t>Common </a:t>
            </a:r>
            <a:r>
              <a:rPr lang="en-US" dirty="0"/>
              <a:t>applications are to make new lists where each element is the result of some operations applied to each member of another sequence or </a:t>
            </a:r>
            <a:r>
              <a:rPr lang="en-US" dirty="0" err="1"/>
              <a:t>iterable</a:t>
            </a:r>
            <a:r>
              <a:rPr lang="en-US" dirty="0"/>
              <a:t>, or to create a subsequence of those elements that satisfy a certain condition. </a:t>
            </a:r>
            <a:endParaRPr lang="ru-RU"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462398"/>
            <a:ext cx="4139188" cy="134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594" y="5373216"/>
            <a:ext cx="6153474" cy="11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6116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645024"/>
            <a:ext cx="7467600" cy="1143000"/>
          </a:xfrm>
        </p:spPr>
        <p:txBody>
          <a:bodyPr/>
          <a:lstStyle/>
          <a:p>
            <a:r>
              <a:rPr lang="en-US" dirty="0"/>
              <a:t>Error handling</a:t>
            </a:r>
            <a:endParaRPr lang="ru-RU" dirty="0"/>
          </a:p>
        </p:txBody>
      </p:sp>
    </p:spTree>
    <p:extLst>
      <p:ext uri="{BB962C8B-B14F-4D97-AF65-F5344CB8AC3E}">
        <p14:creationId xmlns:p14="http://schemas.microsoft.com/office/powerpoint/2010/main" val="4203814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Raising an </a:t>
            </a:r>
            <a:r>
              <a:rPr lang="en-US" b="1" dirty="0" smtClean="0"/>
              <a:t>Exception</a:t>
            </a:r>
            <a:endParaRPr lang="ru-RU" dirty="0"/>
          </a:p>
        </p:txBody>
      </p:sp>
      <p:sp>
        <p:nvSpPr>
          <p:cNvPr id="3" name="Объект 2"/>
          <p:cNvSpPr>
            <a:spLocks noGrp="1"/>
          </p:cNvSpPr>
          <p:nvPr>
            <p:ph sz="quarter" idx="1"/>
          </p:nvPr>
        </p:nvSpPr>
        <p:spPr/>
        <p:txBody>
          <a:bodyPr>
            <a:normAutofit/>
          </a:bodyPr>
          <a:lstStyle/>
          <a:p>
            <a:r>
              <a:rPr lang="en-US" sz="2000" dirty="0" smtClean="0"/>
              <a:t>To </a:t>
            </a:r>
            <a:r>
              <a:rPr lang="en-US" sz="2000" dirty="0"/>
              <a:t>throw an exception if a condition occurs</a:t>
            </a:r>
            <a:r>
              <a:rPr lang="en-US" sz="2000" dirty="0" smtClean="0"/>
              <a:t>.</a:t>
            </a:r>
          </a:p>
          <a:p>
            <a:endParaRPr lang="en-US" sz="2000" dirty="0"/>
          </a:p>
          <a:p>
            <a:endParaRPr lang="en-US" sz="2000" dirty="0" smtClean="0"/>
          </a:p>
          <a:p>
            <a:endParaRPr lang="en-US" sz="2000" dirty="0"/>
          </a:p>
          <a:p>
            <a:r>
              <a:rPr lang="en-US" sz="2000" dirty="0" smtClean="0"/>
              <a:t>Example:</a:t>
            </a:r>
          </a:p>
          <a:p>
            <a:endParaRPr lang="en-US" sz="2000" dirty="0"/>
          </a:p>
          <a:p>
            <a:endParaRPr lang="en-US" sz="2000" dirty="0" smtClean="0"/>
          </a:p>
          <a:p>
            <a:endParaRPr lang="en-US" sz="2000" dirty="0" smtClean="0"/>
          </a:p>
          <a:p>
            <a:endParaRPr lang="en-US" sz="2000" dirty="0"/>
          </a:p>
          <a:p>
            <a:endParaRPr lang="en-US" sz="2000" dirty="0" smtClean="0"/>
          </a:p>
          <a:p>
            <a:endParaRPr lang="en-US" sz="2000" dirty="0" smtClean="0"/>
          </a:p>
          <a:p>
            <a:pPr marL="0" indent="0">
              <a:buNone/>
            </a:pPr>
            <a:endParaRPr lang="en-US" sz="2000" dirty="0" smtClean="0"/>
          </a:p>
          <a:p>
            <a:endParaRPr lang="en-US" sz="2000" dirty="0"/>
          </a:p>
          <a:p>
            <a:endParaRPr lang="en-US" sz="2000" dirty="0" smtClean="0"/>
          </a:p>
          <a:p>
            <a:endParaRPr lang="ru-RU" sz="2000" dirty="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6684743"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618656"/>
            <a:ext cx="7085397" cy="139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10" y="5022643"/>
            <a:ext cx="6354418" cy="1774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0564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Type of Errors</a:t>
            </a:r>
            <a:endParaRPr lang="ru-RU" dirty="0"/>
          </a:p>
        </p:txBody>
      </p:sp>
      <p:sp>
        <p:nvSpPr>
          <p:cNvPr id="3" name="Объект 2"/>
          <p:cNvSpPr>
            <a:spLocks noGrp="1"/>
          </p:cNvSpPr>
          <p:nvPr>
            <p:ph sz="quarter" idx="1"/>
          </p:nvPr>
        </p:nvSpPr>
        <p:spPr/>
        <p:txBody>
          <a:bodyPr/>
          <a:lstStyle/>
          <a:p>
            <a:r>
              <a:rPr lang="en-US" dirty="0"/>
              <a:t>Syntax errors - caused by not following the proper </a:t>
            </a:r>
            <a:r>
              <a:rPr lang="en-US" dirty="0" smtClean="0"/>
              <a:t>structure;</a:t>
            </a:r>
          </a:p>
          <a:p>
            <a:r>
              <a:rPr lang="en-US" dirty="0"/>
              <a:t>Assert </a:t>
            </a:r>
            <a:r>
              <a:rPr lang="en-US" dirty="0" smtClean="0"/>
              <a:t>(raise-if/raise-if not)- </a:t>
            </a:r>
            <a:r>
              <a:rPr lang="en-US" dirty="0"/>
              <a:t>is a sanity-check that you can turn on or turn off when you are done with your testing of the </a:t>
            </a:r>
            <a:r>
              <a:rPr lang="en-US" dirty="0" smtClean="0"/>
              <a:t>program;</a:t>
            </a:r>
          </a:p>
          <a:p>
            <a:r>
              <a:rPr lang="en-US" dirty="0"/>
              <a:t>Exceptions - a statement or expression is syntactically correct, it may cause an error when an attempt is made to execute </a:t>
            </a:r>
            <a:r>
              <a:rPr lang="en-US" dirty="0" smtClean="0"/>
              <a:t>it;</a:t>
            </a:r>
          </a:p>
          <a:p>
            <a:endParaRPr lang="en-US" dirty="0" smtClean="0"/>
          </a:p>
          <a:p>
            <a:endParaRPr lang="en-US" dirty="0" smtClean="0"/>
          </a:p>
          <a:p>
            <a:pPr marL="0" indent="0">
              <a:buNone/>
            </a:pPr>
            <a:r>
              <a:rPr lang="en-US" dirty="0" smtClean="0"/>
              <a:t>Built-in exceptions           User-defined exceptions</a:t>
            </a:r>
          </a:p>
          <a:p>
            <a:endParaRPr lang="en-US" dirty="0"/>
          </a:p>
        </p:txBody>
      </p:sp>
      <p:cxnSp>
        <p:nvCxnSpPr>
          <p:cNvPr id="5" name="Прямая со стрелкой 4"/>
          <p:cNvCxnSpPr/>
          <p:nvPr/>
        </p:nvCxnSpPr>
        <p:spPr>
          <a:xfrm flipH="1">
            <a:off x="1583668" y="4869160"/>
            <a:ext cx="1080120"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Прямая со стрелкой 5"/>
          <p:cNvCxnSpPr/>
          <p:nvPr/>
        </p:nvCxnSpPr>
        <p:spPr>
          <a:xfrm>
            <a:off x="4716016" y="4869160"/>
            <a:ext cx="108012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9529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Assert (</a:t>
            </a:r>
            <a:r>
              <a:rPr lang="en-US" b="1" dirty="0"/>
              <a:t>internal self-checks</a:t>
            </a:r>
            <a:r>
              <a:rPr lang="en-US" dirty="0"/>
              <a:t> )</a:t>
            </a:r>
            <a:endParaRPr lang="ru-RU" dirty="0"/>
          </a:p>
        </p:txBody>
      </p:sp>
      <p:sp>
        <p:nvSpPr>
          <p:cNvPr id="3" name="Объект 2"/>
          <p:cNvSpPr>
            <a:spLocks noGrp="1"/>
          </p:cNvSpPr>
          <p:nvPr>
            <p:ph sz="quarter" idx="1"/>
          </p:nvPr>
        </p:nvSpPr>
        <p:spPr/>
        <p:txBody>
          <a:bodyPr/>
          <a:lstStyle/>
          <a:p>
            <a:r>
              <a:rPr lang="en-US" dirty="0" smtClean="0"/>
              <a:t>Usual </a:t>
            </a:r>
            <a:r>
              <a:rPr lang="en-US" dirty="0"/>
              <a:t>place </a:t>
            </a:r>
            <a:r>
              <a:rPr lang="en-US" dirty="0" smtClean="0"/>
              <a:t>of </a:t>
            </a:r>
            <a:r>
              <a:rPr lang="en-US" dirty="0"/>
              <a:t>assertions at the start of a function to check for valid input, and after a function call to check for valid output</a:t>
            </a:r>
            <a:r>
              <a:rPr lang="en-US" dirty="0" smtClean="0"/>
              <a:t>.</a:t>
            </a:r>
          </a:p>
          <a:p>
            <a:r>
              <a:rPr lang="en-US" dirty="0" smtClean="0"/>
              <a:t>Syntaxes: </a:t>
            </a:r>
          </a:p>
          <a:p>
            <a:endParaRPr lang="en-US" dirty="0"/>
          </a:p>
          <a:p>
            <a:r>
              <a:rPr lang="en-US" dirty="0"/>
              <a:t>If the assertion fails, Python uses </a:t>
            </a:r>
            <a:r>
              <a:rPr lang="en-US" dirty="0" err="1"/>
              <a:t>ArgumentExpression</a:t>
            </a:r>
            <a:r>
              <a:rPr lang="en-US" dirty="0"/>
              <a:t> as the argument for the </a:t>
            </a:r>
            <a:r>
              <a:rPr lang="en-US" dirty="0" err="1"/>
              <a:t>AssertionError</a:t>
            </a:r>
            <a:r>
              <a:rPr lang="en-US" dirty="0"/>
              <a:t>. </a:t>
            </a:r>
            <a:endParaRPr lang="en-US" dirty="0" smtClean="0"/>
          </a:p>
          <a:p>
            <a:r>
              <a:rPr lang="en-US" dirty="0" err="1" smtClean="0"/>
              <a:t>AssertionError</a:t>
            </a:r>
            <a:r>
              <a:rPr lang="en-US" dirty="0" smtClean="0"/>
              <a:t> </a:t>
            </a:r>
            <a:r>
              <a:rPr lang="en-US" dirty="0"/>
              <a:t>exceptions can be caught and handled like any other exception using the try-except statement, but if not handled, they will terminate the program and produce a </a:t>
            </a:r>
            <a:r>
              <a:rPr lang="en-US" dirty="0" err="1">
                <a:solidFill>
                  <a:schemeClr val="accent1"/>
                </a:solidFill>
              </a:rPr>
              <a:t>traceback</a:t>
            </a:r>
            <a:endParaRPr lang="ru-RU" dirty="0">
              <a:solidFill>
                <a:schemeClr val="accent1"/>
              </a:solidFill>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852936"/>
            <a:ext cx="5124342" cy="589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2590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 of assert</a:t>
            </a:r>
            <a:endParaRPr lang="ru-RU"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776864" cy="274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181184"/>
            <a:ext cx="3197834" cy="1460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6453" y="4068694"/>
            <a:ext cx="3957981" cy="168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Прямая со стрелкой 4"/>
          <p:cNvCxnSpPr>
            <a:stCxn id="39939" idx="3"/>
            <a:endCxn id="39940" idx="1"/>
          </p:cNvCxnSpPr>
          <p:nvPr/>
        </p:nvCxnSpPr>
        <p:spPr>
          <a:xfrm flipV="1">
            <a:off x="3809394" y="4911458"/>
            <a:ext cx="727059"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10953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 (Syntax </a:t>
            </a:r>
            <a:r>
              <a:rPr lang="en-US" dirty="0" err="1" smtClean="0"/>
              <a:t>vs</a:t>
            </a:r>
            <a:r>
              <a:rPr lang="en-US" dirty="0" smtClean="0"/>
              <a:t> Exception)</a:t>
            </a:r>
            <a:endParaRPr lang="ru-RU"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3168352" cy="216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293096"/>
            <a:ext cx="5984871" cy="2034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Соединительная линия уступом 4"/>
          <p:cNvCxnSpPr/>
          <p:nvPr/>
        </p:nvCxnSpPr>
        <p:spPr>
          <a:xfrm rot="16200000" flipH="1">
            <a:off x="3475929" y="2436838"/>
            <a:ext cx="1872208" cy="1552275"/>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5203993" y="2709767"/>
            <a:ext cx="347246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After removing extra bracket</a:t>
            </a:r>
            <a:endParaRPr lang="ru-RU" dirty="0"/>
          </a:p>
        </p:txBody>
      </p:sp>
    </p:spTree>
    <p:extLst>
      <p:ext uri="{BB962C8B-B14F-4D97-AF65-F5344CB8AC3E}">
        <p14:creationId xmlns:p14="http://schemas.microsoft.com/office/powerpoint/2010/main" val="6260367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99392"/>
            <a:ext cx="576064" cy="6857999"/>
          </a:xfrm>
        </p:spPr>
        <p:txBody>
          <a:bodyPr>
            <a:normAutofit/>
          </a:bodyPr>
          <a:lstStyle/>
          <a:p>
            <a:r>
              <a:rPr lang="en-US" sz="1700" dirty="0" smtClean="0"/>
              <a:t>P</a:t>
            </a:r>
            <a:br>
              <a:rPr lang="en-US" sz="1700" dirty="0" smtClean="0"/>
            </a:br>
            <a:r>
              <a:rPr lang="en-US" sz="1700" dirty="0" smtClean="0"/>
              <a:t>y</a:t>
            </a:r>
            <a:br>
              <a:rPr lang="en-US" sz="1700" dirty="0" smtClean="0"/>
            </a:br>
            <a:r>
              <a:rPr lang="en-US" sz="1700" dirty="0" smtClean="0"/>
              <a:t>t</a:t>
            </a:r>
            <a:br>
              <a:rPr lang="en-US" sz="1700" dirty="0" smtClean="0"/>
            </a:br>
            <a:r>
              <a:rPr lang="en-US" sz="1700" dirty="0" smtClean="0"/>
              <a:t>h</a:t>
            </a:r>
            <a:br>
              <a:rPr lang="en-US" sz="1700" dirty="0" smtClean="0"/>
            </a:br>
            <a:r>
              <a:rPr lang="en-US" sz="1700" dirty="0" smtClean="0"/>
              <a:t>o</a:t>
            </a:r>
            <a:br>
              <a:rPr lang="en-US" sz="1700" dirty="0" smtClean="0"/>
            </a:br>
            <a:r>
              <a:rPr lang="en-US" sz="1700" dirty="0" smtClean="0"/>
              <a:t>n</a:t>
            </a:r>
            <a:br>
              <a:rPr lang="en-US" sz="1700" dirty="0" smtClean="0"/>
            </a:br>
            <a:r>
              <a:rPr lang="en-US" sz="1700" dirty="0" smtClean="0"/>
              <a:t/>
            </a:r>
            <a:br>
              <a:rPr lang="en-US" sz="1700" dirty="0" smtClean="0"/>
            </a:br>
            <a:r>
              <a:rPr lang="en-US" sz="1700" dirty="0" smtClean="0"/>
              <a:t>B</a:t>
            </a:r>
            <a:br>
              <a:rPr lang="en-US" sz="1700" dirty="0" smtClean="0"/>
            </a:br>
            <a:r>
              <a:rPr lang="en-US" sz="1700" dirty="0" smtClean="0"/>
              <a:t>u</a:t>
            </a:r>
            <a:br>
              <a:rPr lang="en-US" sz="1700" dirty="0" smtClean="0"/>
            </a:br>
            <a:r>
              <a:rPr lang="en-US" sz="1700" dirty="0" smtClean="0"/>
              <a:t>I</a:t>
            </a:r>
            <a:br>
              <a:rPr lang="en-US" sz="1700" dirty="0" smtClean="0"/>
            </a:br>
            <a:r>
              <a:rPr lang="en-US" sz="1700" dirty="0" smtClean="0"/>
              <a:t>l</a:t>
            </a:r>
            <a:br>
              <a:rPr lang="en-US" sz="1700" dirty="0" smtClean="0"/>
            </a:br>
            <a:r>
              <a:rPr lang="en-US" sz="1700" dirty="0" smtClean="0"/>
              <a:t>t-</a:t>
            </a:r>
            <a:br>
              <a:rPr lang="en-US" sz="1700" dirty="0" smtClean="0"/>
            </a:br>
            <a:r>
              <a:rPr lang="en-US" sz="1700" dirty="0" smtClean="0"/>
              <a:t>I</a:t>
            </a:r>
            <a:br>
              <a:rPr lang="en-US" sz="1700" dirty="0" smtClean="0"/>
            </a:br>
            <a:r>
              <a:rPr lang="en-US" sz="1700" dirty="0" smtClean="0"/>
              <a:t>n</a:t>
            </a:r>
            <a:br>
              <a:rPr lang="en-US" sz="1700" dirty="0" smtClean="0"/>
            </a:br>
            <a:r>
              <a:rPr lang="en-US" sz="1700" dirty="0" smtClean="0"/>
              <a:t/>
            </a:r>
            <a:br>
              <a:rPr lang="en-US" sz="1700" dirty="0" smtClean="0"/>
            </a:br>
            <a:r>
              <a:rPr lang="en-US" sz="1700" dirty="0" smtClean="0"/>
              <a:t>E</a:t>
            </a:r>
            <a:br>
              <a:rPr lang="en-US" sz="1700" dirty="0" smtClean="0"/>
            </a:br>
            <a:r>
              <a:rPr lang="en-US" sz="1700" dirty="0" smtClean="0"/>
              <a:t>x</a:t>
            </a:r>
            <a:br>
              <a:rPr lang="en-US" sz="1700" dirty="0" smtClean="0"/>
            </a:br>
            <a:r>
              <a:rPr lang="en-US" sz="1700" dirty="0" smtClean="0"/>
              <a:t>c</a:t>
            </a:r>
            <a:br>
              <a:rPr lang="en-US" sz="1700" dirty="0" smtClean="0"/>
            </a:br>
            <a:r>
              <a:rPr lang="en-US" sz="1700" dirty="0" smtClean="0"/>
              <a:t>e</a:t>
            </a:r>
            <a:br>
              <a:rPr lang="en-US" sz="1700" dirty="0" smtClean="0"/>
            </a:br>
            <a:r>
              <a:rPr lang="en-US" sz="1700" dirty="0" smtClean="0"/>
              <a:t>p</a:t>
            </a:r>
            <a:br>
              <a:rPr lang="en-US" sz="1700" dirty="0" smtClean="0"/>
            </a:br>
            <a:r>
              <a:rPr lang="en-US" sz="1700" dirty="0" smtClean="0"/>
              <a:t>t</a:t>
            </a:r>
            <a:br>
              <a:rPr lang="en-US" sz="1700" dirty="0" smtClean="0"/>
            </a:br>
            <a:r>
              <a:rPr lang="en-US" sz="1700" dirty="0" smtClean="0"/>
              <a:t>I</a:t>
            </a:r>
            <a:br>
              <a:rPr lang="en-US" sz="1700" dirty="0" smtClean="0"/>
            </a:br>
            <a:r>
              <a:rPr lang="en-US" sz="1700" dirty="0" smtClean="0"/>
              <a:t>o</a:t>
            </a:r>
            <a:br>
              <a:rPr lang="en-US" sz="1700" dirty="0" smtClean="0"/>
            </a:br>
            <a:r>
              <a:rPr lang="en-US" sz="1700" dirty="0" smtClean="0"/>
              <a:t>n</a:t>
            </a:r>
            <a:br>
              <a:rPr lang="en-US" sz="1700" dirty="0" smtClean="0"/>
            </a:br>
            <a:r>
              <a:rPr lang="en-US" sz="1700" dirty="0" smtClean="0"/>
              <a:t>s</a:t>
            </a:r>
            <a:endParaRPr lang="ru-RU" sz="1700"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4735"/>
            <a:ext cx="7560839" cy="642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5803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BUT….</a:t>
            </a:r>
            <a:endParaRPr lang="ru-RU" dirty="0"/>
          </a:p>
        </p:txBody>
      </p:sp>
      <p:sp>
        <p:nvSpPr>
          <p:cNvPr id="3" name="Объект 2"/>
          <p:cNvSpPr>
            <a:spLocks noGrp="1"/>
          </p:cNvSpPr>
          <p:nvPr>
            <p:ph sz="quarter" idx="1"/>
          </p:nvPr>
        </p:nvSpPr>
        <p:spPr/>
        <p:txBody>
          <a:bodyPr/>
          <a:lstStyle/>
          <a:p>
            <a:endParaRPr lang="en-US" dirty="0" smtClean="0"/>
          </a:p>
          <a:p>
            <a:endParaRPr lang="en-US" dirty="0"/>
          </a:p>
          <a:p>
            <a:endParaRPr lang="en-US" dirty="0" smtClean="0"/>
          </a:p>
          <a:p>
            <a:endParaRPr lang="en-US" dirty="0"/>
          </a:p>
          <a:p>
            <a:r>
              <a:rPr lang="en-US" dirty="0" smtClean="0"/>
              <a:t>Tabs OR white spaces – up to YOU;</a:t>
            </a:r>
          </a:p>
          <a:p>
            <a:r>
              <a:rPr lang="en-US" dirty="0" smtClean="0"/>
              <a:t>DO NOT mix – will cause an error;</a:t>
            </a:r>
          </a:p>
          <a:p>
            <a:r>
              <a:rPr lang="en-US" dirty="0" smtClean="0"/>
              <a:t>It is preferred </a:t>
            </a:r>
            <a:r>
              <a:rPr lang="en-US" dirty="0"/>
              <a:t>that you use </a:t>
            </a:r>
            <a:r>
              <a:rPr lang="en-US" b="1" dirty="0">
                <a:solidFill>
                  <a:schemeClr val="accent1"/>
                </a:solidFill>
              </a:rPr>
              <a:t>white </a:t>
            </a:r>
            <a:r>
              <a:rPr lang="en-US" b="1" dirty="0" smtClean="0">
                <a:solidFill>
                  <a:schemeClr val="accent1"/>
                </a:solidFill>
              </a:rPr>
              <a:t>spaces!</a:t>
            </a:r>
          </a:p>
          <a:p>
            <a:endParaRPr lang="ru-RU" b="1" dirty="0">
              <a:solidFill>
                <a:schemeClr val="accent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7124027"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869160"/>
            <a:ext cx="7995371"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Скругленная соединительная линия 4"/>
          <p:cNvCxnSpPr/>
          <p:nvPr/>
        </p:nvCxnSpPr>
        <p:spPr>
          <a:xfrm>
            <a:off x="5940151" y="4077072"/>
            <a:ext cx="1512169" cy="1080120"/>
          </a:xfrm>
          <a:prstGeom prst="curvedConnector3">
            <a:avLst>
              <a:gd name="adj1" fmla="val 134945"/>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12038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99392"/>
            <a:ext cx="576064" cy="6857999"/>
          </a:xfrm>
        </p:spPr>
        <p:txBody>
          <a:bodyPr>
            <a:normAutofit/>
          </a:bodyPr>
          <a:lstStyle/>
          <a:p>
            <a:r>
              <a:rPr lang="en-US" sz="1700" dirty="0" smtClean="0"/>
              <a:t>P</a:t>
            </a:r>
            <a:br>
              <a:rPr lang="en-US" sz="1700" dirty="0" smtClean="0"/>
            </a:br>
            <a:r>
              <a:rPr lang="en-US" sz="1700" dirty="0" smtClean="0"/>
              <a:t>y</a:t>
            </a:r>
            <a:br>
              <a:rPr lang="en-US" sz="1700" dirty="0" smtClean="0"/>
            </a:br>
            <a:r>
              <a:rPr lang="en-US" sz="1700" dirty="0" smtClean="0"/>
              <a:t>t</a:t>
            </a:r>
            <a:br>
              <a:rPr lang="en-US" sz="1700" dirty="0" smtClean="0"/>
            </a:br>
            <a:r>
              <a:rPr lang="en-US" sz="1700" dirty="0" smtClean="0"/>
              <a:t>h</a:t>
            </a:r>
            <a:br>
              <a:rPr lang="en-US" sz="1700" dirty="0" smtClean="0"/>
            </a:br>
            <a:r>
              <a:rPr lang="en-US" sz="1700" dirty="0" smtClean="0"/>
              <a:t>o</a:t>
            </a:r>
            <a:br>
              <a:rPr lang="en-US" sz="1700" dirty="0" smtClean="0"/>
            </a:br>
            <a:r>
              <a:rPr lang="en-US" sz="1700" dirty="0" smtClean="0"/>
              <a:t>n</a:t>
            </a:r>
            <a:br>
              <a:rPr lang="en-US" sz="1700" dirty="0" smtClean="0"/>
            </a:br>
            <a:r>
              <a:rPr lang="en-US" sz="1700" dirty="0" smtClean="0"/>
              <a:t/>
            </a:r>
            <a:br>
              <a:rPr lang="en-US" sz="1700" dirty="0" smtClean="0"/>
            </a:br>
            <a:r>
              <a:rPr lang="en-US" sz="1700" dirty="0" smtClean="0"/>
              <a:t>B</a:t>
            </a:r>
            <a:br>
              <a:rPr lang="en-US" sz="1700" dirty="0" smtClean="0"/>
            </a:br>
            <a:r>
              <a:rPr lang="en-US" sz="1700" dirty="0" smtClean="0"/>
              <a:t>u</a:t>
            </a:r>
            <a:br>
              <a:rPr lang="en-US" sz="1700" dirty="0" smtClean="0"/>
            </a:br>
            <a:r>
              <a:rPr lang="en-US" sz="1700" dirty="0" smtClean="0"/>
              <a:t>I</a:t>
            </a:r>
            <a:br>
              <a:rPr lang="en-US" sz="1700" dirty="0" smtClean="0"/>
            </a:br>
            <a:r>
              <a:rPr lang="en-US" sz="1700" dirty="0" smtClean="0"/>
              <a:t>l</a:t>
            </a:r>
            <a:br>
              <a:rPr lang="en-US" sz="1700" dirty="0" smtClean="0"/>
            </a:br>
            <a:r>
              <a:rPr lang="en-US" sz="1700" dirty="0" smtClean="0"/>
              <a:t>t-</a:t>
            </a:r>
            <a:br>
              <a:rPr lang="en-US" sz="1700" dirty="0" smtClean="0"/>
            </a:br>
            <a:r>
              <a:rPr lang="en-US" sz="1700" dirty="0" smtClean="0"/>
              <a:t>I</a:t>
            </a:r>
            <a:br>
              <a:rPr lang="en-US" sz="1700" dirty="0" smtClean="0"/>
            </a:br>
            <a:r>
              <a:rPr lang="en-US" sz="1700" dirty="0" smtClean="0"/>
              <a:t>n</a:t>
            </a:r>
            <a:br>
              <a:rPr lang="en-US" sz="1700" dirty="0" smtClean="0"/>
            </a:br>
            <a:r>
              <a:rPr lang="en-US" sz="1700" dirty="0" smtClean="0"/>
              <a:t/>
            </a:r>
            <a:br>
              <a:rPr lang="en-US" sz="1700" dirty="0" smtClean="0"/>
            </a:br>
            <a:r>
              <a:rPr lang="en-US" sz="1700" dirty="0" smtClean="0"/>
              <a:t>E</a:t>
            </a:r>
            <a:br>
              <a:rPr lang="en-US" sz="1700" dirty="0" smtClean="0"/>
            </a:br>
            <a:r>
              <a:rPr lang="en-US" sz="1700" dirty="0" smtClean="0"/>
              <a:t>x</a:t>
            </a:r>
            <a:br>
              <a:rPr lang="en-US" sz="1700" dirty="0" smtClean="0"/>
            </a:br>
            <a:r>
              <a:rPr lang="en-US" sz="1700" dirty="0" smtClean="0"/>
              <a:t>c</a:t>
            </a:r>
            <a:br>
              <a:rPr lang="en-US" sz="1700" dirty="0" smtClean="0"/>
            </a:br>
            <a:r>
              <a:rPr lang="en-US" sz="1700" dirty="0" smtClean="0"/>
              <a:t>e</a:t>
            </a:r>
            <a:br>
              <a:rPr lang="en-US" sz="1700" dirty="0" smtClean="0"/>
            </a:br>
            <a:r>
              <a:rPr lang="en-US" sz="1700" dirty="0" smtClean="0"/>
              <a:t>p</a:t>
            </a:r>
            <a:br>
              <a:rPr lang="en-US" sz="1700" dirty="0" smtClean="0"/>
            </a:br>
            <a:r>
              <a:rPr lang="en-US" sz="1700" dirty="0" smtClean="0"/>
              <a:t>t</a:t>
            </a:r>
            <a:br>
              <a:rPr lang="en-US" sz="1700" dirty="0" smtClean="0"/>
            </a:br>
            <a:r>
              <a:rPr lang="en-US" sz="1700" dirty="0" smtClean="0"/>
              <a:t>I</a:t>
            </a:r>
            <a:br>
              <a:rPr lang="en-US" sz="1700" dirty="0" smtClean="0"/>
            </a:br>
            <a:r>
              <a:rPr lang="en-US" sz="1700" dirty="0" smtClean="0"/>
              <a:t>o</a:t>
            </a:r>
            <a:br>
              <a:rPr lang="en-US" sz="1700" dirty="0" smtClean="0"/>
            </a:br>
            <a:r>
              <a:rPr lang="en-US" sz="1700" dirty="0" smtClean="0"/>
              <a:t>n</a:t>
            </a:r>
            <a:br>
              <a:rPr lang="en-US" sz="1700" dirty="0" smtClean="0"/>
            </a:br>
            <a:r>
              <a:rPr lang="en-US" sz="1700" dirty="0" smtClean="0"/>
              <a:t>s</a:t>
            </a:r>
            <a:endParaRPr lang="ru-RU" sz="1700"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0"/>
            <a:ext cx="7632848" cy="670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1813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99392"/>
            <a:ext cx="576064" cy="6857999"/>
          </a:xfrm>
        </p:spPr>
        <p:txBody>
          <a:bodyPr>
            <a:normAutofit/>
          </a:bodyPr>
          <a:lstStyle/>
          <a:p>
            <a:r>
              <a:rPr lang="en-US" sz="1700" dirty="0" smtClean="0"/>
              <a:t>P</a:t>
            </a:r>
            <a:br>
              <a:rPr lang="en-US" sz="1700" dirty="0" smtClean="0"/>
            </a:br>
            <a:r>
              <a:rPr lang="en-US" sz="1700" dirty="0" smtClean="0"/>
              <a:t>y</a:t>
            </a:r>
            <a:br>
              <a:rPr lang="en-US" sz="1700" dirty="0" smtClean="0"/>
            </a:br>
            <a:r>
              <a:rPr lang="en-US" sz="1700" dirty="0" smtClean="0"/>
              <a:t>t</a:t>
            </a:r>
            <a:br>
              <a:rPr lang="en-US" sz="1700" dirty="0" smtClean="0"/>
            </a:br>
            <a:r>
              <a:rPr lang="en-US" sz="1700" dirty="0" smtClean="0"/>
              <a:t>h</a:t>
            </a:r>
            <a:br>
              <a:rPr lang="en-US" sz="1700" dirty="0" smtClean="0"/>
            </a:br>
            <a:r>
              <a:rPr lang="en-US" sz="1700" dirty="0" smtClean="0"/>
              <a:t>o</a:t>
            </a:r>
            <a:br>
              <a:rPr lang="en-US" sz="1700" dirty="0" smtClean="0"/>
            </a:br>
            <a:r>
              <a:rPr lang="en-US" sz="1700" dirty="0" smtClean="0"/>
              <a:t>n</a:t>
            </a:r>
            <a:br>
              <a:rPr lang="en-US" sz="1700" dirty="0" smtClean="0"/>
            </a:br>
            <a:r>
              <a:rPr lang="en-US" sz="1700" dirty="0" smtClean="0"/>
              <a:t/>
            </a:r>
            <a:br>
              <a:rPr lang="en-US" sz="1700" dirty="0" smtClean="0"/>
            </a:br>
            <a:r>
              <a:rPr lang="en-US" sz="1700" dirty="0" smtClean="0"/>
              <a:t>B</a:t>
            </a:r>
            <a:br>
              <a:rPr lang="en-US" sz="1700" dirty="0" smtClean="0"/>
            </a:br>
            <a:r>
              <a:rPr lang="en-US" sz="1700" dirty="0" smtClean="0"/>
              <a:t>u</a:t>
            </a:r>
            <a:br>
              <a:rPr lang="en-US" sz="1700" dirty="0" smtClean="0"/>
            </a:br>
            <a:r>
              <a:rPr lang="en-US" sz="1700" dirty="0" smtClean="0"/>
              <a:t>I</a:t>
            </a:r>
            <a:br>
              <a:rPr lang="en-US" sz="1700" dirty="0" smtClean="0"/>
            </a:br>
            <a:r>
              <a:rPr lang="en-US" sz="1700" dirty="0" smtClean="0"/>
              <a:t>l</a:t>
            </a:r>
            <a:br>
              <a:rPr lang="en-US" sz="1700" dirty="0" smtClean="0"/>
            </a:br>
            <a:r>
              <a:rPr lang="en-US" sz="1700" dirty="0" smtClean="0"/>
              <a:t>t-</a:t>
            </a:r>
            <a:br>
              <a:rPr lang="en-US" sz="1700" dirty="0" smtClean="0"/>
            </a:br>
            <a:r>
              <a:rPr lang="en-US" sz="1700" dirty="0" smtClean="0"/>
              <a:t>I</a:t>
            </a:r>
            <a:br>
              <a:rPr lang="en-US" sz="1700" dirty="0" smtClean="0"/>
            </a:br>
            <a:r>
              <a:rPr lang="en-US" sz="1700" dirty="0" smtClean="0"/>
              <a:t>n</a:t>
            </a:r>
            <a:br>
              <a:rPr lang="en-US" sz="1700" dirty="0" smtClean="0"/>
            </a:br>
            <a:r>
              <a:rPr lang="en-US" sz="1700" dirty="0" smtClean="0"/>
              <a:t/>
            </a:r>
            <a:br>
              <a:rPr lang="en-US" sz="1700" dirty="0" smtClean="0"/>
            </a:br>
            <a:r>
              <a:rPr lang="en-US" sz="1700" dirty="0" smtClean="0"/>
              <a:t>E</a:t>
            </a:r>
            <a:br>
              <a:rPr lang="en-US" sz="1700" dirty="0" smtClean="0"/>
            </a:br>
            <a:r>
              <a:rPr lang="en-US" sz="1700" dirty="0" smtClean="0"/>
              <a:t>x</a:t>
            </a:r>
            <a:br>
              <a:rPr lang="en-US" sz="1700" dirty="0" smtClean="0"/>
            </a:br>
            <a:r>
              <a:rPr lang="en-US" sz="1700" dirty="0" smtClean="0"/>
              <a:t>c</a:t>
            </a:r>
            <a:br>
              <a:rPr lang="en-US" sz="1700" dirty="0" smtClean="0"/>
            </a:br>
            <a:r>
              <a:rPr lang="en-US" sz="1700" dirty="0" smtClean="0"/>
              <a:t>e</a:t>
            </a:r>
            <a:br>
              <a:rPr lang="en-US" sz="1700" dirty="0" smtClean="0"/>
            </a:br>
            <a:r>
              <a:rPr lang="en-US" sz="1700" dirty="0" smtClean="0"/>
              <a:t>p</a:t>
            </a:r>
            <a:br>
              <a:rPr lang="en-US" sz="1700" dirty="0" smtClean="0"/>
            </a:br>
            <a:r>
              <a:rPr lang="en-US" sz="1700" dirty="0" smtClean="0"/>
              <a:t>t</a:t>
            </a:r>
            <a:br>
              <a:rPr lang="en-US" sz="1700" dirty="0" smtClean="0"/>
            </a:br>
            <a:r>
              <a:rPr lang="en-US" sz="1700" dirty="0" smtClean="0"/>
              <a:t>I</a:t>
            </a:r>
            <a:br>
              <a:rPr lang="en-US" sz="1700" dirty="0" smtClean="0"/>
            </a:br>
            <a:r>
              <a:rPr lang="en-US" sz="1700" dirty="0" smtClean="0"/>
              <a:t>o</a:t>
            </a:r>
            <a:br>
              <a:rPr lang="en-US" sz="1700" dirty="0" smtClean="0"/>
            </a:br>
            <a:r>
              <a:rPr lang="en-US" sz="1700" dirty="0" smtClean="0"/>
              <a:t>n</a:t>
            </a:r>
            <a:br>
              <a:rPr lang="en-US" sz="1700" dirty="0" smtClean="0"/>
            </a:br>
            <a:r>
              <a:rPr lang="en-US" sz="1700" dirty="0" smtClean="0"/>
              <a:t>s</a:t>
            </a:r>
            <a:endParaRPr lang="ru-RU" sz="17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332656"/>
            <a:ext cx="7870765"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09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 of built-in exceptions </a:t>
            </a:r>
            <a:endParaRPr lang="ru-RU"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851016"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5576" y="5517232"/>
            <a:ext cx="6551794" cy="369332"/>
          </a:xfrm>
          <a:prstGeom prst="rect">
            <a:avLst/>
          </a:prstGeom>
          <a:noFill/>
        </p:spPr>
        <p:txBody>
          <a:bodyPr wrap="none" rtlCol="0">
            <a:spAutoFit/>
          </a:bodyPr>
          <a:lstStyle/>
          <a:p>
            <a:r>
              <a:rPr lang="en-US" dirty="0" smtClean="0"/>
              <a:t>What if there is an specific exception of your own program? </a:t>
            </a:r>
            <a:endParaRPr lang="ru-RU" dirty="0"/>
          </a:p>
        </p:txBody>
      </p:sp>
      <p:cxnSp>
        <p:nvCxnSpPr>
          <p:cNvPr id="6" name="Скругленная соединительная линия 5"/>
          <p:cNvCxnSpPr>
            <a:stCxn id="4" idx="3"/>
          </p:cNvCxnSpPr>
          <p:nvPr/>
        </p:nvCxnSpPr>
        <p:spPr>
          <a:xfrm>
            <a:off x="7307370" y="5701898"/>
            <a:ext cx="576998" cy="751438"/>
          </a:xfrm>
          <a:prstGeom prst="curvedConnector2">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16249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User-defined Exceptions</a:t>
            </a:r>
            <a:endParaRPr lang="ru-RU" dirty="0"/>
          </a:p>
        </p:txBody>
      </p:sp>
      <p:sp>
        <p:nvSpPr>
          <p:cNvPr id="3" name="Объект 2"/>
          <p:cNvSpPr>
            <a:spLocks noGrp="1"/>
          </p:cNvSpPr>
          <p:nvPr>
            <p:ph sz="quarter" idx="1"/>
          </p:nvPr>
        </p:nvSpPr>
        <p:spPr/>
        <p:txBody>
          <a:bodyPr/>
          <a:lstStyle/>
          <a:p>
            <a:r>
              <a:rPr lang="en-US" b="1" dirty="0"/>
              <a:t>Handling </a:t>
            </a:r>
            <a:r>
              <a:rPr lang="en-US" b="1" dirty="0" smtClean="0"/>
              <a:t>Exceptions - </a:t>
            </a:r>
            <a:r>
              <a:rPr lang="en-US" dirty="0"/>
              <a:t>If you are writing a program that someone else is going to use, you don’t want it to crash if an </a:t>
            </a:r>
            <a:r>
              <a:rPr lang="en-US" dirty="0" smtClean="0"/>
              <a:t>error occurs!</a:t>
            </a:r>
          </a:p>
          <a:p>
            <a:endParaRPr lang="en-US" dirty="0"/>
          </a:p>
          <a:p>
            <a:r>
              <a:rPr lang="en-US" dirty="0" smtClean="0"/>
              <a:t>Example:</a:t>
            </a:r>
            <a:endParaRPr lang="en-US" dirty="0"/>
          </a:p>
          <a:p>
            <a:endParaRPr lang="en-US" b="1" dirty="0"/>
          </a:p>
          <a:p>
            <a:endParaRPr lang="en-US" dirty="0" smtClean="0"/>
          </a:p>
          <a:p>
            <a:endParaRPr lang="en-US" dirty="0"/>
          </a:p>
          <a:p>
            <a:endParaRPr lang="en-US" dirty="0" smtClean="0"/>
          </a:p>
          <a:p>
            <a:r>
              <a:rPr lang="en-US" dirty="0" smtClean="0"/>
              <a:t>The program will crash</a:t>
            </a:r>
          </a:p>
          <a:p>
            <a:r>
              <a:rPr lang="en-US" dirty="0" smtClean="0"/>
              <a:t>There is a way to avoid a crush!!!</a:t>
            </a:r>
            <a:endParaRPr lang="ru-RU"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717032"/>
            <a:ext cx="8070947"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Скругленная соединительная линия 4"/>
          <p:cNvCxnSpPr/>
          <p:nvPr/>
        </p:nvCxnSpPr>
        <p:spPr>
          <a:xfrm rot="10800000" flipV="1">
            <a:off x="4211960" y="5085184"/>
            <a:ext cx="648072" cy="504056"/>
          </a:xfrm>
          <a:prstGeom prst="curved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 name="Скругленная соединительная линия 6"/>
          <p:cNvCxnSpPr/>
          <p:nvPr/>
        </p:nvCxnSpPr>
        <p:spPr>
          <a:xfrm>
            <a:off x="5508104" y="6077617"/>
            <a:ext cx="576998" cy="751438"/>
          </a:xfrm>
          <a:prstGeom prst="curvedConnector2">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74205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Syntaxes</a:t>
            </a:r>
            <a:endParaRPr lang="ru-RU"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72816"/>
            <a:ext cx="5796756" cy="274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827584" y="4941168"/>
            <a:ext cx="6624736" cy="923330"/>
          </a:xfrm>
          <a:prstGeom prst="rect">
            <a:avLst/>
          </a:prstGeom>
        </p:spPr>
        <p:txBody>
          <a:bodyPr wrap="square">
            <a:spAutoFit/>
          </a:bodyPr>
          <a:lstStyle/>
          <a:p>
            <a:r>
              <a:rPr lang="en-US" dirty="0"/>
              <a:t>When an error occurs, </a:t>
            </a:r>
            <a:r>
              <a:rPr lang="en-US" dirty="0" smtClean="0"/>
              <a:t>an exception</a:t>
            </a:r>
            <a:r>
              <a:rPr lang="en-US" dirty="0"/>
              <a:t> </a:t>
            </a:r>
            <a:r>
              <a:rPr lang="en-US" dirty="0" smtClean="0"/>
              <a:t>is </a:t>
            </a:r>
            <a:r>
              <a:rPr lang="en-US" dirty="0"/>
              <a:t>generated. You </a:t>
            </a:r>
            <a:r>
              <a:rPr lang="en-US" dirty="0" smtClean="0"/>
              <a:t>can catch</a:t>
            </a:r>
            <a:r>
              <a:rPr lang="en-US" dirty="0"/>
              <a:t> </a:t>
            </a:r>
            <a:r>
              <a:rPr lang="en-US" dirty="0" smtClean="0"/>
              <a:t>this </a:t>
            </a:r>
            <a:r>
              <a:rPr lang="en-US" dirty="0"/>
              <a:t>exception and allow your </a:t>
            </a:r>
            <a:r>
              <a:rPr lang="en-US" dirty="0" smtClean="0"/>
              <a:t>program </a:t>
            </a:r>
            <a:r>
              <a:rPr lang="en-US" dirty="0"/>
              <a:t>to recover from the error without crashing. </a:t>
            </a:r>
          </a:p>
        </p:txBody>
      </p:sp>
    </p:spTree>
    <p:extLst>
      <p:ext uri="{BB962C8B-B14F-4D97-AF65-F5344CB8AC3E}">
        <p14:creationId xmlns:p14="http://schemas.microsoft.com/office/powerpoint/2010/main" val="1523182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408712" cy="316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73167" y="5157192"/>
            <a:ext cx="4511171" cy="1200329"/>
          </a:xfrm>
          <a:prstGeom prst="rect">
            <a:avLst/>
          </a:prstGeom>
          <a:noFill/>
        </p:spPr>
        <p:txBody>
          <a:bodyPr wrap="none" rtlCol="0">
            <a:spAutoFit/>
          </a:bodyPr>
          <a:lstStyle/>
          <a:p>
            <a:r>
              <a:rPr lang="en-US" dirty="0" smtClean="0">
                <a:solidFill>
                  <a:schemeClr val="accent1"/>
                </a:solidFill>
              </a:rPr>
              <a:t>DIFERRENCES:</a:t>
            </a:r>
          </a:p>
          <a:p>
            <a:pPr marL="342900" indent="-342900">
              <a:buFont typeface="+mj-lt"/>
              <a:buAutoNum type="arabicPeriod"/>
            </a:pPr>
            <a:r>
              <a:rPr lang="en-US" dirty="0" smtClean="0"/>
              <a:t>The program was executed. </a:t>
            </a:r>
          </a:p>
          <a:p>
            <a:pPr marL="342900" indent="-342900">
              <a:buFont typeface="+mj-lt"/>
              <a:buAutoNum type="arabicPeriod"/>
            </a:pPr>
            <a:r>
              <a:rPr lang="en-US" dirty="0" smtClean="0"/>
              <a:t>Exception did not crush the program.</a:t>
            </a:r>
          </a:p>
          <a:p>
            <a:pPr marL="342900" indent="-342900">
              <a:buFont typeface="+mj-lt"/>
              <a:buAutoNum type="arabicPeriod"/>
            </a:pPr>
            <a:r>
              <a:rPr lang="en-US" dirty="0" smtClean="0"/>
              <a:t>The message “Hi there” was printed </a:t>
            </a:r>
            <a:endParaRPr lang="ru-RU" dirty="0"/>
          </a:p>
        </p:txBody>
      </p:sp>
    </p:spTree>
    <p:extLst>
      <p:ext uri="{BB962C8B-B14F-4D97-AF65-F5344CB8AC3E}">
        <p14:creationId xmlns:p14="http://schemas.microsoft.com/office/powerpoint/2010/main" val="25799318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1709" y="260648"/>
            <a:ext cx="7467600" cy="652934"/>
          </a:xfrm>
        </p:spPr>
        <p:txBody>
          <a:bodyPr/>
          <a:lstStyle/>
          <a:p>
            <a:r>
              <a:rPr lang="en-US" dirty="0"/>
              <a:t>Different possibilities</a:t>
            </a:r>
            <a:endParaRPr lang="ru-RU" dirty="0"/>
          </a:p>
        </p:txBody>
      </p:sp>
      <p:sp>
        <p:nvSpPr>
          <p:cNvPr id="3" name="Объект 2"/>
          <p:cNvSpPr>
            <a:spLocks noGrp="1"/>
          </p:cNvSpPr>
          <p:nvPr>
            <p:ph sz="quarter" idx="1"/>
          </p:nvPr>
        </p:nvSpPr>
        <p:spPr>
          <a:xfrm>
            <a:off x="457200" y="836712"/>
            <a:ext cx="7467600" cy="5421216"/>
          </a:xfrm>
        </p:spPr>
        <p:txBody>
          <a:bodyPr>
            <a:normAutofit/>
          </a:bodyPr>
          <a:lstStyle/>
          <a:p>
            <a:r>
              <a:rPr lang="en-US" sz="2000" dirty="0" smtClean="0">
                <a:solidFill>
                  <a:schemeClr val="accent1"/>
                </a:solidFill>
              </a:rPr>
              <a:t>Multiple </a:t>
            </a:r>
            <a:r>
              <a:rPr lang="en-US" sz="2000" dirty="0">
                <a:solidFill>
                  <a:schemeClr val="accent1"/>
                </a:solidFill>
              </a:rPr>
              <a:t>statements</a:t>
            </a:r>
            <a:r>
              <a:rPr lang="en-US" sz="2000" dirty="0"/>
              <a:t> in </a:t>
            </a:r>
            <a:r>
              <a:rPr lang="en-US" sz="2000" dirty="0" smtClean="0"/>
              <a:t>the try</a:t>
            </a:r>
            <a:r>
              <a:rPr lang="en-US" sz="2000" dirty="0"/>
              <a:t> </a:t>
            </a:r>
            <a:r>
              <a:rPr lang="en-US" sz="2000" dirty="0" smtClean="0"/>
              <a:t>block and </a:t>
            </a:r>
            <a:r>
              <a:rPr lang="en-US" sz="2000" dirty="0"/>
              <a:t>also and </a:t>
            </a:r>
            <a:r>
              <a:rPr lang="en-US" sz="2000" dirty="0" smtClean="0"/>
              <a:t>multiple except</a:t>
            </a:r>
            <a:r>
              <a:rPr lang="en-US" sz="2000" dirty="0"/>
              <a:t> </a:t>
            </a:r>
            <a:r>
              <a:rPr lang="en-US" sz="2000" dirty="0" smtClean="0"/>
              <a:t>blocks</a:t>
            </a:r>
            <a:r>
              <a:rPr lang="en-US" sz="2000" dirty="0"/>
              <a:t>, like </a:t>
            </a:r>
            <a:r>
              <a:rPr lang="en-US" sz="2000" dirty="0" smtClean="0"/>
              <a:t>below:</a:t>
            </a:r>
          </a:p>
          <a:p>
            <a:endParaRPr lang="en-US" sz="2000" dirty="0"/>
          </a:p>
          <a:p>
            <a:endParaRPr lang="en-US" sz="2000" dirty="0" smtClean="0"/>
          </a:p>
          <a:p>
            <a:endParaRPr lang="en-US" sz="2000" dirty="0"/>
          </a:p>
          <a:p>
            <a:endParaRPr lang="en-US" sz="2000" dirty="0" smtClean="0"/>
          </a:p>
          <a:p>
            <a:endParaRPr lang="en-US" sz="2000" dirty="0"/>
          </a:p>
          <a:p>
            <a:r>
              <a:rPr lang="en-US" sz="2000" dirty="0" smtClean="0"/>
              <a:t>If you do not know the name of Exception:</a:t>
            </a:r>
          </a:p>
          <a:p>
            <a:endParaRPr lang="en-US" sz="2000" dirty="0" smtClean="0"/>
          </a:p>
          <a:p>
            <a:endParaRPr lang="en-US" sz="2000" dirty="0"/>
          </a:p>
          <a:p>
            <a:endParaRPr lang="en-US" sz="2000" dirty="0" smtClean="0"/>
          </a:p>
          <a:p>
            <a:pPr marL="0" indent="0">
              <a:buNone/>
            </a:pPr>
            <a:endParaRPr lang="en-US" sz="2000" dirty="0" smtClean="0"/>
          </a:p>
          <a:p>
            <a:r>
              <a:rPr lang="en-US" sz="2000" dirty="0" smtClean="0"/>
              <a:t>Give your own name:</a:t>
            </a:r>
          </a:p>
          <a:p>
            <a:endParaRPr lang="en-US" sz="2000"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09" y="1556792"/>
            <a:ext cx="5527856" cy="17733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926905"/>
            <a:ext cx="4896544" cy="12302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974440" y="3618171"/>
            <a:ext cx="282962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NOT RECOMMENDED</a:t>
            </a:r>
            <a:endParaRPr lang="ru-RU" dirty="0"/>
          </a:p>
        </p:txBody>
      </p:sp>
      <p:cxnSp>
        <p:nvCxnSpPr>
          <p:cNvPr id="7" name="Скругленная соединительная линия 6"/>
          <p:cNvCxnSpPr/>
          <p:nvPr/>
        </p:nvCxnSpPr>
        <p:spPr>
          <a:xfrm rot="10800000" flipV="1">
            <a:off x="5364088" y="3811502"/>
            <a:ext cx="610354" cy="553601"/>
          </a:xfrm>
          <a:prstGeom prst="curved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pic>
        <p:nvPicPr>
          <p:cNvPr id="440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5373216"/>
            <a:ext cx="3200843" cy="10801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188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Try/except/else</a:t>
            </a:r>
            <a:endParaRPr lang="ru-RU"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56792"/>
            <a:ext cx="5712163" cy="3923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6284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5276789" cy="18774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480" y="2852936"/>
            <a:ext cx="4878289" cy="3744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5360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Try/except/else/finally</a:t>
            </a:r>
            <a:endParaRPr lang="ru-RU"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12776"/>
            <a:ext cx="5688632" cy="5168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966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Simplest form of IF Statement</a:t>
            </a:r>
            <a:endParaRPr lang="ru-RU" dirty="0"/>
          </a:p>
        </p:txBody>
      </p:sp>
      <p:sp>
        <p:nvSpPr>
          <p:cNvPr id="3" name="Объект 2"/>
          <p:cNvSpPr>
            <a:spLocks noGrp="1"/>
          </p:cNvSpPr>
          <p:nvPr>
            <p:ph sz="quarter" idx="1"/>
          </p:nvPr>
        </p:nvSpPr>
        <p:spPr/>
        <p:txBody>
          <a:bodyPr/>
          <a:lstStyle/>
          <a:p>
            <a:r>
              <a:rPr lang="en-US" dirty="0"/>
              <a:t>&lt;</a:t>
            </a:r>
            <a:r>
              <a:rPr lang="en-US" dirty="0" err="1"/>
              <a:t>expr</a:t>
            </a:r>
            <a:r>
              <a:rPr lang="en-US" dirty="0"/>
              <a:t>&gt; is an expression </a:t>
            </a:r>
            <a:r>
              <a:rPr lang="en-US" dirty="0" smtClean="0"/>
              <a:t>evaluated</a:t>
            </a:r>
          </a:p>
          <a:p>
            <a:pPr marL="0" indent="0">
              <a:buNone/>
            </a:pPr>
            <a:r>
              <a:rPr lang="en-US" dirty="0" smtClean="0"/>
              <a:t>in </a:t>
            </a:r>
            <a:r>
              <a:rPr lang="en-US" dirty="0"/>
              <a:t>Boolean context, as discussed in </a:t>
            </a:r>
            <a:endParaRPr lang="en-US" dirty="0" smtClean="0"/>
          </a:p>
          <a:p>
            <a:pPr marL="0" indent="0">
              <a:buNone/>
            </a:pPr>
            <a:r>
              <a:rPr lang="en-US" dirty="0" smtClean="0"/>
              <a:t>the lecture about Logical Operators.</a:t>
            </a:r>
            <a:endParaRPr lang="en-US" dirty="0"/>
          </a:p>
          <a:p>
            <a:r>
              <a:rPr lang="en-US" dirty="0"/>
              <a:t>&lt;statement&gt; is a valid Python </a:t>
            </a:r>
            <a:endParaRPr lang="en-US" dirty="0" smtClean="0"/>
          </a:p>
          <a:p>
            <a:pPr marL="0" indent="0">
              <a:buNone/>
            </a:pPr>
            <a:r>
              <a:rPr lang="en-US" dirty="0" smtClean="0"/>
              <a:t>statement</a:t>
            </a:r>
            <a:r>
              <a:rPr lang="en-US" dirty="0"/>
              <a:t>, which must be indented</a:t>
            </a:r>
            <a:r>
              <a:rPr lang="en-US" dirty="0" smtClean="0"/>
              <a:t>.</a:t>
            </a:r>
          </a:p>
          <a:p>
            <a:pPr marL="0" indent="0">
              <a:buNone/>
            </a:pPr>
            <a:r>
              <a:rPr lang="en-US" dirty="0" smtClean="0"/>
              <a:t> </a:t>
            </a:r>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628800"/>
            <a:ext cx="255628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18486" y="3933056"/>
            <a:ext cx="149432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Is required! </a:t>
            </a:r>
            <a:endParaRPr lang="ru-RU" dirty="0"/>
          </a:p>
        </p:txBody>
      </p:sp>
      <p:cxnSp>
        <p:nvCxnSpPr>
          <p:cNvPr id="6" name="Прямая со стрелкой 5"/>
          <p:cNvCxnSpPr/>
          <p:nvPr/>
        </p:nvCxnSpPr>
        <p:spPr>
          <a:xfrm flipV="1">
            <a:off x="5580112" y="2672916"/>
            <a:ext cx="1656184" cy="133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581128"/>
            <a:ext cx="8121346" cy="147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5482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5256584" cy="36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797152"/>
            <a:ext cx="6510600" cy="1896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Скругленная соединительная линия 5"/>
          <p:cNvCxnSpPr/>
          <p:nvPr/>
        </p:nvCxnSpPr>
        <p:spPr>
          <a:xfrm rot="16200000" flipH="1">
            <a:off x="3635896" y="2420888"/>
            <a:ext cx="3168352" cy="3168352"/>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Скругленная соединительная линия 7"/>
          <p:cNvCxnSpPr/>
          <p:nvPr/>
        </p:nvCxnSpPr>
        <p:spPr>
          <a:xfrm rot="16200000" flipH="1">
            <a:off x="971600" y="4797152"/>
            <a:ext cx="1512168" cy="1080120"/>
          </a:xfrm>
          <a:prstGeom prst="curvedConnector3">
            <a:avLst>
              <a:gd name="adj1" fmla="val 9967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Прямоугольник 12"/>
          <p:cNvSpPr/>
          <p:nvPr/>
        </p:nvSpPr>
        <p:spPr>
          <a:xfrm>
            <a:off x="251520" y="5346848"/>
            <a:ext cx="2232248" cy="923330"/>
          </a:xfrm>
          <a:prstGeom prst="rect">
            <a:avLst/>
          </a:prstGeom>
        </p:spPr>
        <p:txBody>
          <a:bodyPr wrap="square">
            <a:spAutoFit/>
          </a:bodyPr>
          <a:lstStyle/>
          <a:p>
            <a:r>
              <a:rPr lang="en-US" dirty="0"/>
              <a:t>must be executed under all circumstances</a:t>
            </a:r>
            <a:endParaRPr lang="ru-RU" dirty="0"/>
          </a:p>
        </p:txBody>
      </p:sp>
    </p:spTree>
    <p:extLst>
      <p:ext uri="{BB962C8B-B14F-4D97-AF65-F5344CB8AC3E}">
        <p14:creationId xmlns:p14="http://schemas.microsoft.com/office/powerpoint/2010/main" val="3035637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With ….. as</a:t>
            </a:r>
            <a:endParaRPr lang="ru-RU" dirty="0"/>
          </a:p>
        </p:txBody>
      </p:sp>
      <p:sp>
        <p:nvSpPr>
          <p:cNvPr id="3" name="Объект 2"/>
          <p:cNvSpPr>
            <a:spLocks noGrp="1"/>
          </p:cNvSpPr>
          <p:nvPr>
            <p:ph sz="quarter" idx="1"/>
          </p:nvPr>
        </p:nvSpPr>
        <p:spPr/>
        <p:txBody>
          <a:bodyPr>
            <a:normAutofit/>
          </a:bodyPr>
          <a:lstStyle/>
          <a:p>
            <a:r>
              <a:rPr lang="en-US" sz="2000" dirty="0" smtClean="0"/>
              <a:t>Allows </a:t>
            </a:r>
            <a:r>
              <a:rPr lang="en-US" sz="2000" dirty="0"/>
              <a:t>objects like files to be used in a way that ensures they are always cleaned up promptly and </a:t>
            </a:r>
            <a:r>
              <a:rPr lang="en-US" sz="2000" dirty="0" smtClean="0"/>
              <a:t>correctly</a:t>
            </a:r>
            <a:r>
              <a:rPr lang="en-US" sz="2000" dirty="0"/>
              <a:t>;</a:t>
            </a:r>
          </a:p>
          <a:p>
            <a:r>
              <a:rPr lang="en-US" sz="2000" dirty="0" smtClean="0"/>
              <a:t>Syntaxes:</a:t>
            </a:r>
          </a:p>
          <a:p>
            <a:endParaRPr lang="en-US" sz="2000" dirty="0"/>
          </a:p>
          <a:p>
            <a:endParaRPr lang="en-US" sz="2000" dirty="0" smtClean="0"/>
          </a:p>
          <a:p>
            <a:endParaRPr lang="en-US" sz="2000" dirty="0"/>
          </a:p>
          <a:p>
            <a:r>
              <a:rPr lang="en-US" sz="2000" dirty="0" smtClean="0"/>
              <a:t> Example:</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2852936"/>
            <a:ext cx="8496944" cy="948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365104"/>
            <a:ext cx="7920880" cy="145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8209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a:t>
            </a:r>
            <a:endParaRPr lang="ru-RU" dirty="0"/>
          </a:p>
        </p:txBody>
      </p:sp>
      <p:sp>
        <p:nvSpPr>
          <p:cNvPr id="3" name="Объект 2"/>
          <p:cNvSpPr>
            <a:spLocks noGrp="1"/>
          </p:cNvSpPr>
          <p:nvPr>
            <p:ph sz="quarter" idx="1"/>
          </p:nvPr>
        </p:nvSpPr>
        <p:spPr/>
        <p:txBody>
          <a:bodyPr>
            <a:normAutofit fontScale="92500"/>
          </a:bodyPr>
          <a:lstStyle/>
          <a:p>
            <a:r>
              <a:rPr lang="en-US" dirty="0">
                <a:solidFill>
                  <a:schemeClr val="accent1"/>
                </a:solidFill>
              </a:rPr>
              <a:t>raise</a:t>
            </a:r>
            <a:r>
              <a:rPr lang="en-US" dirty="0"/>
              <a:t> allows you to throw an exception at any time.</a:t>
            </a:r>
          </a:p>
          <a:p>
            <a:r>
              <a:rPr lang="en-US" dirty="0">
                <a:solidFill>
                  <a:schemeClr val="accent1"/>
                </a:solidFill>
              </a:rPr>
              <a:t>assert</a:t>
            </a:r>
            <a:r>
              <a:rPr lang="en-US" dirty="0"/>
              <a:t> enables you to verify if a certain condition is met and throw an exception if it isn’t.</a:t>
            </a:r>
          </a:p>
          <a:p>
            <a:r>
              <a:rPr lang="en-US" dirty="0"/>
              <a:t>In the </a:t>
            </a:r>
            <a:r>
              <a:rPr lang="en-US" dirty="0">
                <a:solidFill>
                  <a:schemeClr val="accent1"/>
                </a:solidFill>
              </a:rPr>
              <a:t>try</a:t>
            </a:r>
            <a:r>
              <a:rPr lang="en-US" dirty="0"/>
              <a:t> clause, all statements are executed until an exception is encountered.</a:t>
            </a:r>
          </a:p>
          <a:p>
            <a:r>
              <a:rPr lang="en-US" dirty="0">
                <a:solidFill>
                  <a:schemeClr val="accent1"/>
                </a:solidFill>
              </a:rPr>
              <a:t>except</a:t>
            </a:r>
            <a:r>
              <a:rPr lang="en-US" dirty="0"/>
              <a:t> is used to catch and handle the exception(s) that are encountered in the try clause.</a:t>
            </a:r>
          </a:p>
          <a:p>
            <a:r>
              <a:rPr lang="en-US" dirty="0">
                <a:solidFill>
                  <a:schemeClr val="accent1"/>
                </a:solidFill>
              </a:rPr>
              <a:t>else</a:t>
            </a:r>
            <a:r>
              <a:rPr lang="en-US" dirty="0"/>
              <a:t> lets you code sections that should run only when no exceptions are encountered in the try clause.</a:t>
            </a:r>
          </a:p>
          <a:p>
            <a:r>
              <a:rPr lang="en-US" dirty="0">
                <a:solidFill>
                  <a:schemeClr val="accent1"/>
                </a:solidFill>
              </a:rPr>
              <a:t>finally</a:t>
            </a:r>
            <a:r>
              <a:rPr lang="en-US" dirty="0"/>
              <a:t> enables you to execute sections of code that should always run, with or without any previously encountered exceptions.</a:t>
            </a:r>
          </a:p>
          <a:p>
            <a:endParaRPr lang="ru-RU" dirty="0"/>
          </a:p>
        </p:txBody>
      </p:sp>
    </p:spTree>
    <p:extLst>
      <p:ext uri="{BB962C8B-B14F-4D97-AF65-F5344CB8AC3E}">
        <p14:creationId xmlns:p14="http://schemas.microsoft.com/office/powerpoint/2010/main" val="1945209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13090" y="274638"/>
            <a:ext cx="2611710" cy="922114"/>
          </a:xfrm>
        </p:spPr>
        <p:txBody>
          <a:bodyPr/>
          <a:lstStyle/>
          <a:p>
            <a:r>
              <a:rPr lang="en-US" dirty="0" smtClean="0"/>
              <a:t>Examples</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4814"/>
            <a:ext cx="4341490" cy="6408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4077072"/>
            <a:ext cx="481241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12160" y="3861048"/>
            <a:ext cx="164981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In-line coding</a:t>
            </a:r>
            <a:endParaRPr lang="ru-RU" dirty="0"/>
          </a:p>
        </p:txBody>
      </p:sp>
    </p:spTree>
    <p:extLst>
      <p:ext uri="{BB962C8B-B14F-4D97-AF65-F5344CB8AC3E}">
        <p14:creationId xmlns:p14="http://schemas.microsoft.com/office/powerpoint/2010/main" val="2462625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Another cases</a:t>
            </a:r>
            <a:endParaRPr lang="ru-RU" dirty="0"/>
          </a:p>
        </p:txBody>
      </p:sp>
      <p:sp>
        <p:nvSpPr>
          <p:cNvPr id="3" name="Объект 2"/>
          <p:cNvSpPr>
            <a:spLocks noGrp="1"/>
          </p:cNvSpPr>
          <p:nvPr>
            <p:ph sz="quarter" idx="1"/>
          </p:nvPr>
        </p:nvSpPr>
        <p:spPr/>
        <p:txBody>
          <a:bodyPr/>
          <a:lstStyle/>
          <a:p>
            <a:r>
              <a:rPr lang="en-US" dirty="0"/>
              <a:t>In all the examples shown above, each if &lt;</a:t>
            </a:r>
            <a:r>
              <a:rPr lang="en-US" dirty="0" err="1"/>
              <a:t>expr</a:t>
            </a:r>
            <a:r>
              <a:rPr lang="en-US" dirty="0"/>
              <a:t>&gt;: has been followed by only a single &lt;statement&gt;. </a:t>
            </a:r>
            <a:endParaRPr lang="en-US" dirty="0" smtClean="0"/>
          </a:p>
          <a:p>
            <a:r>
              <a:rPr lang="en-US" dirty="0" smtClean="0"/>
              <a:t>There </a:t>
            </a:r>
            <a:r>
              <a:rPr lang="en-US" dirty="0"/>
              <a:t>needs to be some way to say “If &lt;</a:t>
            </a:r>
            <a:r>
              <a:rPr lang="en-US" dirty="0" err="1"/>
              <a:t>expr</a:t>
            </a:r>
            <a:r>
              <a:rPr lang="en-US" dirty="0"/>
              <a:t>&gt; is true, do all of the following things.”</a:t>
            </a:r>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3284984"/>
            <a:ext cx="3014153"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349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Let’s play </a:t>
            </a:r>
            <a:r>
              <a:rPr lang="en-US" dirty="0" smtClean="0">
                <a:sym typeface="Wingdings" pitchFamily="2" charset="2"/>
              </a:rPr>
              <a:t></a:t>
            </a:r>
            <a:endParaRPr lang="ru-RU" dirty="0"/>
          </a:p>
        </p:txBody>
      </p:sp>
      <p:sp>
        <p:nvSpPr>
          <p:cNvPr id="3" name="Объект 2"/>
          <p:cNvSpPr>
            <a:spLocks noGrp="1"/>
          </p:cNvSpPr>
          <p:nvPr>
            <p:ph sz="quarter" idx="1"/>
          </p:nvPr>
        </p:nvSpPr>
        <p:spPr/>
        <p:txBody>
          <a:bodyPr/>
          <a:lstStyle/>
          <a:p>
            <a:endParaRPr lang="en-US" dirty="0"/>
          </a:p>
          <a:p>
            <a:endParaRPr lang="en-US" dirty="0" smtClean="0"/>
          </a:p>
          <a:p>
            <a:endParaRPr lang="en-US" dirty="0"/>
          </a:p>
          <a:p>
            <a:endParaRPr lang="en-US" dirty="0" smtClean="0"/>
          </a:p>
          <a:p>
            <a:endParaRPr lang="en-US" dirty="0"/>
          </a:p>
          <a:p>
            <a:endParaRPr lang="en-US" dirty="0" smtClean="0"/>
          </a:p>
          <a:p>
            <a:r>
              <a:rPr lang="en-US" dirty="0" smtClean="0"/>
              <a:t>What will be printed on the output? </a:t>
            </a:r>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376" y="1412776"/>
            <a:ext cx="4824536" cy="2569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2039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10197</TotalTime>
  <Words>1816</Words>
  <Application>Microsoft Office PowerPoint</Application>
  <PresentationFormat>Экран (4:3)</PresentationFormat>
  <Paragraphs>260</Paragraphs>
  <Slides>62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62</vt:i4>
      </vt:variant>
    </vt:vector>
  </HeadingPairs>
  <TitlesOfParts>
    <vt:vector size="63" baseType="lpstr">
      <vt:lpstr>Эркер</vt:lpstr>
      <vt:lpstr>Statements </vt:lpstr>
      <vt:lpstr>Types</vt:lpstr>
      <vt:lpstr>Conditional Statements</vt:lpstr>
      <vt:lpstr>If Statements</vt:lpstr>
      <vt:lpstr>BUT….</vt:lpstr>
      <vt:lpstr>Simplest form of IF Statement</vt:lpstr>
      <vt:lpstr>Examples</vt:lpstr>
      <vt:lpstr>Another cases</vt:lpstr>
      <vt:lpstr>Let’s play </vt:lpstr>
      <vt:lpstr>What about this one?</vt:lpstr>
      <vt:lpstr>Comparison</vt:lpstr>
      <vt:lpstr>Which Is Better?</vt:lpstr>
      <vt:lpstr>Common Mistakes</vt:lpstr>
      <vt:lpstr>Common Mistakes </vt:lpstr>
      <vt:lpstr>The else and elif Clauses</vt:lpstr>
      <vt:lpstr>Examples</vt:lpstr>
      <vt:lpstr>Branching Execution</vt:lpstr>
      <vt:lpstr>In-line vs Block Example</vt:lpstr>
      <vt:lpstr>Conditional Expressions</vt:lpstr>
      <vt:lpstr>Example</vt:lpstr>
      <vt:lpstr>More about Conditional Expressions</vt:lpstr>
      <vt:lpstr>The pass Statement</vt:lpstr>
      <vt:lpstr>While Statement</vt:lpstr>
      <vt:lpstr>Overview</vt:lpstr>
      <vt:lpstr>Examples</vt:lpstr>
      <vt:lpstr>Notes</vt:lpstr>
      <vt:lpstr>While + Else ?</vt:lpstr>
      <vt:lpstr>Презентация PowerPoint</vt:lpstr>
      <vt:lpstr>What’s the difference?</vt:lpstr>
      <vt:lpstr>Example</vt:lpstr>
      <vt:lpstr>Examples</vt:lpstr>
      <vt:lpstr>Break</vt:lpstr>
      <vt:lpstr>Examples</vt:lpstr>
      <vt:lpstr>Continue</vt:lpstr>
      <vt:lpstr>For loops</vt:lpstr>
      <vt:lpstr>Overview</vt:lpstr>
      <vt:lpstr>Format</vt:lpstr>
      <vt:lpstr>For loop Python vs For Loop C++</vt:lpstr>
      <vt:lpstr>The range function</vt:lpstr>
      <vt:lpstr>Else, Break, Continue Statements</vt:lpstr>
      <vt:lpstr>List Comprehensions</vt:lpstr>
      <vt:lpstr>Introduction</vt:lpstr>
      <vt:lpstr>Error handling</vt:lpstr>
      <vt:lpstr>Raising an Exception</vt:lpstr>
      <vt:lpstr>Type of Errors</vt:lpstr>
      <vt:lpstr>Assert (internal self-checks )</vt:lpstr>
      <vt:lpstr>Example of assert</vt:lpstr>
      <vt:lpstr>Example (Syntax vs Exception)</vt:lpstr>
      <vt:lpstr>P y t h o n  B u I l t- I n  E x c e p t I o n s</vt:lpstr>
      <vt:lpstr>P y t h o n  B u I l t- I n  E x c e p t I o n s</vt:lpstr>
      <vt:lpstr>P y t h o n  B u I l t- I n  E x c e p t I o n s</vt:lpstr>
      <vt:lpstr>Example of built-in exceptions </vt:lpstr>
      <vt:lpstr>User-defined Exceptions</vt:lpstr>
      <vt:lpstr>Syntaxes</vt:lpstr>
      <vt:lpstr>Example</vt:lpstr>
      <vt:lpstr>Different possibilities</vt:lpstr>
      <vt:lpstr>Try/except/else</vt:lpstr>
      <vt:lpstr>Example</vt:lpstr>
      <vt:lpstr>Try/except/else/finally</vt:lpstr>
      <vt:lpstr>Example</vt:lpstr>
      <vt:lpstr>With ….. as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Statements </dc:title>
  <dc:creator>Alibek</dc:creator>
  <cp:lastModifiedBy>Пользователь Windows</cp:lastModifiedBy>
  <cp:revision>265</cp:revision>
  <dcterms:created xsi:type="dcterms:W3CDTF">2018-12-14T16:06:54Z</dcterms:created>
  <dcterms:modified xsi:type="dcterms:W3CDTF">2018-12-26T05:48:53Z</dcterms:modified>
</cp:coreProperties>
</file>