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04" r:id="rId3"/>
    <p:sldId id="257" r:id="rId4"/>
    <p:sldId id="280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70" r:id="rId13"/>
    <p:sldId id="265" r:id="rId14"/>
    <p:sldId id="266" r:id="rId15"/>
    <p:sldId id="267" r:id="rId16"/>
    <p:sldId id="279" r:id="rId17"/>
    <p:sldId id="264" r:id="rId18"/>
    <p:sldId id="269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6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0EE99-5289-4F74-924A-5827EF1222A1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D0C9-5592-4540-BE2B-8DCF2A327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0C9-5592-4540-BE2B-8DCF2A3270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tionary.org/wiki/iter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Abylkassymova</a:t>
            </a:r>
            <a:r>
              <a:rPr lang="en-US" dirty="0" smtClean="0"/>
              <a:t> A.B.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1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467600" cy="580926"/>
          </a:xfrm>
        </p:spPr>
        <p:txBody>
          <a:bodyPr/>
          <a:lstStyle/>
          <a:p>
            <a:r>
              <a:rPr lang="en-US" dirty="0" smtClean="0"/>
              <a:t>Slices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To </a:t>
            </a:r>
            <a:r>
              <a:rPr lang="en-US" sz="2200" dirty="0"/>
              <a:t>pick out part of a string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Suppose: </a:t>
            </a:r>
            <a:r>
              <a:rPr lang="en-US" sz="2000" dirty="0"/>
              <a:t>s</a:t>
            </a:r>
            <a:r>
              <a:rPr lang="en-US" sz="2000" dirty="0" smtClean="0"/>
              <a:t>='</a:t>
            </a:r>
            <a:r>
              <a:rPr lang="en-US" sz="2000" dirty="0" err="1" smtClean="0"/>
              <a:t>abcdefghij</a:t>
            </a:r>
            <a:r>
              <a:rPr lang="en-US" sz="2000" dirty="0" smtClean="0"/>
              <a:t>‘</a:t>
            </a:r>
          </a:p>
          <a:p>
            <a:pPr marL="0" indent="0" algn="ctr">
              <a:buNone/>
            </a:pPr>
            <a:r>
              <a:rPr lang="pt-BR" sz="2000" dirty="0"/>
              <a:t>index: 0 1 2 3 4 5 6 7 8 9</a:t>
            </a:r>
          </a:p>
          <a:p>
            <a:pPr marL="0" indent="0" algn="ctr">
              <a:buNone/>
            </a:pPr>
            <a:r>
              <a:rPr lang="pt-BR" sz="2000" dirty="0"/>
              <a:t>letters: a b c d e f g h i </a:t>
            </a:r>
            <a:r>
              <a:rPr lang="pt-BR" sz="2000" dirty="0" smtClean="0"/>
              <a:t>j</a:t>
            </a:r>
          </a:p>
          <a:p>
            <a:pPr marL="0" indent="0" algn="ctr">
              <a:buNone/>
            </a:pPr>
            <a:endParaRPr lang="pt-BR" sz="2000" dirty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3" y="2708920"/>
            <a:ext cx="78180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3" y="5517232"/>
            <a:ext cx="490104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Скругленная соединительная линия 5"/>
          <p:cNvCxnSpPr>
            <a:stCxn id="5123" idx="3"/>
          </p:cNvCxnSpPr>
          <p:nvPr/>
        </p:nvCxnSpPr>
        <p:spPr>
          <a:xfrm>
            <a:off x="5471458" y="5841268"/>
            <a:ext cx="396686" cy="3240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0152" y="6237312"/>
            <a:ext cx="9797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Result?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70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652934"/>
          </a:xfrm>
        </p:spPr>
        <p:txBody>
          <a:bodyPr/>
          <a:lstStyle/>
          <a:p>
            <a:r>
              <a:rPr lang="en-US" dirty="0" smtClean="0"/>
              <a:t>Looping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scan through a </a:t>
            </a:r>
            <a:r>
              <a:rPr lang="en-US" dirty="0" smtClean="0"/>
              <a:t>string </a:t>
            </a:r>
            <a:r>
              <a:rPr lang="en-US" dirty="0"/>
              <a:t>one character at a time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o keep track </a:t>
            </a:r>
            <a:r>
              <a:rPr lang="en-US" dirty="0"/>
              <a:t>of our location in the string during the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4687828" cy="1034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4265455" cy="1656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Скругленная соединительная линия 5"/>
          <p:cNvCxnSpPr/>
          <p:nvPr/>
        </p:nvCxnSpPr>
        <p:spPr>
          <a:xfrm>
            <a:off x="5067767" y="4941168"/>
            <a:ext cx="396686" cy="3240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36461" y="5337212"/>
            <a:ext cx="9797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Result?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17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/>
          <a:lstStyle/>
          <a:p>
            <a:r>
              <a:rPr lang="en-US" dirty="0"/>
              <a:t>Escape characters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i="1" dirty="0" smtClean="0"/>
              <a:t>He said, “What’s there?” </a:t>
            </a:r>
            <a:r>
              <a:rPr lang="en-US" sz="2200" dirty="0" smtClean="0"/>
              <a:t>– how to print?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.  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To </a:t>
            </a:r>
            <a:r>
              <a:rPr lang="en-US" sz="2200" dirty="0"/>
              <a:t>use triple </a:t>
            </a:r>
            <a:r>
              <a:rPr lang="en-US" sz="2200" dirty="0" smtClean="0"/>
              <a:t>quotes: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 use </a:t>
            </a:r>
            <a:r>
              <a:rPr lang="en-US" sz="2000" dirty="0"/>
              <a:t>escape </a:t>
            </a:r>
            <a:r>
              <a:rPr lang="en-US" sz="2000" dirty="0" smtClean="0"/>
              <a:t>sequences:</a:t>
            </a:r>
            <a:endParaRPr lang="en-US" sz="2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25" y="1340768"/>
            <a:ext cx="4825033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73" y="3429000"/>
            <a:ext cx="4610446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4016000" cy="117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7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other methods of 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see a list of all the string methods, </a:t>
            </a:r>
            <a:r>
              <a:rPr lang="en-US" sz="2200" dirty="0" smtClean="0"/>
              <a:t>type </a:t>
            </a:r>
            <a:r>
              <a:rPr lang="en-US" sz="2200" dirty="0"/>
              <a:t>into the Python </a:t>
            </a:r>
            <a:r>
              <a:rPr lang="en-US" sz="2200" dirty="0" smtClean="0"/>
              <a:t>shell</a:t>
            </a:r>
            <a:r>
              <a:rPr lang="en-US" sz="2200" dirty="0"/>
              <a:t>:</a:t>
            </a:r>
          </a:p>
          <a:p>
            <a:pPr marL="0" indent="0" algn="ctr">
              <a:buNone/>
            </a:pPr>
            <a:r>
              <a:rPr lang="en-US" sz="2200" i="1" dirty="0" smtClean="0"/>
              <a:t>   </a:t>
            </a:r>
            <a:r>
              <a:rPr lang="en-US" sz="2200" i="1" dirty="0" err="1" smtClean="0"/>
              <a:t>dir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str</a:t>
            </a:r>
            <a:r>
              <a:rPr lang="en-US" sz="2200" i="1" dirty="0" smtClean="0"/>
              <a:t>)</a:t>
            </a:r>
            <a:endParaRPr lang="en-US" sz="2200" i="1" dirty="0"/>
          </a:p>
          <a:p>
            <a:endParaRPr lang="ru-RU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924944"/>
            <a:ext cx="8648700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8764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info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read Python’s documentation for one of </a:t>
            </a:r>
            <a:r>
              <a:rPr lang="en-US" dirty="0" smtClean="0"/>
              <a:t>the methods</a:t>
            </a:r>
            <a:r>
              <a:rPr lang="en-US" dirty="0"/>
              <a:t>, say </a:t>
            </a:r>
            <a:r>
              <a:rPr lang="en-US" dirty="0" smtClean="0"/>
              <a:t>the </a:t>
            </a:r>
            <a:r>
              <a:rPr lang="en-US" i="1" dirty="0" err="1" smtClean="0"/>
              <a:t>isdigit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, </a:t>
            </a:r>
            <a:r>
              <a:rPr lang="en-US" dirty="0" smtClean="0"/>
              <a:t>type: </a:t>
            </a:r>
          </a:p>
          <a:p>
            <a:pPr marL="0" indent="0" algn="ctr">
              <a:buNone/>
            </a:pPr>
            <a:r>
              <a:rPr lang="en-US" i="1" dirty="0" smtClean="0"/>
              <a:t>help(</a:t>
            </a:r>
            <a:r>
              <a:rPr lang="en-US" i="1" dirty="0" err="1" smtClean="0"/>
              <a:t>str.isdigit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….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359056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4101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580926"/>
          </a:xfrm>
        </p:spPr>
        <p:txBody>
          <a:bodyPr/>
          <a:lstStyle/>
          <a:p>
            <a:r>
              <a:rPr lang="en-US" dirty="0" smtClean="0"/>
              <a:t>Table of String Built-in Methods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78581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630932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 more ……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84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examples (find/</a:t>
            </a:r>
            <a:r>
              <a:rPr lang="en-US" dirty="0" err="1" smtClean="0"/>
              <a:t>rfind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find</a:t>
            </a:r>
            <a:r>
              <a:rPr lang="en-US" dirty="0" smtClean="0"/>
              <a:t>()/</a:t>
            </a:r>
            <a:r>
              <a:rPr lang="en-US" dirty="0" err="1" smtClean="0"/>
              <a:t>rfind</a:t>
            </a:r>
            <a:r>
              <a:rPr lang="en-US" dirty="0" smtClean="0"/>
              <a:t>() </a:t>
            </a:r>
            <a:r>
              <a:rPr lang="en-US" dirty="0"/>
              <a:t>method returns the index of </a:t>
            </a:r>
            <a:r>
              <a:rPr lang="en-US" dirty="0" smtClean="0"/>
              <a:t>first/last </a:t>
            </a:r>
            <a:r>
              <a:rPr lang="en-US" dirty="0"/>
              <a:t>occurrence of the substring (if found). If not found, it returns -1.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7"/>
            <a:ext cx="2952328" cy="222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807" y="3140967"/>
            <a:ext cx="3825225" cy="212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907719" y="5175986"/>
            <a:ext cx="248739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returns the highest index of the substring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6444208" y="4725144"/>
            <a:ext cx="288032" cy="450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/>
          <a:lstStyle/>
          <a:p>
            <a:r>
              <a:rPr lang="en-US" dirty="0" smtClean="0"/>
              <a:t>Other String methods Examples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239"/>
            <a:ext cx="6792888" cy="483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10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41676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51"/>
          <a:stretch/>
        </p:blipFill>
        <p:spPr bwMode="auto">
          <a:xfrm>
            <a:off x="358721" y="4293096"/>
            <a:ext cx="8177525" cy="594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Скругленная соединительная линия 5"/>
          <p:cNvCxnSpPr/>
          <p:nvPr/>
        </p:nvCxnSpPr>
        <p:spPr>
          <a:xfrm rot="16200000" flipH="1">
            <a:off x="6624228" y="2672916"/>
            <a:ext cx="1656184" cy="129614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6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smtClean="0"/>
              <a:t>Formatting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%-</a:t>
            </a:r>
            <a:r>
              <a:rPr lang="en-US" b="1" dirty="0" smtClean="0"/>
              <a:t>formatting</a:t>
            </a:r>
          </a:p>
          <a:p>
            <a:pPr marL="0" indent="0">
              <a:buNone/>
            </a:pPr>
            <a:r>
              <a:rPr lang="en-US" sz="2200" dirty="0" smtClean="0"/>
              <a:t>It is ok for simple variables: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It isn’t great for several parameters/longer strings/tuples/dictionaries: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421658" cy="1893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0688"/>
            <a:ext cx="2726981" cy="1764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8495734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82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221088"/>
            <a:ext cx="7467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76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Formatting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2</a:t>
            </a:r>
            <a:r>
              <a:rPr lang="en-US" sz="2200" i="1" dirty="0" smtClean="0">
                <a:solidFill>
                  <a:schemeClr val="accent1"/>
                </a:solidFill>
              </a:rPr>
              <a:t>. </a:t>
            </a:r>
            <a:r>
              <a:rPr lang="en-US" sz="2000" b="1" dirty="0" err="1"/>
              <a:t>str.format</a:t>
            </a:r>
            <a:r>
              <a:rPr lang="en-US" sz="2000" b="1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It is ok for almost everything:</a:t>
            </a:r>
            <a:endParaRPr lang="en-US" sz="22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28799"/>
            <a:ext cx="4392488" cy="127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48160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01211"/>
            <a:ext cx="8562873" cy="172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733256"/>
            <a:ext cx="278043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427984" y="494116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8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Formatting (f-String)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3</a:t>
            </a:r>
            <a:r>
              <a:rPr lang="en-US" sz="2000" i="1" dirty="0" smtClean="0">
                <a:solidFill>
                  <a:schemeClr val="accent1"/>
                </a:solidFill>
              </a:rPr>
              <a:t>. </a:t>
            </a:r>
            <a:r>
              <a:rPr lang="en-US" sz="2000" b="1" dirty="0" smtClean="0"/>
              <a:t>f-Strings </a:t>
            </a:r>
            <a:r>
              <a:rPr lang="en-US" sz="2000" dirty="0" smtClean="0"/>
              <a:t>(since </a:t>
            </a:r>
            <a:r>
              <a:rPr lang="en-US" sz="2000" dirty="0"/>
              <a:t>Python 3.6</a:t>
            </a:r>
            <a:r>
              <a:rPr lang="en-US" sz="2000" dirty="0" smtClean="0"/>
              <a:t>):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Simple Syntax (less </a:t>
            </a:r>
            <a:r>
              <a:rPr lang="en-US" sz="2000" dirty="0"/>
              <a:t>verbose</a:t>
            </a:r>
            <a:r>
              <a:rPr lang="en-US" sz="2000" dirty="0" smtClean="0"/>
              <a:t>): 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ru-RU" sz="2000" i="1" dirty="0">
              <a:solidFill>
                <a:schemeClr val="accent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5960034" cy="2012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олилиния 3"/>
          <p:cNvSpPr/>
          <p:nvPr/>
        </p:nvSpPr>
        <p:spPr>
          <a:xfrm>
            <a:off x="2062125" y="3140968"/>
            <a:ext cx="493651" cy="611791"/>
          </a:xfrm>
          <a:custGeom>
            <a:avLst/>
            <a:gdLst>
              <a:gd name="connsiteX0" fmla="*/ 240899 w 493651"/>
              <a:gd name="connsiteY0" fmla="*/ 54429 h 611791"/>
              <a:gd name="connsiteX1" fmla="*/ 1413 w 493651"/>
              <a:gd name="connsiteY1" fmla="*/ 217715 h 611791"/>
              <a:gd name="connsiteX2" fmla="*/ 338870 w 493651"/>
              <a:gd name="connsiteY2" fmla="*/ 609600 h 611791"/>
              <a:gd name="connsiteX3" fmla="*/ 491270 w 493651"/>
              <a:gd name="connsiteY3" fmla="*/ 359229 h 611791"/>
              <a:gd name="connsiteX4" fmla="*/ 230013 w 493651"/>
              <a:gd name="connsiteY4" fmla="*/ 0 h 61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1" h="611791">
                <a:moveTo>
                  <a:pt x="240899" y="54429"/>
                </a:moveTo>
                <a:cubicBezTo>
                  <a:pt x="112991" y="89808"/>
                  <a:pt x="-14916" y="125187"/>
                  <a:pt x="1413" y="217715"/>
                </a:cubicBezTo>
                <a:cubicBezTo>
                  <a:pt x="17741" y="310244"/>
                  <a:pt x="257227" y="586014"/>
                  <a:pt x="338870" y="609600"/>
                </a:cubicBezTo>
                <a:cubicBezTo>
                  <a:pt x="420513" y="633186"/>
                  <a:pt x="509413" y="460829"/>
                  <a:pt x="491270" y="359229"/>
                </a:cubicBezTo>
                <a:cubicBezTo>
                  <a:pt x="473127" y="257629"/>
                  <a:pt x="351570" y="128814"/>
                  <a:pt x="23001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flipV="1">
            <a:off x="395536" y="3573016"/>
            <a:ext cx="1697390" cy="158417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5229200"/>
            <a:ext cx="62905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the beginning and curly braces containing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that </a:t>
            </a:r>
            <a:r>
              <a:rPr lang="en-US" dirty="0"/>
              <a:t>will be replaced with their values. </a:t>
            </a:r>
            <a:r>
              <a:rPr lang="en-US" dirty="0" smtClean="0"/>
              <a:t>F – will also work!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9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smtClean="0"/>
              <a:t>Formatting (f-String)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Arbitrary </a:t>
            </a:r>
            <a:r>
              <a:rPr lang="en-US" sz="2200" dirty="0" smtClean="0"/>
              <a:t>Expressions: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endParaRPr lang="ru-RU" sz="2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4573193" cy="2441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34" y="1412776"/>
            <a:ext cx="3105809" cy="1394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16589"/>
            <a:ext cx="4588805" cy="1202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777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Formatting (f-String)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Multiline </a:t>
            </a:r>
            <a:r>
              <a:rPr lang="en-US" sz="2200" dirty="0" smtClean="0"/>
              <a:t>f-strings:</a:t>
            </a:r>
            <a:endParaRPr lang="en-US" sz="2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5688632" cy="3025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Полилиния 4"/>
          <p:cNvSpPr/>
          <p:nvPr/>
        </p:nvSpPr>
        <p:spPr>
          <a:xfrm>
            <a:off x="1619672" y="3212976"/>
            <a:ext cx="709675" cy="1008112"/>
          </a:xfrm>
          <a:custGeom>
            <a:avLst/>
            <a:gdLst>
              <a:gd name="connsiteX0" fmla="*/ 240899 w 493651"/>
              <a:gd name="connsiteY0" fmla="*/ 54429 h 611791"/>
              <a:gd name="connsiteX1" fmla="*/ 1413 w 493651"/>
              <a:gd name="connsiteY1" fmla="*/ 217715 h 611791"/>
              <a:gd name="connsiteX2" fmla="*/ 338870 w 493651"/>
              <a:gd name="connsiteY2" fmla="*/ 609600 h 611791"/>
              <a:gd name="connsiteX3" fmla="*/ 491270 w 493651"/>
              <a:gd name="connsiteY3" fmla="*/ 359229 h 611791"/>
              <a:gd name="connsiteX4" fmla="*/ 230013 w 493651"/>
              <a:gd name="connsiteY4" fmla="*/ 0 h 61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1" h="611791">
                <a:moveTo>
                  <a:pt x="240899" y="54429"/>
                </a:moveTo>
                <a:cubicBezTo>
                  <a:pt x="112991" y="89808"/>
                  <a:pt x="-14916" y="125187"/>
                  <a:pt x="1413" y="217715"/>
                </a:cubicBezTo>
                <a:cubicBezTo>
                  <a:pt x="17741" y="310244"/>
                  <a:pt x="257227" y="586014"/>
                  <a:pt x="338870" y="609600"/>
                </a:cubicBezTo>
                <a:cubicBezTo>
                  <a:pt x="420513" y="633186"/>
                  <a:pt x="509413" y="460829"/>
                  <a:pt x="491270" y="359229"/>
                </a:cubicBezTo>
                <a:cubicBezTo>
                  <a:pt x="473127" y="257629"/>
                  <a:pt x="351570" y="128814"/>
                  <a:pt x="23001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кругленная соединительная линия 5"/>
          <p:cNvCxnSpPr/>
          <p:nvPr/>
        </p:nvCxnSpPr>
        <p:spPr>
          <a:xfrm rot="5400000" flipH="1" flipV="1">
            <a:off x="611560" y="4293096"/>
            <a:ext cx="1512168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5548590"/>
            <a:ext cx="485261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 in front of </a:t>
            </a:r>
            <a:r>
              <a:rPr lang="en-US" b="1" i="1" dirty="0"/>
              <a:t>each line</a:t>
            </a:r>
            <a:r>
              <a:rPr lang="en-US" dirty="0"/>
              <a:t> of a multiline string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Otherwise -&gt; syntax error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32" y="1509178"/>
            <a:ext cx="3560415" cy="1247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4952032" y="2756534"/>
            <a:ext cx="1492176" cy="960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4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Formatting (f-String)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Dictionaries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35982"/>
            <a:ext cx="7416824" cy="162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54236"/>
            <a:ext cx="7872869" cy="156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Скругленная соединительная линия 5"/>
          <p:cNvCxnSpPr/>
          <p:nvPr/>
        </p:nvCxnSpPr>
        <p:spPr>
          <a:xfrm rot="5400000" flipH="1" flipV="1">
            <a:off x="722331" y="5694494"/>
            <a:ext cx="35452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7945" y="5871755"/>
            <a:ext cx="31277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Will cause an error…..why?</a:t>
            </a:r>
          </a:p>
        </p:txBody>
      </p:sp>
      <p:cxnSp>
        <p:nvCxnSpPr>
          <p:cNvPr id="9" name="Скругленная соединительная линия 8"/>
          <p:cNvCxnSpPr/>
          <p:nvPr/>
        </p:nvCxnSpPr>
        <p:spPr>
          <a:xfrm rot="5400000">
            <a:off x="4518993" y="2151853"/>
            <a:ext cx="362615" cy="319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0565" y="1760949"/>
            <a:ext cx="15552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Will be good!</a:t>
            </a:r>
          </a:p>
        </p:txBody>
      </p:sp>
    </p:spTree>
    <p:extLst>
      <p:ext uri="{BB962C8B-B14F-4D97-AF65-F5344CB8AC3E}">
        <p14:creationId xmlns:p14="http://schemas.microsoft.com/office/powerpoint/2010/main" val="367260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formatting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Hints for dictionaries: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98214" cy="21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5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580926"/>
          </a:xfrm>
        </p:spPr>
        <p:txBody>
          <a:bodyPr/>
          <a:lstStyle/>
          <a:p>
            <a:r>
              <a:rPr lang="en-US" b="1" dirty="0"/>
              <a:t>String Formatting (f-String)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Speed!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5256584" cy="59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117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formatting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Aligning using formatting: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813064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7" y="2132856"/>
            <a:ext cx="797382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48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 for dates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5186"/>
            <a:ext cx="8152222" cy="453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589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7639050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18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Strings are a </a:t>
            </a:r>
            <a:r>
              <a:rPr lang="en-US" sz="2200" b="1" dirty="0"/>
              <a:t>data type </a:t>
            </a:r>
            <a:r>
              <a:rPr lang="en-US" sz="2200" dirty="0"/>
              <a:t>in Python for dealing with text. </a:t>
            </a:r>
            <a:endParaRPr lang="en-US" sz="2200" dirty="0" smtClean="0"/>
          </a:p>
          <a:p>
            <a:r>
              <a:rPr lang="en-US" sz="2200" dirty="0"/>
              <a:t>A string is a sequence of characters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is stored and manipulated as a combination of 0’s and 1’s. Encoding – Decoding.</a:t>
            </a:r>
          </a:p>
          <a:p>
            <a:r>
              <a:rPr lang="en-US" sz="2200" dirty="0" smtClean="0"/>
              <a:t>In Python – Unicode characters.</a:t>
            </a:r>
          </a:p>
          <a:p>
            <a:r>
              <a:rPr lang="en-US" sz="2200" dirty="0" smtClean="0"/>
              <a:t>Python </a:t>
            </a:r>
            <a:r>
              <a:rPr lang="en-US" sz="2200" dirty="0"/>
              <a:t>has a number of powerful </a:t>
            </a:r>
            <a:r>
              <a:rPr lang="en-US" sz="2200" b="1" dirty="0" smtClean="0"/>
              <a:t>features</a:t>
            </a:r>
            <a:r>
              <a:rPr lang="en-US" sz="2200" dirty="0" smtClean="0"/>
              <a:t> for </a:t>
            </a:r>
            <a:r>
              <a:rPr lang="en-US" sz="2200" dirty="0"/>
              <a:t>manipulating strings.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4492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know?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Lists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a set of </a:t>
            </a:r>
            <a:r>
              <a:rPr lang="en-US" i="1" dirty="0" err="1">
                <a:hlinkClick r:id="rId2" tooltip="wiktionary:iterable"/>
              </a:rPr>
              <a:t>iterable</a:t>
            </a:r>
            <a:r>
              <a:rPr lang="en-US" dirty="0"/>
              <a:t> item(s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Example:</a:t>
            </a:r>
          </a:p>
          <a:p>
            <a:r>
              <a:rPr lang="en-US" i="1" dirty="0">
                <a:solidFill>
                  <a:schemeClr val="accent1"/>
                </a:solidFill>
              </a:rPr>
              <a:t>Sets</a:t>
            </a:r>
            <a:r>
              <a:rPr lang="en-US" dirty="0"/>
              <a:t> are mutable </a:t>
            </a:r>
            <a:r>
              <a:rPr lang="en-US" dirty="0" smtClean="0"/>
              <a:t>like </a:t>
            </a:r>
            <a:r>
              <a:rPr lang="en-US" dirty="0"/>
              <a:t>lists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set can only </a:t>
            </a:r>
            <a:r>
              <a:rPr lang="en-US" dirty="0" smtClean="0"/>
              <a:t>contain </a:t>
            </a:r>
            <a:r>
              <a:rPr lang="en-US" b="1" dirty="0" smtClean="0"/>
              <a:t>unique</a:t>
            </a:r>
          </a:p>
          <a:p>
            <a:pPr marL="0" indent="0">
              <a:buNone/>
            </a:pPr>
            <a:r>
              <a:rPr lang="en-US" dirty="0" smtClean="0"/>
              <a:t>items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15" y="1196752"/>
            <a:ext cx="362920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4" y="3789040"/>
            <a:ext cx="823811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5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already know?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Dictionaries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random sequences that contain a set of </a:t>
            </a:r>
            <a:r>
              <a:rPr lang="en-US" i="1" dirty="0"/>
              <a:t>keys</a:t>
            </a:r>
            <a:r>
              <a:rPr lang="en-US" dirty="0"/>
              <a:t>, where each </a:t>
            </a:r>
            <a:r>
              <a:rPr lang="en-US" i="1" dirty="0"/>
              <a:t>key</a:t>
            </a:r>
            <a:r>
              <a:rPr lang="en-US" dirty="0"/>
              <a:t> points to a </a:t>
            </a:r>
            <a:r>
              <a:rPr lang="en-US" i="1" dirty="0"/>
              <a:t>value</a:t>
            </a:r>
            <a:r>
              <a:rPr lang="en-US" dirty="0"/>
              <a:t> and is associated with that </a:t>
            </a:r>
            <a:r>
              <a:rPr lang="en-US" i="1" dirty="0"/>
              <a:t>value;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4" y="2852936"/>
            <a:ext cx="8648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8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573016"/>
            <a:ext cx="7467600" cy="114300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858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hard to work </a:t>
            </a:r>
            <a:r>
              <a:rPr lang="en-US" dirty="0" smtClean="0"/>
              <a:t>with;</a:t>
            </a:r>
          </a:p>
          <a:p>
            <a:r>
              <a:rPr lang="en-US" dirty="0"/>
              <a:t>Lists are incredibly important in </a:t>
            </a:r>
            <a:r>
              <a:rPr lang="en-US" dirty="0" smtClean="0"/>
              <a:t>Python;</a:t>
            </a:r>
          </a:p>
          <a:p>
            <a:r>
              <a:rPr lang="en-US" dirty="0"/>
              <a:t>Python offers the flexibility of using mixed data </a:t>
            </a:r>
            <a:r>
              <a:rPr lang="en-US" dirty="0" smtClean="0"/>
              <a:t>sorts in the same list;</a:t>
            </a:r>
          </a:p>
          <a:p>
            <a:r>
              <a:rPr lang="en-US" dirty="0"/>
              <a:t> </a:t>
            </a:r>
            <a:r>
              <a:rPr lang="en-US" dirty="0" smtClean="0"/>
              <a:t>However restricting </a:t>
            </a:r>
            <a:r>
              <a:rPr lang="en-US" dirty="0"/>
              <a:t>a list to a single type when you can is always the best </a:t>
            </a:r>
            <a:r>
              <a:rPr lang="en-US" dirty="0" smtClean="0"/>
              <a:t>practice!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74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3778"/>
            <a:ext cx="7467600" cy="652934"/>
          </a:xfrm>
        </p:spPr>
        <p:txBody>
          <a:bodyPr/>
          <a:lstStyle/>
          <a:p>
            <a:r>
              <a:rPr lang="en-US" dirty="0" smtClean="0"/>
              <a:t>Creating a list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0" y="1916832"/>
            <a:ext cx="619081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5960" y="1124744"/>
            <a:ext cx="19207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Square brackets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381705" y="980728"/>
            <a:ext cx="14798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types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36033" y="2452246"/>
            <a:ext cx="10807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Printing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4252" y="3072551"/>
            <a:ext cx="695252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Notice that the string entries appear in single quotes, even though you typed them using double quotes. Strings can appear in either single quotes or double quotes in Python.</a:t>
            </a:r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>
            <a:off x="2086320" y="1494076"/>
            <a:ext cx="1295385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82344" y="1350060"/>
            <a:ext cx="36004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4294312" y="2452246"/>
            <a:ext cx="194172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2086319" y="2821578"/>
            <a:ext cx="407793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0" y="4293096"/>
            <a:ext cx="646954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708743" y="4077072"/>
            <a:ext cx="1576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TRY THIS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1" idx="2"/>
          </p:cNvCxnSpPr>
          <p:nvPr/>
        </p:nvCxnSpPr>
        <p:spPr>
          <a:xfrm flipH="1">
            <a:off x="6516222" y="4446404"/>
            <a:ext cx="98055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8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List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66238"/>
            <a:ext cx="5538725" cy="306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1412776"/>
            <a:ext cx="9140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Slicing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2"/>
          </p:cNvCxnSpPr>
          <p:nvPr/>
        </p:nvCxnSpPr>
        <p:spPr>
          <a:xfrm flipH="1">
            <a:off x="4355977" y="1782108"/>
            <a:ext cx="745048" cy="38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2"/>
          </p:cNvCxnSpPr>
          <p:nvPr/>
        </p:nvCxnSpPr>
        <p:spPr>
          <a:xfrm flipH="1">
            <a:off x="4728501" y="1782108"/>
            <a:ext cx="372524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5" y="2564904"/>
            <a:ext cx="2303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Accessing one value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1" idx="2"/>
          </p:cNvCxnSpPr>
          <p:nvPr/>
        </p:nvCxnSpPr>
        <p:spPr>
          <a:xfrm flipH="1">
            <a:off x="4788031" y="2934236"/>
            <a:ext cx="1439942" cy="38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26319" y="5061113"/>
            <a:ext cx="17363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Common error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6227973" y="4869160"/>
            <a:ext cx="1008323" cy="191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11560" y="53012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 can use negative indexes with Python. Instead of working from the left, Python will work from the right and backward.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23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652934"/>
          </a:xfrm>
        </p:spPr>
        <p:txBody>
          <a:bodyPr>
            <a:normAutofit/>
          </a:bodyPr>
          <a:lstStyle/>
          <a:p>
            <a:r>
              <a:rPr lang="en-US" sz="2500" dirty="0"/>
              <a:t>Looping through </a:t>
            </a:r>
            <a:r>
              <a:rPr lang="en-US" sz="2500" dirty="0" smtClean="0"/>
              <a:t>Lists/Length of the list</a:t>
            </a:r>
            <a:endParaRPr lang="ru-RU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349238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980728"/>
            <a:ext cx="14077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Remember!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2"/>
          </p:cNvCxnSpPr>
          <p:nvPr/>
        </p:nvCxnSpPr>
        <p:spPr>
          <a:xfrm flipH="1">
            <a:off x="4067946" y="1350060"/>
            <a:ext cx="1279941" cy="19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>
            <a:off x="3831771" y="1168152"/>
            <a:ext cx="340024" cy="491435"/>
          </a:xfrm>
          <a:custGeom>
            <a:avLst/>
            <a:gdLst>
              <a:gd name="connsiteX0" fmla="*/ 97972 w 340024"/>
              <a:gd name="connsiteY0" fmla="*/ 0 h 491435"/>
              <a:gd name="connsiteX1" fmla="*/ 152400 w 340024"/>
              <a:gd name="connsiteY1" fmla="*/ 489857 h 491435"/>
              <a:gd name="connsiteX2" fmla="*/ 337458 w 340024"/>
              <a:gd name="connsiteY2" fmla="*/ 152400 h 491435"/>
              <a:gd name="connsiteX3" fmla="*/ 0 w 340024"/>
              <a:gd name="connsiteY3" fmla="*/ 43543 h 4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024" h="491435">
                <a:moveTo>
                  <a:pt x="97972" y="0"/>
                </a:moveTo>
                <a:cubicBezTo>
                  <a:pt x="105229" y="232228"/>
                  <a:pt x="112486" y="464457"/>
                  <a:pt x="152400" y="489857"/>
                </a:cubicBezTo>
                <a:cubicBezTo>
                  <a:pt x="192314" y="515257"/>
                  <a:pt x="362858" y="226786"/>
                  <a:pt x="337458" y="152400"/>
                </a:cubicBezTo>
                <a:cubicBezTo>
                  <a:pt x="312058" y="78014"/>
                  <a:pt x="156029" y="60778"/>
                  <a:pt x="0" y="4354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18832"/>
            <a:ext cx="515577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25495" y="3933056"/>
            <a:ext cx="2004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length of 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156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available?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displays a list of actions that you can perform using </a:t>
            </a:r>
            <a:r>
              <a:rPr lang="en-US" dirty="0" smtClean="0"/>
              <a:t>lists: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311615" cy="156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538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/>
          <a:lstStyle/>
          <a:p>
            <a:r>
              <a:rPr lang="en-US" dirty="0"/>
              <a:t>Modifying </a:t>
            </a:r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r>
              <a:rPr lang="en-US" dirty="0"/>
              <a:t> Modifying a list means  the acronym </a:t>
            </a:r>
            <a:r>
              <a:rPr lang="en-US" dirty="0" smtClean="0"/>
              <a:t>CRUD: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smtClean="0"/>
              <a:t>(</a:t>
            </a:r>
            <a:r>
              <a:rPr lang="en-US" dirty="0"/>
              <a:t>create) -  add a new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dirty="0" smtClean="0"/>
              <a:t>R (remove) – delete </a:t>
            </a:r>
            <a:r>
              <a:rPr lang="en-US" dirty="0"/>
              <a:t>an  existing entry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 (update) – change </a:t>
            </a:r>
            <a:r>
              <a:rPr lang="en-US" dirty="0"/>
              <a:t>an  existing </a:t>
            </a:r>
            <a:r>
              <a:rPr lang="en-US" dirty="0" smtClean="0"/>
              <a:t>entity</a:t>
            </a:r>
          </a:p>
          <a:p>
            <a:pPr marL="0" indent="0">
              <a:buNone/>
            </a:pPr>
            <a:r>
              <a:rPr lang="en-US" dirty="0" smtClean="0"/>
              <a:t>D (delete) – remove </a:t>
            </a:r>
            <a:r>
              <a:rPr lang="en-US" dirty="0"/>
              <a:t>an  existing </a:t>
            </a:r>
            <a:r>
              <a:rPr lang="en-US" dirty="0" smtClean="0"/>
              <a:t>entry.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66675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75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Append() – add a new element to the end of the list</a:t>
            </a:r>
            <a:endParaRPr lang="ru-RU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4" y="980728"/>
            <a:ext cx="646713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4" y="1988840"/>
            <a:ext cx="5434176" cy="96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39552" y="3136106"/>
            <a:ext cx="7467600" cy="580926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Insert() – inserts an new element to the specified place 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3"/>
            <a:ext cx="5976664" cy="114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3995936" y="3717032"/>
            <a:ext cx="144016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716016" y="980728"/>
            <a:ext cx="201622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represent a string, you wrap it within quotes. There can be multiple ways of doing this: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Single quotes</a:t>
            </a:r>
            <a:r>
              <a:rPr lang="en-US" dirty="0"/>
              <a:t>, just like in this example: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'Single </a:t>
            </a:r>
            <a:r>
              <a:rPr lang="en-US" dirty="0"/>
              <a:t>quote allow you to embed "double" quotes in your string.'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Double quotes</a:t>
            </a:r>
            <a:r>
              <a:rPr lang="en-US" dirty="0"/>
              <a:t>. For example: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Double quote allow you to embed 'single' quotes in your string."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Triple quotes</a:t>
            </a:r>
            <a:r>
              <a:rPr lang="en-US" dirty="0"/>
              <a:t>, as in this example: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"""</a:t>
            </a:r>
            <a:r>
              <a:rPr lang="en-US" dirty="0"/>
              <a:t>Triple quotes using double quotes""", '''Triple quotes using single quotes.'''</a:t>
            </a:r>
          </a:p>
          <a:p>
            <a:pPr marL="0" indent="0">
              <a:buNone/>
            </a:pPr>
            <a:r>
              <a:rPr lang="en-US" dirty="0"/>
              <a:t>Triple quoted string let you work with multiple line strings, and all associated whitespace will be included in the string.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533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7467600" cy="562074"/>
          </a:xfrm>
        </p:spPr>
        <p:txBody>
          <a:bodyPr>
            <a:normAutofit/>
          </a:bodyPr>
          <a:lstStyle/>
          <a:p>
            <a:r>
              <a:rPr lang="en-US" dirty="0" smtClean="0"/>
              <a:t>Copy(), </a:t>
            </a:r>
            <a:r>
              <a:rPr lang="en-US" dirty="0"/>
              <a:t>Extend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4940" y="4437112"/>
            <a:ext cx="7467600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0" y="1216968"/>
            <a:ext cx="7848872" cy="300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85172" y="1484784"/>
            <a:ext cx="24032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Creates copy of a list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377060" y="1556793"/>
            <a:ext cx="936104" cy="11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5172" y="2708920"/>
            <a:ext cx="2523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concatenates two lists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3377060" y="2780929"/>
            <a:ext cx="936104" cy="11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62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Pop(), remove(), clear()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7671657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1700807"/>
            <a:ext cx="4378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removes elements from the end of a list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483768" y="1772816"/>
            <a:ext cx="936104" cy="11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0302" y="2771636"/>
            <a:ext cx="54280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removes elements from the of a list, NOT INDEX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002190" y="2843645"/>
            <a:ext cx="936104" cy="11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2270" y="4869160"/>
            <a:ext cx="14109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clears a list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714158" y="4941169"/>
            <a:ext cx="936104" cy="11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8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Lists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0" y="2132856"/>
            <a:ext cx="855866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1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good/bad here?</a:t>
            </a:r>
          </a:p>
          <a:p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07780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55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</a:t>
            </a:r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8" y="836712"/>
            <a:ext cx="6400028" cy="23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756352" cy="214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3888" y="3140968"/>
            <a:ext cx="12538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sorted list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499992" y="292494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41955"/>
            <a:ext cx="427156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48064" y="4571836"/>
            <a:ext cx="1061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Output?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4955136" y="5013176"/>
            <a:ext cx="913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52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smtClean="0"/>
              <a:t>Lists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72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provides myriad ways to </a:t>
            </a:r>
            <a:r>
              <a:rPr lang="en-US" dirty="0" smtClean="0"/>
              <a:t>output information!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84784"/>
            <a:ext cx="728787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58741"/>
            <a:ext cx="6696744" cy="208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4787860"/>
            <a:ext cx="4432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method, which right justifies the string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860032" y="4365104"/>
            <a:ext cx="576064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79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smtClean="0"/>
              <a:t>Lists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2075"/>
            <a:ext cx="3819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1979548"/>
            <a:ext cx="72667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method to join the newline character with each member of Colors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2411760" y="1556792"/>
            <a:ext cx="576064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1" y="2636912"/>
            <a:ext cx="7181783" cy="12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4499828"/>
            <a:ext cx="728276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the output is formatted in a specific way with accompanying text, </a:t>
            </a:r>
          </a:p>
          <a:p>
            <a:r>
              <a:rPr lang="en-US" dirty="0" smtClean="0"/>
              <a:t>and the result doesn’t include every member of Colors. 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123728" y="3283272"/>
            <a:ext cx="2985294" cy="121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27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/>
          <a:lstStyle/>
          <a:p>
            <a:r>
              <a:rPr lang="en-US" dirty="0" smtClean="0"/>
              <a:t>Counter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en-US" dirty="0" smtClean="0"/>
              <a:t>Suppose you have a very long list and you need to calculate how many times meets one or other element in the list….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536335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1844824"/>
            <a:ext cx="29274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import it from collections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211960" y="221415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2492896"/>
            <a:ext cx="2536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new Counter Object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635896" y="286222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7084" y="3203684"/>
            <a:ext cx="21419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 types of printing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4259044" y="3163034"/>
            <a:ext cx="175311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2" idx="1"/>
          </p:cNvCxnSpPr>
          <p:nvPr/>
        </p:nvCxnSpPr>
        <p:spPr>
          <a:xfrm flipH="1">
            <a:off x="4139952" y="3388350"/>
            <a:ext cx="1897132" cy="79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1"/>
          </p:cNvCxnSpPr>
          <p:nvPr/>
        </p:nvCxnSpPr>
        <p:spPr>
          <a:xfrm flipH="1">
            <a:off x="4563844" y="3388350"/>
            <a:ext cx="1473240" cy="54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893017" y="4249280"/>
            <a:ext cx="292745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Notice that the information is actually stored in the Counter as a key and value pair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327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smtClean="0"/>
              <a:t>Lists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you need a mixed collection of data all in one place.</a:t>
            </a:r>
          </a:p>
          <a:p>
            <a:r>
              <a:rPr lang="en-US" dirty="0"/>
              <a:t>When the data needs to be ordered.</a:t>
            </a:r>
          </a:p>
          <a:p>
            <a:r>
              <a:rPr lang="en-US" dirty="0"/>
              <a:t>When your data requires the ability to be changed or extended. Remember, lists are mutable.</a:t>
            </a:r>
          </a:p>
          <a:p>
            <a:r>
              <a:rPr lang="en-US" dirty="0"/>
              <a:t>When you don't require data to be indexed by a custom value. Lists are numerically indexed and to retrieve an element, you must know its numeric position in the list.</a:t>
            </a:r>
          </a:p>
          <a:p>
            <a:r>
              <a:rPr lang="en-US" dirty="0"/>
              <a:t>When you need a stack or a queue. Lists can be easily manipulated by appending/removing elements from the beginning/end of the list.</a:t>
            </a:r>
          </a:p>
          <a:p>
            <a:r>
              <a:rPr lang="en-US" dirty="0"/>
              <a:t>When your data doesn't have to be unique. For that, you would use sets.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29" y="332656"/>
            <a:ext cx="7467600" cy="724942"/>
          </a:xfrm>
        </p:spPr>
        <p:txBody>
          <a:bodyPr/>
          <a:lstStyle/>
          <a:p>
            <a:r>
              <a:rPr lang="en-US" dirty="0"/>
              <a:t>Creating a string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0" y="1196752"/>
            <a:ext cx="6075158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0297"/>
            <a:ext cx="6366054" cy="504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4" y="3717032"/>
            <a:ext cx="936105" cy="390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4346456" y="1259468"/>
            <a:ext cx="20882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Usual string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93932" y="2785805"/>
            <a:ext cx="15488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 string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80556" y="3712482"/>
            <a:ext cx="16674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Empty string 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76" y="4207633"/>
            <a:ext cx="5212306" cy="254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08008" y="5949280"/>
            <a:ext cx="23631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length of string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51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580926"/>
          </a:xfrm>
        </p:spPr>
        <p:txBody>
          <a:bodyPr/>
          <a:lstStyle/>
          <a:p>
            <a:r>
              <a:rPr lang="en-US" b="1" dirty="0"/>
              <a:t>How to change or delete a string</a:t>
            </a:r>
            <a:r>
              <a:rPr lang="en-US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Strings are </a:t>
            </a:r>
            <a:r>
              <a:rPr lang="en-US" i="1" dirty="0" smtClean="0"/>
              <a:t>immutable</a:t>
            </a:r>
            <a:r>
              <a:rPr lang="en-US" dirty="0" smtClean="0"/>
              <a:t> =&gt; The elements </a:t>
            </a:r>
            <a:r>
              <a:rPr lang="en-US" dirty="0"/>
              <a:t>of a string </a:t>
            </a:r>
            <a:r>
              <a:rPr lang="en-US" i="1" dirty="0"/>
              <a:t>cannot be changed </a:t>
            </a:r>
            <a:r>
              <a:rPr lang="en-US" dirty="0"/>
              <a:t>once it has been assigned.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can simply </a:t>
            </a:r>
            <a:r>
              <a:rPr lang="en-US" i="1" dirty="0">
                <a:solidFill>
                  <a:schemeClr val="accent1"/>
                </a:solidFill>
              </a:rPr>
              <a:t>reassign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different strings to the same name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cannot delete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remove </a:t>
            </a:r>
            <a:r>
              <a:rPr lang="en-US" dirty="0" smtClean="0"/>
              <a:t>characters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a string. But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deleting </a:t>
            </a:r>
            <a:r>
              <a:rPr lang="en-US" dirty="0"/>
              <a:t>the string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entirely </a:t>
            </a:r>
            <a:r>
              <a:rPr lang="en-US" dirty="0"/>
              <a:t>is possible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keyword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del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517432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49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961" y="404664"/>
            <a:ext cx="7467600" cy="724942"/>
          </a:xfrm>
        </p:spPr>
        <p:txBody>
          <a:bodyPr/>
          <a:lstStyle/>
          <a:p>
            <a:r>
              <a:rPr lang="en-US" dirty="0"/>
              <a:t>Concatenation and repetition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918041" cy="193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2381272" cy="743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5" name="Скругленная соединительная линия 4"/>
          <p:cNvCxnSpPr/>
          <p:nvPr/>
        </p:nvCxnSpPr>
        <p:spPr>
          <a:xfrm flipV="1">
            <a:off x="4793032" y="3645024"/>
            <a:ext cx="1291136" cy="43204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05805" y="3638454"/>
            <a:ext cx="1061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Output?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5" y="4437112"/>
            <a:ext cx="7627429" cy="178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3180688"/>
            <a:ext cx="1686420" cy="212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6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65293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in</a:t>
            </a:r>
            <a:r>
              <a:rPr lang="en-US" sz="2200" dirty="0"/>
              <a:t> </a:t>
            </a:r>
            <a:r>
              <a:rPr lang="en-US" sz="2200" dirty="0" smtClean="0"/>
              <a:t>operator </a:t>
            </a:r>
            <a:r>
              <a:rPr lang="en-US" sz="2200" dirty="0"/>
              <a:t>is used to tell if a string contains something. For example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96852"/>
            <a:ext cx="7252234" cy="648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36" y="2978604"/>
            <a:ext cx="7857989" cy="738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7128792" cy="432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5" name="Прямая со стрелкой 4"/>
          <p:cNvCxnSpPr/>
          <p:nvPr/>
        </p:nvCxnSpPr>
        <p:spPr>
          <a:xfrm>
            <a:off x="2123728" y="4509120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276128" y="4509120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20208"/>
            <a:ext cx="3600400" cy="576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36" y="4797152"/>
            <a:ext cx="3758198" cy="1752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57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</a:t>
            </a:r>
            <a:r>
              <a:rPr lang="en-US" sz="2200" dirty="0"/>
              <a:t>pick out individual characters </a:t>
            </a:r>
            <a:r>
              <a:rPr lang="en-US" sz="2200" dirty="0" smtClean="0"/>
              <a:t>from </a:t>
            </a:r>
            <a:r>
              <a:rPr lang="en-US" sz="2200" dirty="0"/>
              <a:t>a string. </a:t>
            </a:r>
            <a:endParaRPr lang="en-US" sz="2200" dirty="0" smtClean="0"/>
          </a:p>
          <a:p>
            <a:r>
              <a:rPr lang="en-US" sz="2200" dirty="0" smtClean="0"/>
              <a:t>If:  </a:t>
            </a:r>
            <a:r>
              <a:rPr lang="en-US" sz="2000" dirty="0" smtClean="0"/>
              <a:t>s=‘Python’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BE AWARE: s[10] – does not exist!</a:t>
            </a:r>
          </a:p>
          <a:p>
            <a:endParaRPr lang="en-US" sz="20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660517" cy="180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29200"/>
            <a:ext cx="5135199" cy="432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5" name="Скругленная соединительная линия 4"/>
          <p:cNvCxnSpPr/>
          <p:nvPr/>
        </p:nvCxnSpPr>
        <p:spPr>
          <a:xfrm rot="16200000" flipH="1">
            <a:off x="4896036" y="4545124"/>
            <a:ext cx="648072" cy="5760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10388</TotalTime>
  <Words>1203</Words>
  <Application>Microsoft Office PowerPoint</Application>
  <PresentationFormat>Экран (4:3)</PresentationFormat>
  <Paragraphs>225</Paragraphs>
  <Slides>48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Эркер</vt:lpstr>
      <vt:lpstr>Sequences</vt:lpstr>
      <vt:lpstr>String</vt:lpstr>
      <vt:lpstr>Overview</vt:lpstr>
      <vt:lpstr>Representation</vt:lpstr>
      <vt:lpstr>Creating a string</vt:lpstr>
      <vt:lpstr>How to change or delete a string?</vt:lpstr>
      <vt:lpstr>Concatenation and repetition</vt:lpstr>
      <vt:lpstr>The in operator</vt:lpstr>
      <vt:lpstr>Indexing</vt:lpstr>
      <vt:lpstr>Slices</vt:lpstr>
      <vt:lpstr>Looping</vt:lpstr>
      <vt:lpstr>Escape characters</vt:lpstr>
      <vt:lpstr>All other methods of String</vt:lpstr>
      <vt:lpstr>More detailed info</vt:lpstr>
      <vt:lpstr>Table of String Built-in Methods</vt:lpstr>
      <vt:lpstr>String methods examples (find/rfind)</vt:lpstr>
      <vt:lpstr>Other String methods Examples</vt:lpstr>
      <vt:lpstr>More Examples</vt:lpstr>
      <vt:lpstr>String Formatting</vt:lpstr>
      <vt:lpstr>String Formatting</vt:lpstr>
      <vt:lpstr>String Formatting (f-String)</vt:lpstr>
      <vt:lpstr>String Formatting (f-String)</vt:lpstr>
      <vt:lpstr>String Formatting (f-String)</vt:lpstr>
      <vt:lpstr>String Formatting (f-String)</vt:lpstr>
      <vt:lpstr>More about formatting …</vt:lpstr>
      <vt:lpstr>String Formatting (f-String)</vt:lpstr>
      <vt:lpstr>More about formatting …</vt:lpstr>
      <vt:lpstr>String formatting for dates</vt:lpstr>
      <vt:lpstr>Презентация PowerPoint</vt:lpstr>
      <vt:lpstr>What we already know?</vt:lpstr>
      <vt:lpstr>What we already know?</vt:lpstr>
      <vt:lpstr>Lists</vt:lpstr>
      <vt:lpstr>Overview</vt:lpstr>
      <vt:lpstr>Creating a list</vt:lpstr>
      <vt:lpstr>Accessing a List</vt:lpstr>
      <vt:lpstr>Looping through Lists/Length of the list</vt:lpstr>
      <vt:lpstr>What is available?</vt:lpstr>
      <vt:lpstr>Modifying Lists</vt:lpstr>
      <vt:lpstr>Append() – add a new element to the end of the list</vt:lpstr>
      <vt:lpstr>Copy(), Extend()</vt:lpstr>
      <vt:lpstr>Pop(), remove(), clear()</vt:lpstr>
      <vt:lpstr>Searching Lists</vt:lpstr>
      <vt:lpstr>Output</vt:lpstr>
      <vt:lpstr>Sorting Lists</vt:lpstr>
      <vt:lpstr>Printing Lists</vt:lpstr>
      <vt:lpstr>Printing Lists …</vt:lpstr>
      <vt:lpstr>Counter Object</vt:lpstr>
      <vt:lpstr>When to Use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Alibek</dc:creator>
  <cp:lastModifiedBy>Пользователь Windows</cp:lastModifiedBy>
  <cp:revision>185</cp:revision>
  <dcterms:created xsi:type="dcterms:W3CDTF">2018-12-26T10:46:34Z</dcterms:created>
  <dcterms:modified xsi:type="dcterms:W3CDTF">2019-02-13T14:34:52Z</dcterms:modified>
</cp:coreProperties>
</file>