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58" r:id="rId7"/>
    <p:sldId id="259" r:id="rId8"/>
    <p:sldId id="261" r:id="rId9"/>
    <p:sldId id="260"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4718"/>
  </p:normalViewPr>
  <p:slideViewPr>
    <p:cSldViewPr snapToGrid="0">
      <p:cViewPr varScale="1">
        <p:scale>
          <a:sx n="84" d="100"/>
          <a:sy n="84" d="100"/>
        </p:scale>
        <p:origin x="114" y="69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12/18/2022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12/18/2022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12/18/2022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12/18/2022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12/18/2022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12/18/2022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12/18/2022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12/18/2022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12/18/2022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12/18/2022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12/18/2022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1238282"/>
          </a:xfrm>
        </p:spPr>
        <p:txBody>
          <a:bodyPr/>
          <a:lstStyle/>
          <a:p>
            <a:r>
              <a:rPr lang="en-US" dirty="0"/>
              <a:t>Budget Buddy</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2363756"/>
            <a:ext cx="9500507" cy="1725742"/>
          </a:xfrm>
        </p:spPr>
        <p:txBody>
          <a:bodyPr/>
          <a:lstStyle/>
          <a:p>
            <a:r>
              <a:rPr lang="en-US" dirty="0"/>
              <a:t>Diego Alvarez</a:t>
            </a:r>
            <a:br>
              <a:rPr lang="en-US" dirty="0"/>
            </a:br>
            <a:r>
              <a:rPr lang="en-US" dirty="0"/>
              <a:t>COM 437-OL01</a:t>
            </a:r>
            <a:br>
              <a:rPr lang="en-US" dirty="0"/>
            </a:br>
            <a:r>
              <a:rPr lang="en-US" dirty="0"/>
              <a:t>Dr. Mancini</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Description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R="0" lvl="1">
              <a:lnSpc>
                <a:spcPct val="200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application will be a budgeting application that will allow users to set a budget amount for different categories and keep a running amount at the top of the screen.  </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Problem Addressing</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R="0" lvl="1">
              <a:lnSpc>
                <a:spcPct val="200000"/>
              </a:lnSpc>
              <a:spcBef>
                <a:spcPts val="0"/>
              </a:spcBef>
              <a:spcAft>
                <a:spcPts val="800"/>
              </a:spcAft>
            </a:pPr>
            <a:r>
              <a:rPr lang="en-US"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Current budgeting applications limit the user’s ability to compare how current spending aligns with their end of month budget. Because of unexpected expenses, staying within a budget can sometimes be difficult. Being able to measure the sum of all expenses during the current month will better help users determine if they need to pull back on expenses until the end of the budgeting cycle, or if they can afford to make additional expenses.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590770"/>
            <a:ext cx="6245912" cy="2387600"/>
          </a:xfrm>
        </p:spPr>
        <p:txBody>
          <a:bodyPr/>
          <a:lstStyle/>
          <a:p>
            <a:r>
              <a:rPr lang="en-US" dirty="0"/>
              <a:t>Platform</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lnSpcReduction="10000"/>
          </a:bodyPr>
          <a:lstStyle/>
          <a:p>
            <a:r>
              <a:rPr lang="en-US" dirty="0"/>
              <a:t>This application was developed using Android Studio API – 25. (Android  7.1.1 – Nougat)</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Front/Back end support</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9" name="Content Placeholder 8">
            <a:extLst>
              <a:ext uri="{FF2B5EF4-FFF2-40B4-BE49-F238E27FC236}">
                <a16:creationId xmlns:a16="http://schemas.microsoft.com/office/drawing/2014/main" id="{3426E934-41BB-4B36-B933-DB72EDF9356D}"/>
              </a:ext>
            </a:extLst>
          </p:cNvPr>
          <p:cNvSpPr>
            <a:spLocks noGrp="1"/>
          </p:cNvSpPr>
          <p:nvPr>
            <p:ph idx="1"/>
          </p:nvPr>
        </p:nvSpPr>
        <p:spPr/>
        <p:txBody>
          <a:bodyPr/>
          <a:lstStyle/>
          <a:p>
            <a:r>
              <a:rPr lang="en-US" dirty="0"/>
              <a:t>This application was created using XML and Java on Android studio. </a:t>
            </a:r>
            <a:r>
              <a:rPr lang="en-US" dirty="0" err="1"/>
              <a:t>Github</a:t>
            </a:r>
            <a:r>
              <a:rPr lang="en-US" dirty="0"/>
              <a:t> was also utilized to track the development process and to track changes throughout the development process.</a:t>
            </a:r>
          </a:p>
          <a:p>
            <a:r>
              <a:rPr lang="en-US" dirty="0"/>
              <a:t>The platform will allow for future upgrades to application as deemed necessary by the client.</a:t>
            </a:r>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Functionality</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9" name="Content Placeholder 2">
            <a:extLst>
              <a:ext uri="{FF2B5EF4-FFF2-40B4-BE49-F238E27FC236}">
                <a16:creationId xmlns:a16="http://schemas.microsoft.com/office/drawing/2014/main" id="{3EFF0FBF-6E22-4ABC-AB50-876F1A74EBCD}"/>
              </a:ext>
            </a:extLst>
          </p:cNvPr>
          <p:cNvSpPr>
            <a:spLocks noGrp="1"/>
          </p:cNvSpPr>
          <p:nvPr>
            <p:ph idx="1"/>
          </p:nvPr>
        </p:nvSpPr>
        <p:spPr>
          <a:xfrm>
            <a:off x="1165281" y="1858963"/>
            <a:ext cx="5211127" cy="3367087"/>
          </a:xfrm>
        </p:spPr>
        <p:txBody>
          <a:bodyPr vert="horz" lIns="91440" tIns="45720" rIns="91440" bIns="45720" rtlCol="0" anchor="t">
            <a:normAutofit fontScale="92500"/>
          </a:bodyPr>
          <a:lstStyle/>
          <a:p>
            <a:r>
              <a:rPr lang="en-US" dirty="0"/>
              <a:t>The application allows users to keep a running tally of their budge by inputting credits and debits to the running tally. In order to add a debit transaction, users click on the green dollar sign at the bottom left of the screen and it will change into a red dollar sign with a subtraction symbol.</a:t>
            </a:r>
          </a:p>
          <a:p>
            <a:endParaRPr lang="en-US" dirty="0"/>
          </a:p>
        </p:txBody>
      </p:sp>
      <p:pic>
        <p:nvPicPr>
          <p:cNvPr id="7" name="Picture 6">
            <a:extLst>
              <a:ext uri="{FF2B5EF4-FFF2-40B4-BE49-F238E27FC236}">
                <a16:creationId xmlns:a16="http://schemas.microsoft.com/office/drawing/2014/main" id="{1FCC42D7-B018-450A-96DA-4357AAB36BD2}"/>
              </a:ext>
            </a:extLst>
          </p:cNvPr>
          <p:cNvPicPr>
            <a:picLocks noChangeAspect="1"/>
          </p:cNvPicPr>
          <p:nvPr/>
        </p:nvPicPr>
        <p:blipFill>
          <a:blip r:embed="rId2"/>
          <a:stretch>
            <a:fillRect/>
          </a:stretch>
        </p:blipFill>
        <p:spPr>
          <a:xfrm>
            <a:off x="1805940" y="5391150"/>
            <a:ext cx="1019175" cy="1028700"/>
          </a:xfrm>
          <a:prstGeom prst="rect">
            <a:avLst/>
          </a:prstGeom>
        </p:spPr>
      </p:pic>
      <p:pic>
        <p:nvPicPr>
          <p:cNvPr id="10" name="Picture 9">
            <a:extLst>
              <a:ext uri="{FF2B5EF4-FFF2-40B4-BE49-F238E27FC236}">
                <a16:creationId xmlns:a16="http://schemas.microsoft.com/office/drawing/2014/main" id="{FB9B8A71-595D-4A73-8AFD-D7D533540B99}"/>
              </a:ext>
            </a:extLst>
          </p:cNvPr>
          <p:cNvPicPr>
            <a:picLocks noChangeAspect="1"/>
          </p:cNvPicPr>
          <p:nvPr/>
        </p:nvPicPr>
        <p:blipFill>
          <a:blip r:embed="rId3"/>
          <a:stretch>
            <a:fillRect/>
          </a:stretch>
        </p:blipFill>
        <p:spPr>
          <a:xfrm>
            <a:off x="3544252" y="5384800"/>
            <a:ext cx="1057275" cy="1104900"/>
          </a:xfrm>
          <a:prstGeom prst="rect">
            <a:avLst/>
          </a:prstGeom>
        </p:spPr>
      </p:pic>
      <p:sp>
        <p:nvSpPr>
          <p:cNvPr id="11" name="Content Placeholder 2">
            <a:extLst>
              <a:ext uri="{FF2B5EF4-FFF2-40B4-BE49-F238E27FC236}">
                <a16:creationId xmlns:a16="http://schemas.microsoft.com/office/drawing/2014/main" id="{6F219D1F-BECB-4276-A1F2-BDB8D904DDF1}"/>
              </a:ext>
            </a:extLst>
          </p:cNvPr>
          <p:cNvSpPr txBox="1">
            <a:spLocks/>
          </p:cNvSpPr>
          <p:nvPr/>
        </p:nvSpPr>
        <p:spPr>
          <a:xfrm>
            <a:off x="6497003" y="1706563"/>
            <a:ext cx="5211127" cy="118522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running total will be kept at the top bar.</a:t>
            </a:r>
          </a:p>
        </p:txBody>
      </p:sp>
      <p:pic>
        <p:nvPicPr>
          <p:cNvPr id="13" name="Picture 12">
            <a:extLst>
              <a:ext uri="{FF2B5EF4-FFF2-40B4-BE49-F238E27FC236}">
                <a16:creationId xmlns:a16="http://schemas.microsoft.com/office/drawing/2014/main" id="{4CF2ED75-58C6-400B-87C7-357AC8ABEFDA}"/>
              </a:ext>
            </a:extLst>
          </p:cNvPr>
          <p:cNvPicPr>
            <a:picLocks noChangeAspect="1"/>
          </p:cNvPicPr>
          <p:nvPr/>
        </p:nvPicPr>
        <p:blipFill>
          <a:blip r:embed="rId4"/>
          <a:stretch>
            <a:fillRect/>
          </a:stretch>
        </p:blipFill>
        <p:spPr>
          <a:xfrm>
            <a:off x="8157096" y="3234690"/>
            <a:ext cx="1875585" cy="3503592"/>
          </a:xfrm>
          <a:prstGeom prst="rect">
            <a:avLst/>
          </a:prstGeom>
        </p:spPr>
      </p:pic>
      <p:pic>
        <p:nvPicPr>
          <p:cNvPr id="15" name="Picture 14">
            <a:extLst>
              <a:ext uri="{FF2B5EF4-FFF2-40B4-BE49-F238E27FC236}">
                <a16:creationId xmlns:a16="http://schemas.microsoft.com/office/drawing/2014/main" id="{CF7F63C9-9A85-4922-94D1-D4A5C3E55F6C}"/>
              </a:ext>
            </a:extLst>
          </p:cNvPr>
          <p:cNvPicPr>
            <a:picLocks noChangeAspect="1"/>
          </p:cNvPicPr>
          <p:nvPr/>
        </p:nvPicPr>
        <p:blipFill>
          <a:blip r:embed="rId5"/>
          <a:stretch>
            <a:fillRect/>
          </a:stretch>
        </p:blipFill>
        <p:spPr>
          <a:xfrm>
            <a:off x="7789920" y="2526665"/>
            <a:ext cx="2600323" cy="598862"/>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Design</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sz="2400" dirty="0"/>
              <a:t>The input window will be determined by either the positive or negative input designation. There will be a window for the dollar amount and another input window for the description of the corresponding transaction.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pic>
        <p:nvPicPr>
          <p:cNvPr id="15" name="Picture 14">
            <a:extLst>
              <a:ext uri="{FF2B5EF4-FFF2-40B4-BE49-F238E27FC236}">
                <a16:creationId xmlns:a16="http://schemas.microsoft.com/office/drawing/2014/main" id="{6E50DE86-102C-48CF-853C-24CD715D2CEB}"/>
              </a:ext>
            </a:extLst>
          </p:cNvPr>
          <p:cNvPicPr>
            <a:picLocks noChangeAspect="1"/>
          </p:cNvPicPr>
          <p:nvPr/>
        </p:nvPicPr>
        <p:blipFill>
          <a:blip r:embed="rId2"/>
          <a:stretch>
            <a:fillRect/>
          </a:stretch>
        </p:blipFill>
        <p:spPr>
          <a:xfrm>
            <a:off x="7510660" y="838244"/>
            <a:ext cx="2642616" cy="5356816"/>
          </a:xfrm>
          <a:prstGeom prst="rect">
            <a:avLst/>
          </a:prstGeom>
        </p:spPr>
      </p:pic>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Design </a:t>
            </a:r>
            <a:r>
              <a:rPr lang="en-US"/>
              <a:t>(continued)</a:t>
            </a:r>
            <a:endParaRPr lang="en-US" dirty="0"/>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2" y="2089744"/>
            <a:ext cx="4627517" cy="522514"/>
          </a:xfrm>
        </p:spPr>
        <p:txBody>
          <a:bodyPr/>
          <a:lstStyle/>
          <a:p>
            <a:r>
              <a:rPr lang="en-US" sz="3200" dirty="0"/>
              <a:t>Google voice capability</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28574" y="2917376"/>
            <a:ext cx="4928509" cy="2828613"/>
          </a:xfrm>
        </p:spPr>
        <p:txBody>
          <a:bodyPr vert="horz" lIns="91440" tIns="45720" rIns="91440" bIns="45720" rtlCol="0" anchor="t">
            <a:noAutofit/>
          </a:bodyPr>
          <a:lstStyle/>
          <a:p>
            <a:r>
              <a:rPr lang="en-US" sz="2800" dirty="0"/>
              <a:t>The App will have voice typing capability to allow for easy input of amount and transaction description.</a:t>
            </a:r>
          </a:p>
          <a:p>
            <a:endParaRPr lang="en-US" sz="2800" dirty="0"/>
          </a:p>
          <a:p>
            <a:endParaRPr lang="en-US" sz="2800" dirty="0"/>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pic>
        <p:nvPicPr>
          <p:cNvPr id="21" name="Picture 20">
            <a:extLst>
              <a:ext uri="{FF2B5EF4-FFF2-40B4-BE49-F238E27FC236}">
                <a16:creationId xmlns:a16="http://schemas.microsoft.com/office/drawing/2014/main" id="{06F9316C-47AC-4E89-9B2F-127CEFCC70C6}"/>
              </a:ext>
            </a:extLst>
          </p:cNvPr>
          <p:cNvPicPr>
            <a:picLocks noChangeAspect="1"/>
          </p:cNvPicPr>
          <p:nvPr/>
        </p:nvPicPr>
        <p:blipFill>
          <a:blip r:embed="rId2"/>
          <a:stretch>
            <a:fillRect/>
          </a:stretch>
        </p:blipFill>
        <p:spPr>
          <a:xfrm>
            <a:off x="7255887" y="782955"/>
            <a:ext cx="3263645" cy="5292090"/>
          </a:xfrm>
          <a:prstGeom prst="rect">
            <a:avLst/>
          </a:prstGeom>
        </p:spPr>
      </p:pic>
    </p:spTree>
    <p:extLst>
      <p:ext uri="{BB962C8B-B14F-4D97-AF65-F5344CB8AC3E}">
        <p14:creationId xmlns:p14="http://schemas.microsoft.com/office/powerpoint/2010/main" val="272150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Design (continued)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041762" y="2332037"/>
            <a:ext cx="10376807" cy="1004433"/>
          </a:xfrm>
        </p:spPr>
        <p:txBody>
          <a:bodyPr vert="horz" lIns="91440" tIns="45720" rIns="91440" bIns="45720" rtlCol="0" anchor="t">
            <a:normAutofit fontScale="62500" lnSpcReduction="20000"/>
          </a:bodyPr>
          <a:lstStyle/>
          <a:p>
            <a:r>
              <a:rPr lang="en-US" dirty="0"/>
              <a:t>Once a transaction is removed, the total bar at the top of the screen will be updated accordingly for an accurate budget total. This will allow users to know exactly how much money they have to work with for that specific month.</a:t>
            </a:r>
          </a:p>
          <a:p>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a:t>
            </a:fld>
            <a:endParaRPr lang="en-US" dirty="0"/>
          </a:p>
        </p:txBody>
      </p:sp>
      <p:pic>
        <p:nvPicPr>
          <p:cNvPr id="8" name="Picture 7">
            <a:extLst>
              <a:ext uri="{FF2B5EF4-FFF2-40B4-BE49-F238E27FC236}">
                <a16:creationId xmlns:a16="http://schemas.microsoft.com/office/drawing/2014/main" id="{0FA72E95-FD31-4C93-B95A-97B3F2790A70}"/>
              </a:ext>
            </a:extLst>
          </p:cNvPr>
          <p:cNvPicPr>
            <a:picLocks noChangeAspect="1"/>
          </p:cNvPicPr>
          <p:nvPr/>
        </p:nvPicPr>
        <p:blipFill>
          <a:blip r:embed="rId2"/>
          <a:stretch>
            <a:fillRect/>
          </a:stretch>
        </p:blipFill>
        <p:spPr>
          <a:xfrm>
            <a:off x="1158622" y="3143249"/>
            <a:ext cx="1915418" cy="3714751"/>
          </a:xfrm>
          <a:prstGeom prst="rect">
            <a:avLst/>
          </a:prstGeom>
        </p:spPr>
      </p:pic>
      <p:pic>
        <p:nvPicPr>
          <p:cNvPr id="10" name="Picture 9">
            <a:extLst>
              <a:ext uri="{FF2B5EF4-FFF2-40B4-BE49-F238E27FC236}">
                <a16:creationId xmlns:a16="http://schemas.microsoft.com/office/drawing/2014/main" id="{D97AD7C7-B7E3-47AC-AB2B-D4DE8F1B9E9E}"/>
              </a:ext>
            </a:extLst>
          </p:cNvPr>
          <p:cNvPicPr>
            <a:picLocks noChangeAspect="1"/>
          </p:cNvPicPr>
          <p:nvPr/>
        </p:nvPicPr>
        <p:blipFill>
          <a:blip r:embed="rId3"/>
          <a:stretch>
            <a:fillRect/>
          </a:stretch>
        </p:blipFill>
        <p:spPr>
          <a:xfrm>
            <a:off x="4664144" y="3143251"/>
            <a:ext cx="1851163" cy="3714749"/>
          </a:xfrm>
          <a:prstGeom prst="rect">
            <a:avLst/>
          </a:prstGeom>
        </p:spPr>
      </p:pic>
      <p:pic>
        <p:nvPicPr>
          <p:cNvPr id="12" name="Picture 11">
            <a:extLst>
              <a:ext uri="{FF2B5EF4-FFF2-40B4-BE49-F238E27FC236}">
                <a16:creationId xmlns:a16="http://schemas.microsoft.com/office/drawing/2014/main" id="{47814213-27F6-480F-81DB-0968539A2139}"/>
              </a:ext>
            </a:extLst>
          </p:cNvPr>
          <p:cNvPicPr>
            <a:picLocks noChangeAspect="1"/>
          </p:cNvPicPr>
          <p:nvPr/>
        </p:nvPicPr>
        <p:blipFill>
          <a:blip r:embed="rId4"/>
          <a:stretch>
            <a:fillRect/>
          </a:stretch>
        </p:blipFill>
        <p:spPr>
          <a:xfrm>
            <a:off x="8200039" y="3120573"/>
            <a:ext cx="1932002" cy="3714751"/>
          </a:xfrm>
          <a:prstGeom prst="rect">
            <a:avLst/>
          </a:prstGeom>
        </p:spPr>
      </p:pic>
    </p:spTree>
    <p:extLst>
      <p:ext uri="{BB962C8B-B14F-4D97-AF65-F5344CB8AC3E}">
        <p14:creationId xmlns:p14="http://schemas.microsoft.com/office/powerpoint/2010/main" val="44507069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{BDE7271D-E33F-4421-ACAC-0EFECD1CC861}tf45331398_win32</Template>
  <TotalTime>155</TotalTime>
  <Words>380</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Office Theme</vt:lpstr>
      <vt:lpstr>Budget Buddy</vt:lpstr>
      <vt:lpstr>Description</vt:lpstr>
      <vt:lpstr>Problem Addressing</vt:lpstr>
      <vt:lpstr>Platform</vt:lpstr>
      <vt:lpstr>Front/Back end support</vt:lpstr>
      <vt:lpstr>Functionality</vt:lpstr>
      <vt:lpstr>Design</vt:lpstr>
      <vt:lpstr>Design (continued)</vt:lpstr>
      <vt:lpstr>Design (continued)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Buddy</dc:title>
  <dc:creator>Diego Alvarez</dc:creator>
  <cp:lastModifiedBy>Diego Alvarez</cp:lastModifiedBy>
  <cp:revision>2</cp:revision>
  <dcterms:created xsi:type="dcterms:W3CDTF">2022-12-18T02:32:14Z</dcterms:created>
  <dcterms:modified xsi:type="dcterms:W3CDTF">2022-12-18T19:21:58Z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