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7" r:id="rId5"/>
    <p:sldId id="278" r:id="rId6"/>
    <p:sldId id="279" r:id="rId7"/>
    <p:sldId id="272" r:id="rId8"/>
    <p:sldId id="273" r:id="rId9"/>
    <p:sldId id="274" r:id="rId10"/>
    <p:sldId id="275" r:id="rId11"/>
    <p:sldId id="276" r:id="rId12"/>
    <p:sldId id="280" r:id="rId13"/>
    <p:sldId id="281" r:id="rId14"/>
    <p:sldId id="282" r:id="rId15"/>
    <p:sldId id="271"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03"/>
    <a:srgbClr val="4B5320"/>
    <a:srgbClr val="264653"/>
    <a:srgbClr val="2A9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3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EADE8DB-18F8-44FE-BBF2-D3C5ED82EB80}" type="datetimeFigureOut">
              <a:rPr lang="en-US" smtClean="0"/>
              <a:t>11/21/2023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82134D83-AF33-48F0-9ABC-BD670B78C2D8}" type="slidenum">
              <a:rPr lang="en-US" smtClean="0"/>
              <a:t>‹#›</a:t>
            </a:fld>
            <a:endParaRPr lang="en-US"/>
          </a:p>
        </p:txBody>
      </p:sp>
    </p:spTree>
    <p:extLst>
      <p:ext uri="{BB962C8B-B14F-4D97-AF65-F5344CB8AC3E}">
        <p14:creationId xmlns:p14="http://schemas.microsoft.com/office/powerpoint/2010/main" val="1538097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p:txBody>
      </p:sp>
      <p:sp>
        <p:nvSpPr>
          <p:cNvPr id="4" name="Slide Number Placeholder 3"/>
          <p:cNvSpPr>
            <a:spLocks noGrp="1"/>
          </p:cNvSpPr>
          <p:nvPr>
            <p:ph type="sldNum" sz="quarter" idx="5"/>
          </p:nvPr>
        </p:nvSpPr>
        <p:spPr/>
        <p:txBody>
          <a:bodyPr/>
          <a:lstStyle/>
          <a:p>
            <a:fld id="{82134D83-AF33-48F0-9ABC-BD670B78C2D8}" type="slidenum">
              <a:rPr lang="en-US" smtClean="0"/>
              <a:t>1</a:t>
            </a:fld>
            <a:endParaRPr lang="en-US"/>
          </a:p>
        </p:txBody>
      </p:sp>
    </p:spTree>
    <p:extLst>
      <p:ext uri="{BB962C8B-B14F-4D97-AF65-F5344CB8AC3E}">
        <p14:creationId xmlns:p14="http://schemas.microsoft.com/office/powerpoint/2010/main" val="198878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7" name="Holder 7"/>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5" name="Holder 5"/>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4" name="Holder 4"/>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0" y="0"/>
            <a:ext cx="182879" cy="67665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7479" y="1940936"/>
            <a:ext cx="4889040" cy="756919"/>
          </a:xfrm>
          <a:prstGeom prst="rect">
            <a:avLst/>
          </a:prstGeom>
        </p:spPr>
        <p:txBody>
          <a:bodyPr wrap="square" lIns="0" tIns="0" rIns="0" bIns="0">
            <a:spAutoFit/>
          </a:bodyPr>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a:xfrm>
            <a:off x="275574" y="928902"/>
            <a:ext cx="8592850" cy="2084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6" name="Holder 6"/>
          <p:cNvSpPr>
            <a:spLocks noGrp="1"/>
          </p:cNvSpPr>
          <p:nvPr>
            <p:ph type="sldNum" sz="quarter" idx="7"/>
          </p:nvPr>
        </p:nvSpPr>
        <p:spPr>
          <a:xfrm>
            <a:off x="8915924" y="4975699"/>
            <a:ext cx="198754" cy="164464"/>
          </a:xfrm>
          <a:prstGeom prst="rect">
            <a:avLst/>
          </a:prstGeom>
        </p:spPr>
        <p:txBody>
          <a:bodyPr wrap="square" lIns="0" tIns="0" rIns="0" bIns="0">
            <a:spAutoFit/>
          </a:bodyPr>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949" y="-27014"/>
            <a:ext cx="1676391" cy="5249826"/>
          </a:xfrm>
          <a:prstGeom prst="rect">
            <a:avLst/>
          </a:prstGeom>
          <a:solidFill>
            <a:schemeClr val="accent6">
              <a:lumMod val="50000"/>
            </a:schemeClr>
          </a:solidFill>
        </p:spPr>
        <p:txBody>
          <a:bodyPr wrap="square" lIns="0" tIns="0" rIns="0" bIns="0" rtlCol="0"/>
          <a:lstStyle/>
          <a:p>
            <a:endParaRPr dirty="0"/>
          </a:p>
        </p:txBody>
      </p:sp>
      <p:sp>
        <p:nvSpPr>
          <p:cNvPr id="9" name="Rectangle 8">
            <a:extLst>
              <a:ext uri="{FF2B5EF4-FFF2-40B4-BE49-F238E27FC236}">
                <a16:creationId xmlns:a16="http://schemas.microsoft.com/office/drawing/2014/main" id="{E73AB5AF-A9BB-749C-66CB-49CDA911E182}"/>
              </a:ext>
            </a:extLst>
          </p:cNvPr>
          <p:cNvSpPr/>
          <p:nvPr/>
        </p:nvSpPr>
        <p:spPr>
          <a:xfrm>
            <a:off x="990600" y="700086"/>
            <a:ext cx="6553200" cy="847725"/>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b="0" i="0" u="none" strike="noStrike" baseline="0" dirty="0">
              <a:solidFill>
                <a:srgbClr val="000000"/>
              </a:solidFill>
              <a:latin typeface="Georgia" panose="02040502050405020303" pitchFamily="18" charset="0"/>
            </a:endParaRPr>
          </a:p>
          <a:p>
            <a:r>
              <a:rPr lang="en-US" sz="1800" b="0" i="0" u="none" strike="noStrike" baseline="0" dirty="0">
                <a:solidFill>
                  <a:srgbClr val="000000"/>
                </a:solidFill>
                <a:latin typeface="Georgia" panose="02040502050405020303" pitchFamily="18" charset="0"/>
              </a:rPr>
              <a:t> </a:t>
            </a:r>
            <a:r>
              <a:rPr lang="en-US" sz="1800" b="1" i="0" u="none" strike="noStrike" baseline="0" dirty="0">
                <a:solidFill>
                  <a:schemeClr val="bg1"/>
                </a:solidFill>
                <a:latin typeface="Georgia" panose="02040502050405020303" pitchFamily="18" charset="0"/>
              </a:rPr>
              <a:t>CONNECTTEL</a:t>
            </a:r>
            <a:endParaRPr lang="en-US" sz="1800" b="0" i="0" u="none" strike="noStrike" baseline="0" dirty="0">
              <a:solidFill>
                <a:schemeClr val="bg1"/>
              </a:solidFill>
              <a:latin typeface="Georgia" panose="02040502050405020303" pitchFamily="18" charset="0"/>
            </a:endParaRPr>
          </a:p>
          <a:p>
            <a:r>
              <a:rPr lang="en-US" sz="1800" b="1" i="0" u="none" strike="noStrike" baseline="0" dirty="0">
                <a:solidFill>
                  <a:schemeClr val="bg1"/>
                </a:solidFill>
                <a:latin typeface="Georgia" panose="02040502050405020303" pitchFamily="18" charset="0"/>
              </a:rPr>
              <a:t>CUSTOMER CHURN PREDICTION</a:t>
            </a:r>
            <a:endParaRPr lang="en-US" sz="6600" dirty="0">
              <a:solidFill>
                <a:schemeClr val="bg1"/>
              </a:solidFill>
            </a:endParaRPr>
          </a:p>
        </p:txBody>
      </p:sp>
      <p:pic>
        <p:nvPicPr>
          <p:cNvPr id="7" name="Picture 6" descr="A logo on a black background&#10;&#10;Description automatically generated">
            <a:extLst>
              <a:ext uri="{FF2B5EF4-FFF2-40B4-BE49-F238E27FC236}">
                <a16:creationId xmlns:a16="http://schemas.microsoft.com/office/drawing/2014/main" id="{B1AB3216-D528-DEC9-D2ED-AE8483B9E6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1813" y="-27014"/>
            <a:ext cx="1150963" cy="11509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10</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VISUALIZATION OF KEY FEATURES</a:t>
            </a:r>
          </a:p>
        </p:txBody>
      </p:sp>
      <p:sp>
        <p:nvSpPr>
          <p:cNvPr id="5" name="TextBox 4">
            <a:extLst>
              <a:ext uri="{FF2B5EF4-FFF2-40B4-BE49-F238E27FC236}">
                <a16:creationId xmlns:a16="http://schemas.microsoft.com/office/drawing/2014/main" id="{4B3D7721-D01F-C041-FBC3-D4623EDC8A12}"/>
              </a:ext>
            </a:extLst>
          </p:cNvPr>
          <p:cNvSpPr txBox="1"/>
          <p:nvPr/>
        </p:nvSpPr>
        <p:spPr>
          <a:xfrm>
            <a:off x="6400800" y="1276350"/>
            <a:ext cx="2209800" cy="2031325"/>
          </a:xfrm>
          <a:prstGeom prst="rect">
            <a:avLst/>
          </a:prstGeom>
          <a:noFill/>
        </p:spPr>
        <p:txBody>
          <a:bodyPr wrap="square" rtlCol="0">
            <a:spAutoFit/>
          </a:bodyPr>
          <a:lstStyle/>
          <a:p>
            <a:r>
              <a:rPr lang="en-US" sz="1400" b="1" dirty="0"/>
              <a:t>Observation:</a:t>
            </a:r>
          </a:p>
          <a:p>
            <a:endParaRPr lang="en-US" sz="1400" b="1" dirty="0"/>
          </a:p>
          <a:p>
            <a:r>
              <a:rPr lang="en-US" sz="1400" b="1" dirty="0"/>
              <a:t>We can notice that there are some outliers, meaning there are customers who had a relatively short stay before churning. So,</a:t>
            </a:r>
            <a:br>
              <a:rPr lang="en-US" sz="1400" b="1" dirty="0"/>
            </a:br>
            <a:r>
              <a:rPr lang="en-US" sz="1400" b="1" dirty="0"/>
              <a:t> we need to investigate factors that caused that.</a:t>
            </a:r>
          </a:p>
        </p:txBody>
      </p:sp>
      <p:pic>
        <p:nvPicPr>
          <p:cNvPr id="6" name="Picture 5" descr="A chart of different colored squares">
            <a:extLst>
              <a:ext uri="{FF2B5EF4-FFF2-40B4-BE49-F238E27FC236}">
                <a16:creationId xmlns:a16="http://schemas.microsoft.com/office/drawing/2014/main" id="{F3147403-62AF-1669-F32C-43AD83CF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71550"/>
            <a:ext cx="4568587" cy="3610298"/>
          </a:xfrm>
          <a:prstGeom prst="rect">
            <a:avLst/>
          </a:prstGeom>
        </p:spPr>
      </p:pic>
    </p:spTree>
    <p:extLst>
      <p:ext uri="{BB962C8B-B14F-4D97-AF65-F5344CB8AC3E}">
        <p14:creationId xmlns:p14="http://schemas.microsoft.com/office/powerpoint/2010/main" val="345737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11</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VISUALIZATION OF KEY FEATURES</a:t>
            </a:r>
          </a:p>
        </p:txBody>
      </p:sp>
      <p:sp>
        <p:nvSpPr>
          <p:cNvPr id="5" name="TextBox 4">
            <a:extLst>
              <a:ext uri="{FF2B5EF4-FFF2-40B4-BE49-F238E27FC236}">
                <a16:creationId xmlns:a16="http://schemas.microsoft.com/office/drawing/2014/main" id="{4B3D7721-D01F-C041-FBC3-D4623EDC8A12}"/>
              </a:ext>
            </a:extLst>
          </p:cNvPr>
          <p:cNvSpPr txBox="1"/>
          <p:nvPr/>
        </p:nvSpPr>
        <p:spPr>
          <a:xfrm>
            <a:off x="6400800" y="1276350"/>
            <a:ext cx="2209800" cy="2462213"/>
          </a:xfrm>
          <a:prstGeom prst="rect">
            <a:avLst/>
          </a:prstGeom>
          <a:noFill/>
        </p:spPr>
        <p:txBody>
          <a:bodyPr wrap="square" rtlCol="0">
            <a:spAutoFit/>
          </a:bodyPr>
          <a:lstStyle/>
          <a:p>
            <a:r>
              <a:rPr lang="en-US" sz="1400" b="1" dirty="0"/>
              <a:t>Observation:</a:t>
            </a:r>
          </a:p>
          <a:p>
            <a:endParaRPr lang="en-US" sz="1400" b="1" dirty="0"/>
          </a:p>
          <a:p>
            <a:r>
              <a:rPr lang="en-US" sz="1400" b="1" dirty="0"/>
              <a:t>This heat map shows there is a  very high correlation between Tenure and Total Charges and  also Monthly Charges has a high positive Correlation with Total Charges. In all they all have a positive correlation with each other.</a:t>
            </a:r>
          </a:p>
        </p:txBody>
      </p:sp>
      <p:pic>
        <p:nvPicPr>
          <p:cNvPr id="3" name="Picture 2" descr="A screenshot of a computer screen&#10;&#10;Description automatically generated">
            <a:extLst>
              <a:ext uri="{FF2B5EF4-FFF2-40B4-BE49-F238E27FC236}">
                <a16:creationId xmlns:a16="http://schemas.microsoft.com/office/drawing/2014/main" id="{68D407DE-A3F5-2783-1024-E832451E8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01242"/>
            <a:ext cx="5220429" cy="3791479"/>
          </a:xfrm>
          <a:prstGeom prst="rect">
            <a:avLst/>
          </a:prstGeom>
        </p:spPr>
      </p:pic>
    </p:spTree>
    <p:extLst>
      <p:ext uri="{BB962C8B-B14F-4D97-AF65-F5344CB8AC3E}">
        <p14:creationId xmlns:p14="http://schemas.microsoft.com/office/powerpoint/2010/main" val="355400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12</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Evaluation Models</a:t>
            </a:r>
          </a:p>
        </p:txBody>
      </p:sp>
      <p:sp>
        <p:nvSpPr>
          <p:cNvPr id="6" name="TextBox 5">
            <a:extLst>
              <a:ext uri="{FF2B5EF4-FFF2-40B4-BE49-F238E27FC236}">
                <a16:creationId xmlns:a16="http://schemas.microsoft.com/office/drawing/2014/main" id="{C62BA5E5-AD4D-CA9F-5F62-FD94BDD924AF}"/>
              </a:ext>
            </a:extLst>
          </p:cNvPr>
          <p:cNvSpPr txBox="1"/>
          <p:nvPr/>
        </p:nvSpPr>
        <p:spPr>
          <a:xfrm>
            <a:off x="838200" y="1047750"/>
            <a:ext cx="7620000" cy="2585323"/>
          </a:xfrm>
          <a:prstGeom prst="rect">
            <a:avLst/>
          </a:prstGeom>
          <a:noFill/>
        </p:spPr>
        <p:txBody>
          <a:bodyPr wrap="square" rtlCol="0">
            <a:spAutoFit/>
          </a:bodyPr>
          <a:lstStyle/>
          <a:p>
            <a:r>
              <a:rPr lang="en-US" dirty="0"/>
              <a:t>I will use  four different Evaluation  Models  to build a churn Detection system</a:t>
            </a:r>
          </a:p>
          <a:p>
            <a:endParaRPr lang="en-US" dirty="0"/>
          </a:p>
          <a:p>
            <a:pPr marL="285750" indent="-285750">
              <a:buFont typeface="Arial" panose="020B0604020202020204" pitchFamily="34" charset="0"/>
              <a:buChar char="•"/>
            </a:pPr>
            <a:r>
              <a:rPr lang="en-US" b="1" i="0" dirty="0">
                <a:solidFill>
                  <a:srgbClr val="000000"/>
                </a:solidFill>
                <a:effectLst/>
                <a:latin typeface="Helvetica Neue"/>
              </a:rPr>
              <a:t>Logistic Regression Model</a:t>
            </a:r>
          </a:p>
          <a:p>
            <a:endParaRPr lang="en-US" b="1" i="0" dirty="0">
              <a:solidFill>
                <a:srgbClr val="000000"/>
              </a:solidFill>
              <a:effectLst/>
              <a:latin typeface="Helvetica Neue"/>
            </a:endParaRPr>
          </a:p>
          <a:p>
            <a:pPr marL="285750" indent="-285750">
              <a:buFont typeface="Arial" panose="020B0604020202020204" pitchFamily="34" charset="0"/>
              <a:buChar char="•"/>
            </a:pPr>
            <a:r>
              <a:rPr lang="en-US" b="1" dirty="0"/>
              <a:t>Random Forest Model</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Decision Tree Model</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SGD Classifier Model</a:t>
            </a:r>
          </a:p>
        </p:txBody>
      </p:sp>
    </p:spTree>
    <p:extLst>
      <p:ext uri="{BB962C8B-B14F-4D97-AF65-F5344CB8AC3E}">
        <p14:creationId xmlns:p14="http://schemas.microsoft.com/office/powerpoint/2010/main" val="931529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13</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Evaluation Models</a:t>
            </a:r>
          </a:p>
        </p:txBody>
      </p:sp>
      <p:sp>
        <p:nvSpPr>
          <p:cNvPr id="6" name="TextBox 5">
            <a:extLst>
              <a:ext uri="{FF2B5EF4-FFF2-40B4-BE49-F238E27FC236}">
                <a16:creationId xmlns:a16="http://schemas.microsoft.com/office/drawing/2014/main" id="{C62BA5E5-AD4D-CA9F-5F62-FD94BDD924AF}"/>
              </a:ext>
            </a:extLst>
          </p:cNvPr>
          <p:cNvSpPr txBox="1"/>
          <p:nvPr/>
        </p:nvSpPr>
        <p:spPr>
          <a:xfrm>
            <a:off x="838200" y="1047750"/>
            <a:ext cx="7620000" cy="3970318"/>
          </a:xfrm>
          <a:prstGeom prst="rect">
            <a:avLst/>
          </a:prstGeom>
          <a:noFill/>
        </p:spPr>
        <p:txBody>
          <a:bodyPr wrap="square" rtlCol="0">
            <a:spAutoFit/>
          </a:bodyPr>
          <a:lstStyle/>
          <a:p>
            <a:r>
              <a:rPr lang="en-US" b="1" i="0" dirty="0">
                <a:solidFill>
                  <a:srgbClr val="000000"/>
                </a:solidFill>
                <a:effectLst/>
                <a:latin typeface="Helvetica Neue"/>
              </a:rPr>
              <a:t>From the four Evaluation Models above Logistic Regression Model has better Metric results . This is because the goal is to predict customer churn. In that case, it is best to prioritize the model with higher recall, F1 score, and AUC-ROC. These metrics are particularly important for identifying customers who have churned accurately. These metrics help to identify customers who have churned accurately and minimize false negatives.</a:t>
            </a:r>
            <a:r>
              <a:rPr lang="en-US" b="1" dirty="0"/>
              <a:t>:</a:t>
            </a:r>
          </a:p>
          <a:p>
            <a:endParaRPr lang="en-US" b="1" dirty="0"/>
          </a:p>
          <a:p>
            <a:r>
              <a:rPr lang="en-US" b="1" dirty="0"/>
              <a:t>Accuracy: 0.8088026502602934</a:t>
            </a:r>
          </a:p>
          <a:p>
            <a:r>
              <a:rPr lang="en-US" b="1" dirty="0"/>
              <a:t>Precision: 0.6270491803278688</a:t>
            </a:r>
          </a:p>
          <a:p>
            <a:r>
              <a:rPr lang="en-US" b="1" dirty="0"/>
              <a:t>Recall: 0.5795454545454546</a:t>
            </a:r>
          </a:p>
          <a:p>
            <a:r>
              <a:rPr lang="en-US" b="1" dirty="0"/>
              <a:t>F1-score: 0.6023622047244095 </a:t>
            </a:r>
          </a:p>
          <a:p>
            <a:r>
              <a:rPr lang="en-US" b="1" dirty="0"/>
              <a:t>AUC-ROC: 0.7323594780613708</a:t>
            </a:r>
          </a:p>
          <a:p>
            <a:endParaRPr lang="en-US" b="1" dirty="0"/>
          </a:p>
        </p:txBody>
      </p:sp>
    </p:spTree>
    <p:extLst>
      <p:ext uri="{BB962C8B-B14F-4D97-AF65-F5344CB8AC3E}">
        <p14:creationId xmlns:p14="http://schemas.microsoft.com/office/powerpoint/2010/main" val="48714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14</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9525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INSIGHTS</a:t>
            </a:r>
          </a:p>
        </p:txBody>
      </p:sp>
      <p:sp>
        <p:nvSpPr>
          <p:cNvPr id="2" name="TextBox 1">
            <a:extLst>
              <a:ext uri="{FF2B5EF4-FFF2-40B4-BE49-F238E27FC236}">
                <a16:creationId xmlns:a16="http://schemas.microsoft.com/office/drawing/2014/main" id="{6F0093F6-55B1-D0EA-32D4-1CEBAA607F0E}"/>
              </a:ext>
            </a:extLst>
          </p:cNvPr>
          <p:cNvSpPr txBox="1"/>
          <p:nvPr/>
        </p:nvSpPr>
        <p:spPr>
          <a:xfrm>
            <a:off x="1219200" y="1123950"/>
            <a:ext cx="6858000" cy="1938992"/>
          </a:xfrm>
          <a:prstGeom prst="rect">
            <a:avLst/>
          </a:prstGeom>
          <a:noFill/>
        </p:spPr>
        <p:txBody>
          <a:bodyPr wrap="square" rtlCol="0">
            <a:spAutoFit/>
          </a:bodyPr>
          <a:lstStyle/>
          <a:p>
            <a:pPr algn="ctr"/>
            <a:r>
              <a:rPr lang="en-US" sz="2400" b="1" dirty="0"/>
              <a:t>The Business should be more concerned with the False Negative(FN) Results, because it wrongly predicts that the customers have not churned whereas they have churned, thereby reducing the ability of Customer Retention</a:t>
            </a:r>
          </a:p>
        </p:txBody>
      </p:sp>
    </p:spTree>
    <p:extLst>
      <p:ext uri="{BB962C8B-B14F-4D97-AF65-F5344CB8AC3E}">
        <p14:creationId xmlns:p14="http://schemas.microsoft.com/office/powerpoint/2010/main" val="9920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6067" y="4998834"/>
            <a:ext cx="4247515" cy="121285"/>
          </a:xfrm>
          <a:prstGeom prst="rect">
            <a:avLst/>
          </a:prstGeom>
        </p:spPr>
        <p:txBody>
          <a:bodyPr vert="horz" wrap="square" lIns="0" tIns="635" rIns="0" bIns="0" rtlCol="0">
            <a:spAutoFit/>
          </a:bodyPr>
          <a:lstStyle/>
          <a:p>
            <a:pPr>
              <a:lnSpc>
                <a:spcPct val="100000"/>
              </a:lnSpc>
              <a:spcBef>
                <a:spcPts val="5"/>
              </a:spcBef>
            </a:pPr>
            <a:r>
              <a:rPr sz="700" b="1" spc="-10" dirty="0">
                <a:solidFill>
                  <a:srgbClr val="424242"/>
                </a:solidFill>
                <a:latin typeface="Arial"/>
                <a:cs typeface="Arial"/>
              </a:rPr>
              <a:t>Proprietary </a:t>
            </a:r>
            <a:r>
              <a:rPr sz="700" b="1" spc="-15" dirty="0">
                <a:solidFill>
                  <a:srgbClr val="424242"/>
                </a:solidFill>
                <a:latin typeface="Arial"/>
                <a:cs typeface="Arial"/>
              </a:rPr>
              <a:t>content. </a:t>
            </a:r>
            <a:r>
              <a:rPr sz="700" b="1" spc="50" dirty="0">
                <a:solidFill>
                  <a:srgbClr val="424242"/>
                </a:solidFill>
                <a:latin typeface="Arial"/>
                <a:cs typeface="Arial"/>
              </a:rPr>
              <a:t>© </a:t>
            </a:r>
            <a:r>
              <a:rPr sz="700" b="1" spc="-10" dirty="0">
                <a:solidFill>
                  <a:srgbClr val="424242"/>
                </a:solidFill>
                <a:latin typeface="Arial"/>
                <a:cs typeface="Arial"/>
              </a:rPr>
              <a:t>Great </a:t>
            </a:r>
            <a:r>
              <a:rPr sz="700" b="1" spc="-20" dirty="0">
                <a:solidFill>
                  <a:srgbClr val="424242"/>
                </a:solidFill>
                <a:latin typeface="Arial"/>
                <a:cs typeface="Arial"/>
              </a:rPr>
              <a:t>Learning. </a:t>
            </a:r>
            <a:r>
              <a:rPr sz="700" b="1" spc="-10" dirty="0">
                <a:solidFill>
                  <a:srgbClr val="424242"/>
                </a:solidFill>
                <a:latin typeface="Arial"/>
                <a:cs typeface="Arial"/>
              </a:rPr>
              <a:t>All </a:t>
            </a:r>
            <a:r>
              <a:rPr sz="700" b="1" spc="-15" dirty="0">
                <a:solidFill>
                  <a:srgbClr val="424242"/>
                </a:solidFill>
                <a:latin typeface="Arial"/>
                <a:cs typeface="Arial"/>
              </a:rPr>
              <a:t>Rights </a:t>
            </a:r>
            <a:r>
              <a:rPr sz="700" b="1" spc="-20" dirty="0">
                <a:solidFill>
                  <a:srgbClr val="424242"/>
                </a:solidFill>
                <a:latin typeface="Arial"/>
                <a:cs typeface="Arial"/>
              </a:rPr>
              <a:t>Reserved. </a:t>
            </a:r>
            <a:r>
              <a:rPr sz="700" b="1" spc="-10" dirty="0">
                <a:solidFill>
                  <a:srgbClr val="424242"/>
                </a:solidFill>
                <a:latin typeface="Arial"/>
                <a:cs typeface="Arial"/>
              </a:rPr>
              <a:t>Unauthorized </a:t>
            </a:r>
            <a:r>
              <a:rPr sz="700" b="1" spc="-30" dirty="0">
                <a:solidFill>
                  <a:srgbClr val="424242"/>
                </a:solidFill>
                <a:latin typeface="Arial"/>
                <a:cs typeface="Arial"/>
              </a:rPr>
              <a:t>use </a:t>
            </a:r>
            <a:r>
              <a:rPr sz="700" b="1" spc="-15" dirty="0">
                <a:solidFill>
                  <a:srgbClr val="424242"/>
                </a:solidFill>
                <a:latin typeface="Arial"/>
                <a:cs typeface="Arial"/>
              </a:rPr>
              <a:t>or distribution</a:t>
            </a:r>
            <a:r>
              <a:rPr sz="700" b="1" spc="160" dirty="0">
                <a:solidFill>
                  <a:srgbClr val="424242"/>
                </a:solidFill>
                <a:latin typeface="Arial"/>
                <a:cs typeface="Arial"/>
              </a:rPr>
              <a:t> </a:t>
            </a:r>
            <a:r>
              <a:rPr sz="700" b="1" spc="-15" dirty="0">
                <a:solidFill>
                  <a:srgbClr val="424242"/>
                </a:solidFill>
                <a:latin typeface="Arial"/>
                <a:cs typeface="Arial"/>
              </a:rPr>
              <a:t>prohibited.</a:t>
            </a:r>
            <a:endParaRPr sz="700">
              <a:latin typeface="Arial"/>
              <a:cs typeface="Arial"/>
            </a:endParaRPr>
          </a:p>
        </p:txBody>
      </p:sp>
      <p:sp>
        <p:nvSpPr>
          <p:cNvPr id="4" name="object 4"/>
          <p:cNvSpPr/>
          <p:nvPr/>
        </p:nvSpPr>
        <p:spPr>
          <a:xfrm>
            <a:off x="0" y="0"/>
            <a:ext cx="9143980" cy="5143464"/>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8757515" y="4867964"/>
            <a:ext cx="147320" cy="147320"/>
          </a:xfrm>
          <a:prstGeom prst="rect">
            <a:avLst/>
          </a:prstGeom>
        </p:spPr>
        <p:txBody>
          <a:bodyPr vert="horz" wrap="square" lIns="0" tIns="12700" rIns="0" bIns="0" rtlCol="0">
            <a:spAutoFit/>
          </a:bodyPr>
          <a:lstStyle/>
          <a:p>
            <a:pPr marL="12700">
              <a:lnSpc>
                <a:spcPct val="100000"/>
              </a:lnSpc>
              <a:spcBef>
                <a:spcPts val="100"/>
              </a:spcBef>
            </a:pPr>
            <a:r>
              <a:rPr sz="800" b="1" spc="35" dirty="0">
                <a:solidFill>
                  <a:srgbClr val="424242"/>
                </a:solidFill>
                <a:latin typeface="Arial"/>
                <a:cs typeface="Arial"/>
              </a:rPr>
              <a:t>16</a:t>
            </a:r>
            <a:endParaRPr sz="800">
              <a:latin typeface="Arial"/>
              <a:cs typeface="Arial"/>
            </a:endParaRPr>
          </a:p>
        </p:txBody>
      </p:sp>
      <p:sp>
        <p:nvSpPr>
          <p:cNvPr id="8" name="TextBox 7"/>
          <p:cNvSpPr txBox="1"/>
          <p:nvPr/>
        </p:nvSpPr>
        <p:spPr>
          <a:xfrm>
            <a:off x="2514600" y="2217217"/>
            <a:ext cx="2666999" cy="769441"/>
          </a:xfrm>
          <a:prstGeom prst="rect">
            <a:avLst/>
          </a:prstGeom>
          <a:noFill/>
        </p:spPr>
        <p:txBody>
          <a:bodyPr wrap="square" rtlCol="0">
            <a:spAutoFit/>
          </a:bodyPr>
          <a:lstStyle/>
          <a:p>
            <a:r>
              <a:rPr lang="en-US" sz="4400" dirty="0">
                <a:solidFill>
                  <a:srgbClr val="FFC000"/>
                </a:solidFill>
              </a:rPr>
              <a:t>Thank you</a:t>
            </a:r>
          </a:p>
        </p:txBody>
      </p:sp>
      <p:sp>
        <p:nvSpPr>
          <p:cNvPr id="3" name="Rectangle 2">
            <a:extLst>
              <a:ext uri="{FF2B5EF4-FFF2-40B4-BE49-F238E27FC236}">
                <a16:creationId xmlns:a16="http://schemas.microsoft.com/office/drawing/2014/main" id="{4D4256F0-0DA9-8283-A01E-72A5CC3902A2}"/>
              </a:ext>
            </a:extLst>
          </p:cNvPr>
          <p:cNvSpPr/>
          <p:nvPr/>
        </p:nvSpPr>
        <p:spPr>
          <a:xfrm>
            <a:off x="0" y="-58114"/>
            <a:ext cx="9151814" cy="5201614"/>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51127"/>
            <a:ext cx="4876800" cy="360680"/>
          </a:xfrm>
          <a:prstGeom prst="rect">
            <a:avLst/>
          </a:prstGeom>
        </p:spPr>
        <p:txBody>
          <a:bodyPr vert="horz" wrap="square" lIns="0" tIns="12700" rIns="0" bIns="0" rtlCol="0">
            <a:spAutoFit/>
          </a:bodyPr>
          <a:lstStyle/>
          <a:p>
            <a:pPr marL="12700" algn="ctr">
              <a:lnSpc>
                <a:spcPct val="100000"/>
              </a:lnSpc>
              <a:spcBef>
                <a:spcPts val="100"/>
              </a:spcBef>
            </a:pPr>
            <a:endParaRPr sz="2200" dirty="0"/>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a:t>
            </a:fld>
            <a:endParaRPr spc="35" dirty="0"/>
          </a:p>
        </p:txBody>
      </p:sp>
      <p:pic>
        <p:nvPicPr>
          <p:cNvPr id="4" name="Picture 3">
            <a:extLst>
              <a:ext uri="{FF2B5EF4-FFF2-40B4-BE49-F238E27FC236}">
                <a16:creationId xmlns:a16="http://schemas.microsoft.com/office/drawing/2014/main" id="{36CA2ACD-EE79-1243-0662-AC92998D0707}"/>
              </a:ext>
            </a:extLst>
          </p:cNvPr>
          <p:cNvPicPr>
            <a:picLocks noChangeAspect="1"/>
          </p:cNvPicPr>
          <p:nvPr/>
        </p:nvPicPr>
        <p:blipFill>
          <a:blip r:embed="rId2"/>
          <a:stretch>
            <a:fillRect/>
          </a:stretch>
        </p:blipFill>
        <p:spPr>
          <a:xfrm>
            <a:off x="5131769" y="-20945"/>
            <a:ext cx="4813592" cy="5130593"/>
          </a:xfrm>
          <a:prstGeom prst="rect">
            <a:avLst/>
          </a:prstGeom>
        </p:spPr>
      </p:pic>
      <p:grpSp>
        <p:nvGrpSpPr>
          <p:cNvPr id="30" name="Group 29">
            <a:extLst>
              <a:ext uri="{FF2B5EF4-FFF2-40B4-BE49-F238E27FC236}">
                <a16:creationId xmlns:a16="http://schemas.microsoft.com/office/drawing/2014/main" id="{1B13502D-AEEE-0DC7-660F-028C6B574AE6}"/>
              </a:ext>
            </a:extLst>
          </p:cNvPr>
          <p:cNvGrpSpPr/>
          <p:nvPr/>
        </p:nvGrpSpPr>
        <p:grpSpPr>
          <a:xfrm>
            <a:off x="2741" y="-20945"/>
            <a:ext cx="8920140" cy="5074708"/>
            <a:chOff x="2741" y="-20945"/>
            <a:chExt cx="8920140" cy="5074708"/>
          </a:xfrm>
        </p:grpSpPr>
        <p:sp>
          <p:nvSpPr>
            <p:cNvPr id="13" name="object 13"/>
            <p:cNvSpPr/>
            <p:nvPr/>
          </p:nvSpPr>
          <p:spPr>
            <a:xfrm>
              <a:off x="117253" y="716422"/>
              <a:ext cx="4952999" cy="4337341"/>
            </a:xfrm>
            <a:custGeom>
              <a:avLst/>
              <a:gdLst/>
              <a:ahLst/>
              <a:cxnLst/>
              <a:rect l="l" t="t" r="r" b="b"/>
              <a:pathLst>
                <a:path w="2150110" h="1344295">
                  <a:moveTo>
                    <a:pt x="1926046" y="1344297"/>
                  </a:moveTo>
                  <a:lnTo>
                    <a:pt x="224054" y="1344297"/>
                  </a:lnTo>
                  <a:lnTo>
                    <a:pt x="178899" y="1339745"/>
                  </a:lnTo>
                  <a:lnTo>
                    <a:pt x="136842" y="1326690"/>
                  </a:lnTo>
                  <a:lnTo>
                    <a:pt x="98783" y="1306032"/>
                  </a:lnTo>
                  <a:lnTo>
                    <a:pt x="65623" y="1278673"/>
                  </a:lnTo>
                  <a:lnTo>
                    <a:pt x="38264" y="1245513"/>
                  </a:lnTo>
                  <a:lnTo>
                    <a:pt x="17607" y="1207455"/>
                  </a:lnTo>
                  <a:lnTo>
                    <a:pt x="4551" y="1165397"/>
                  </a:lnTo>
                  <a:lnTo>
                    <a:pt x="0" y="1120242"/>
                  </a:lnTo>
                  <a:lnTo>
                    <a:pt x="0" y="224054"/>
                  </a:lnTo>
                  <a:lnTo>
                    <a:pt x="4551" y="178899"/>
                  </a:lnTo>
                  <a:lnTo>
                    <a:pt x="17607" y="136842"/>
                  </a:lnTo>
                  <a:lnTo>
                    <a:pt x="38264" y="98783"/>
                  </a:lnTo>
                  <a:lnTo>
                    <a:pt x="65623" y="65623"/>
                  </a:lnTo>
                  <a:lnTo>
                    <a:pt x="98783" y="38264"/>
                  </a:lnTo>
                  <a:lnTo>
                    <a:pt x="136842" y="17607"/>
                  </a:lnTo>
                  <a:lnTo>
                    <a:pt x="178899" y="4551"/>
                  </a:lnTo>
                  <a:lnTo>
                    <a:pt x="224054" y="0"/>
                  </a:lnTo>
                  <a:lnTo>
                    <a:pt x="1926046" y="0"/>
                  </a:lnTo>
                  <a:lnTo>
                    <a:pt x="1969960" y="4344"/>
                  </a:lnTo>
                  <a:lnTo>
                    <a:pt x="2011783" y="17054"/>
                  </a:lnTo>
                  <a:lnTo>
                    <a:pt x="2050344" y="37643"/>
                  </a:lnTo>
                  <a:lnTo>
                    <a:pt x="2084470" y="65624"/>
                  </a:lnTo>
                  <a:lnTo>
                    <a:pt x="2112453" y="99749"/>
                  </a:lnTo>
                  <a:lnTo>
                    <a:pt x="2133042" y="138312"/>
                  </a:lnTo>
                  <a:lnTo>
                    <a:pt x="2145751" y="180139"/>
                  </a:lnTo>
                  <a:lnTo>
                    <a:pt x="2150095" y="224054"/>
                  </a:lnTo>
                  <a:lnTo>
                    <a:pt x="2150095" y="1120242"/>
                  </a:lnTo>
                  <a:lnTo>
                    <a:pt x="2145543" y="1165397"/>
                  </a:lnTo>
                  <a:lnTo>
                    <a:pt x="2132486" y="1207455"/>
                  </a:lnTo>
                  <a:lnTo>
                    <a:pt x="2111827" y="1245513"/>
                  </a:lnTo>
                  <a:lnTo>
                    <a:pt x="2084467" y="1278673"/>
                  </a:lnTo>
                  <a:lnTo>
                    <a:pt x="2051308" y="1306032"/>
                  </a:lnTo>
                  <a:lnTo>
                    <a:pt x="2013250" y="1326690"/>
                  </a:lnTo>
                  <a:lnTo>
                    <a:pt x="1971195" y="1339745"/>
                  </a:lnTo>
                  <a:lnTo>
                    <a:pt x="1926046" y="1344297"/>
                  </a:lnTo>
                  <a:close/>
                </a:path>
              </a:pathLst>
            </a:custGeom>
            <a:solidFill>
              <a:srgbClr val="EFEFEF"/>
            </a:solidFill>
          </p:spPr>
          <p:txBody>
            <a:bodyPr wrap="square" lIns="0" tIns="0" rIns="0" bIns="0" rtlCol="0"/>
            <a:lstStyle/>
            <a:p>
              <a:pPr algn="just"/>
              <a:r>
                <a:rPr lang="en-US" sz="1400" dirty="0"/>
                <a:t>, </a:t>
              </a:r>
            </a:p>
            <a:p>
              <a:pPr algn="just"/>
              <a:endParaRPr lang="en-US" sz="1400" dirty="0"/>
            </a:p>
            <a:p>
              <a:pPr algn="just"/>
              <a:r>
                <a:rPr lang="en-US" sz="1400" dirty="0"/>
                <a:t>    </a:t>
              </a:r>
              <a:r>
                <a:rPr lang="en-US" sz="1400" dirty="0" err="1"/>
                <a:t>ConnectTel</a:t>
              </a:r>
              <a:r>
                <a:rPr lang="en-US" sz="1400" dirty="0"/>
                <a:t> is a leading telecommunications company at the forefront of innovation and connectivity solutions with a strong presence in the global market, </a:t>
              </a:r>
              <a:r>
                <a:rPr lang="en-US" sz="1400" dirty="0" err="1"/>
                <a:t>ConnectTel</a:t>
              </a:r>
              <a:r>
                <a:rPr lang="en-US" sz="1400" dirty="0"/>
                <a:t> has established itself as a trusted provider of reliable voice, data, and Internet services Offering a comprehensive range of telecommunications solutions, including mobile networks, broadband connections, and enterprise solutions, </a:t>
              </a:r>
              <a:r>
                <a:rPr lang="en-US" sz="1400" dirty="0" err="1"/>
                <a:t>ConnectTel</a:t>
              </a:r>
              <a:r>
                <a:rPr lang="en-US" sz="1400" dirty="0"/>
                <a:t> caters to both individual and corporate customers, they are committed to providing exceptional customer service and cutting edge technology </a:t>
              </a:r>
              <a:r>
                <a:rPr lang="en-US" sz="1400" dirty="0" err="1"/>
                <a:t>ConnectTel</a:t>
              </a:r>
              <a:r>
                <a:rPr lang="en-US" sz="1400" dirty="0"/>
                <a:t> ensures seamless communication experiences for millions of users worldwide Through strategic partnerships and a customer centric approach, </a:t>
              </a:r>
            </a:p>
            <a:p>
              <a:pPr algn="just"/>
              <a:r>
                <a:rPr lang="en-US" sz="1400" dirty="0" err="1"/>
                <a:t>ConnectTel</a:t>
              </a:r>
              <a:r>
                <a:rPr lang="en-US" sz="1400" dirty="0"/>
                <a:t> continues to revolutionize the telecom industry, empowering individuals and businesses to stay connected and thrive in the digital.</a:t>
              </a:r>
            </a:p>
          </p:txBody>
        </p:sp>
        <p:sp>
          <p:nvSpPr>
            <p:cNvPr id="5" name="Rectangle 4">
              <a:extLst>
                <a:ext uri="{FF2B5EF4-FFF2-40B4-BE49-F238E27FC236}">
                  <a16:creationId xmlns:a16="http://schemas.microsoft.com/office/drawing/2014/main" id="{4FE01665-507A-16B6-A1B7-83806749C7DA}"/>
                </a:ext>
              </a:extLst>
            </p:cNvPr>
            <p:cNvSpPr/>
            <p:nvPr/>
          </p:nvSpPr>
          <p:spPr>
            <a:xfrm>
              <a:off x="2741" y="-20945"/>
              <a:ext cx="5129028" cy="72813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BACKGROUND</a:t>
              </a:r>
            </a:p>
          </p:txBody>
        </p:sp>
        <p:pic>
          <p:nvPicPr>
            <p:cNvPr id="12" name="Picture 11">
              <a:extLst>
                <a:ext uri="{FF2B5EF4-FFF2-40B4-BE49-F238E27FC236}">
                  <a16:creationId xmlns:a16="http://schemas.microsoft.com/office/drawing/2014/main" id="{A4EF42EB-1753-2A12-59F8-718D73B89DAE}"/>
                </a:ext>
              </a:extLst>
            </p:cNvPr>
            <p:cNvPicPr>
              <a:picLocks noChangeAspect="1"/>
            </p:cNvPicPr>
            <p:nvPr/>
          </p:nvPicPr>
          <p:blipFill>
            <a:blip r:embed="rId3"/>
            <a:stretch>
              <a:fillRect/>
            </a:stretch>
          </p:blipFill>
          <p:spPr>
            <a:xfrm>
              <a:off x="5306169" y="3562350"/>
              <a:ext cx="3609755" cy="1153186"/>
            </a:xfrm>
            <a:prstGeom prst="rect">
              <a:avLst/>
            </a:prstGeom>
          </p:spPr>
        </p:pic>
        <p:sp>
          <p:nvSpPr>
            <p:cNvPr id="18" name="TextBox 17">
              <a:extLst>
                <a:ext uri="{FF2B5EF4-FFF2-40B4-BE49-F238E27FC236}">
                  <a16:creationId xmlns:a16="http://schemas.microsoft.com/office/drawing/2014/main" id="{44C2B930-958A-383A-BAC5-8EADA36A4E0F}"/>
                </a:ext>
              </a:extLst>
            </p:cNvPr>
            <p:cNvSpPr txBox="1"/>
            <p:nvPr/>
          </p:nvSpPr>
          <p:spPr>
            <a:xfrm>
              <a:off x="5417157" y="3473951"/>
              <a:ext cx="3505724" cy="1238801"/>
            </a:xfrm>
            <a:prstGeom prst="rect">
              <a:avLst/>
            </a:prstGeom>
            <a:noFill/>
          </p:spPr>
          <p:txBody>
            <a:bodyPr wrap="square">
              <a:spAutoFit/>
            </a:bodyPr>
            <a:lstStyle/>
            <a:p>
              <a:pPr algn="l"/>
              <a:endParaRPr lang="en-US" sz="1050" b="0" i="0" u="none" strike="noStrike" baseline="0" dirty="0">
                <a:solidFill>
                  <a:srgbClr val="000000"/>
                </a:solidFill>
                <a:latin typeface="Georgia" panose="02040502050405020303" pitchFamily="18" charset="0"/>
              </a:endParaRPr>
            </a:p>
            <a:p>
              <a:r>
                <a:rPr lang="en-US" sz="1050" b="0" i="0" u="none" strike="noStrike" baseline="0" dirty="0">
                  <a:solidFill>
                    <a:srgbClr val="000000"/>
                  </a:solidFill>
                  <a:latin typeface="Georgia" panose="02040502050405020303" pitchFamily="18" charset="0"/>
                </a:rPr>
                <a:t> </a:t>
              </a:r>
              <a:r>
                <a:rPr lang="en-US" sz="2800" b="1" i="0" u="none" strike="noStrike" baseline="0" dirty="0">
                  <a:solidFill>
                    <a:srgbClr val="FFFFFF"/>
                  </a:solidFill>
                  <a:latin typeface="Georgia" panose="02040502050405020303" pitchFamily="18" charset="0"/>
                </a:rPr>
                <a:t>CONNECTTEL</a:t>
              </a:r>
              <a:endParaRPr lang="en-US" sz="2800" b="0" i="0" u="none" strike="noStrike" baseline="0" dirty="0">
                <a:solidFill>
                  <a:srgbClr val="FFFFFF"/>
                </a:solidFill>
                <a:latin typeface="Georgia" panose="02040502050405020303" pitchFamily="18" charset="0"/>
              </a:endParaRPr>
            </a:p>
            <a:p>
              <a:r>
                <a:rPr lang="en-US" sz="1800" b="1" i="0" u="none" strike="noStrike" baseline="0" dirty="0">
                  <a:solidFill>
                    <a:srgbClr val="FFFFFF"/>
                  </a:solidFill>
                  <a:latin typeface="Georgia" panose="02040502050405020303" pitchFamily="18" charset="0"/>
                </a:rPr>
                <a:t>CUSTOMER CHURN PREDICTION</a:t>
              </a: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a:t>
            </a:fld>
            <a:endParaRPr spc="35" dirty="0"/>
          </a:p>
        </p:txBody>
      </p:sp>
      <p:sp>
        <p:nvSpPr>
          <p:cNvPr id="6" name="Title 5">
            <a:extLst>
              <a:ext uri="{FF2B5EF4-FFF2-40B4-BE49-F238E27FC236}">
                <a16:creationId xmlns:a16="http://schemas.microsoft.com/office/drawing/2014/main" id="{B6B74F15-0C7F-FD56-D7AA-C60706C152AF}"/>
              </a:ext>
            </a:extLst>
          </p:cNvPr>
          <p:cNvSpPr>
            <a:spLocks noGrp="1"/>
          </p:cNvSpPr>
          <p:nvPr>
            <p:ph type="title"/>
          </p:nvPr>
        </p:nvSpPr>
        <p:spPr>
          <a:xfrm>
            <a:off x="76200" y="938554"/>
            <a:ext cx="9038478" cy="1538883"/>
          </a:xfrm>
        </p:spPr>
        <p:txBody>
          <a:bodyPr/>
          <a:lstStyle/>
          <a:p>
            <a:pPr marL="0" marR="0" lvl="0" indent="0" defTabSz="914400" rtl="0" eaLnBrk="1" fontAlgn="auto" latinLnBrk="0" hangingPunct="1">
              <a:lnSpc>
                <a:spcPct val="100000"/>
              </a:lnSpc>
              <a:spcBef>
                <a:spcPts val="0"/>
              </a:spcBef>
              <a:spcAft>
                <a:spcPts val="0"/>
              </a:spcAft>
              <a:tabLst/>
              <a:defRPr/>
            </a:pPr>
            <a:r>
              <a:rPr lang="en-US" sz="2000" dirty="0" err="1">
                <a:solidFill>
                  <a:schemeClr val="tx1"/>
                </a:solidFill>
              </a:rPr>
              <a:t>ConnectTel</a:t>
            </a:r>
            <a:r>
              <a:rPr lang="en-US" sz="2000" dirty="0">
                <a:solidFill>
                  <a:schemeClr val="tx1"/>
                </a:solidFill>
              </a:rPr>
              <a:t> Telecom Company faces the pressing need to address customer churn, which poses a significant threat to its business sustainability and growth. The company's current customer retention strategies lack precision and effectiveness, resulting in the loss of valuable customers to competitors.</a:t>
            </a:r>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OBJECTIVES/PROBLEM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4</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097926"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Data Dictionary</a:t>
            </a:r>
          </a:p>
        </p:txBody>
      </p:sp>
      <p:pic>
        <p:nvPicPr>
          <p:cNvPr id="12" name="Picture 11" descr="A black screen with white text&#10;&#10;Description automatically generated">
            <a:extLst>
              <a:ext uri="{FF2B5EF4-FFF2-40B4-BE49-F238E27FC236}">
                <a16:creationId xmlns:a16="http://schemas.microsoft.com/office/drawing/2014/main" id="{1F87787D-4201-CA3A-9F50-A9E827E0A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98430"/>
            <a:ext cx="6725589" cy="4077269"/>
          </a:xfrm>
          <a:prstGeom prst="rect">
            <a:avLst/>
          </a:prstGeom>
        </p:spPr>
      </p:pic>
    </p:spTree>
    <p:extLst>
      <p:ext uri="{BB962C8B-B14F-4D97-AF65-F5344CB8AC3E}">
        <p14:creationId xmlns:p14="http://schemas.microsoft.com/office/powerpoint/2010/main" val="260278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5</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097926"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Data Dictionary</a:t>
            </a:r>
          </a:p>
        </p:txBody>
      </p:sp>
      <p:pic>
        <p:nvPicPr>
          <p:cNvPr id="3" name="Picture 2" descr="A black and white text on a black background&#10;&#10;Description automatically generated">
            <a:extLst>
              <a:ext uri="{FF2B5EF4-FFF2-40B4-BE49-F238E27FC236}">
                <a16:creationId xmlns:a16="http://schemas.microsoft.com/office/drawing/2014/main" id="{F9063F62-157F-971B-34B6-DA5338A21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547" y="848667"/>
            <a:ext cx="7020905" cy="4258269"/>
          </a:xfrm>
          <a:prstGeom prst="rect">
            <a:avLst/>
          </a:prstGeom>
        </p:spPr>
      </p:pic>
    </p:spTree>
    <p:extLst>
      <p:ext uri="{BB962C8B-B14F-4D97-AF65-F5344CB8AC3E}">
        <p14:creationId xmlns:p14="http://schemas.microsoft.com/office/powerpoint/2010/main" val="397373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6</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097926"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Data Dictionary</a:t>
            </a:r>
          </a:p>
        </p:txBody>
      </p:sp>
      <p:pic>
        <p:nvPicPr>
          <p:cNvPr id="3" name="Picture 2" descr="A screenshot of a computer screen">
            <a:extLst>
              <a:ext uri="{FF2B5EF4-FFF2-40B4-BE49-F238E27FC236}">
                <a16:creationId xmlns:a16="http://schemas.microsoft.com/office/drawing/2014/main" id="{C426EF2C-5F40-4D70-8032-77AFA09B7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19562"/>
            <a:ext cx="8639477" cy="4156137"/>
          </a:xfrm>
          <a:prstGeom prst="rect">
            <a:avLst/>
          </a:prstGeom>
        </p:spPr>
      </p:pic>
    </p:spTree>
    <p:extLst>
      <p:ext uri="{BB962C8B-B14F-4D97-AF65-F5344CB8AC3E}">
        <p14:creationId xmlns:p14="http://schemas.microsoft.com/office/powerpoint/2010/main" val="126694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7</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VISUALIZATION OF KEY FEATURES</a:t>
            </a:r>
          </a:p>
        </p:txBody>
      </p:sp>
      <p:pic>
        <p:nvPicPr>
          <p:cNvPr id="18" name="Picture 17" descr="A pie chart with numbers and a number of percentages">
            <a:extLst>
              <a:ext uri="{FF2B5EF4-FFF2-40B4-BE49-F238E27FC236}">
                <a16:creationId xmlns:a16="http://schemas.microsoft.com/office/drawing/2014/main" id="{B8607D6E-F428-C30D-6E90-1013A472A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89208"/>
            <a:ext cx="3689696" cy="3365083"/>
          </a:xfrm>
          <a:prstGeom prst="rect">
            <a:avLst/>
          </a:prstGeom>
        </p:spPr>
      </p:pic>
      <p:sp>
        <p:nvSpPr>
          <p:cNvPr id="21" name="TextBox 20">
            <a:extLst>
              <a:ext uri="{FF2B5EF4-FFF2-40B4-BE49-F238E27FC236}">
                <a16:creationId xmlns:a16="http://schemas.microsoft.com/office/drawing/2014/main" id="{876185DF-79D0-1BEB-541A-73DB4D1FA848}"/>
              </a:ext>
            </a:extLst>
          </p:cNvPr>
          <p:cNvSpPr txBox="1"/>
          <p:nvPr/>
        </p:nvSpPr>
        <p:spPr>
          <a:xfrm>
            <a:off x="6400800" y="1504950"/>
            <a:ext cx="2286000" cy="2862322"/>
          </a:xfrm>
          <a:prstGeom prst="rect">
            <a:avLst/>
          </a:prstGeom>
          <a:noFill/>
        </p:spPr>
        <p:txBody>
          <a:bodyPr wrap="square" rtlCol="0">
            <a:spAutoFit/>
          </a:bodyPr>
          <a:lstStyle/>
          <a:p>
            <a:r>
              <a:rPr lang="en-US" b="1" dirty="0"/>
              <a:t>Observations:</a:t>
            </a:r>
          </a:p>
          <a:p>
            <a:r>
              <a:rPr lang="en-US" dirty="0"/>
              <a:t>Most of the customers are subscribed to a Month-to-Month contract with 55.02%, followed by Two-year contract type having 24.07% and the least contract type is the One Year with 20.91%</a:t>
            </a:r>
          </a:p>
        </p:txBody>
      </p:sp>
    </p:spTree>
    <p:extLst>
      <p:ext uri="{BB962C8B-B14F-4D97-AF65-F5344CB8AC3E}">
        <p14:creationId xmlns:p14="http://schemas.microsoft.com/office/powerpoint/2010/main" val="122762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8</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VISUALIZATION OF KEY FEATURES</a:t>
            </a:r>
          </a:p>
        </p:txBody>
      </p:sp>
      <p:pic>
        <p:nvPicPr>
          <p:cNvPr id="3" name="Picture 2" descr="A graph of a person and person&#10;&#10;Description automatically generated">
            <a:extLst>
              <a:ext uri="{FF2B5EF4-FFF2-40B4-BE49-F238E27FC236}">
                <a16:creationId xmlns:a16="http://schemas.microsoft.com/office/drawing/2014/main" id="{9F5602C4-9B95-79AB-11E5-EF5806683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23950"/>
            <a:ext cx="4841929" cy="3201017"/>
          </a:xfrm>
          <a:prstGeom prst="rect">
            <a:avLst/>
          </a:prstGeom>
        </p:spPr>
      </p:pic>
      <p:sp>
        <p:nvSpPr>
          <p:cNvPr id="5" name="TextBox 4">
            <a:extLst>
              <a:ext uri="{FF2B5EF4-FFF2-40B4-BE49-F238E27FC236}">
                <a16:creationId xmlns:a16="http://schemas.microsoft.com/office/drawing/2014/main" id="{16ACDB68-9F8D-A3E9-0A1D-5CC9537D664F}"/>
              </a:ext>
            </a:extLst>
          </p:cNvPr>
          <p:cNvSpPr txBox="1"/>
          <p:nvPr/>
        </p:nvSpPr>
        <p:spPr>
          <a:xfrm>
            <a:off x="6172200" y="1276350"/>
            <a:ext cx="2362200" cy="1754326"/>
          </a:xfrm>
          <a:prstGeom prst="rect">
            <a:avLst/>
          </a:prstGeom>
          <a:noFill/>
        </p:spPr>
        <p:txBody>
          <a:bodyPr wrap="square" rtlCol="0">
            <a:spAutoFit/>
          </a:bodyPr>
          <a:lstStyle/>
          <a:p>
            <a:r>
              <a:rPr lang="en-US" b="1" dirty="0"/>
              <a:t>Observations:</a:t>
            </a:r>
          </a:p>
          <a:p>
            <a:endParaRPr lang="en-US" b="1" dirty="0"/>
          </a:p>
          <a:p>
            <a:r>
              <a:rPr lang="en-US" dirty="0"/>
              <a:t>There are 3555 Males against 3488 Females who patronize the company</a:t>
            </a:r>
          </a:p>
        </p:txBody>
      </p:sp>
    </p:spTree>
    <p:extLst>
      <p:ext uri="{BB962C8B-B14F-4D97-AF65-F5344CB8AC3E}">
        <p14:creationId xmlns:p14="http://schemas.microsoft.com/office/powerpoint/2010/main" val="303184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9</a:t>
            </a:fld>
            <a:endParaRPr spc="35" dirty="0"/>
          </a:p>
        </p:txBody>
      </p:sp>
      <p:sp>
        <p:nvSpPr>
          <p:cNvPr id="7" name="Rectangle 6">
            <a:extLst>
              <a:ext uri="{FF2B5EF4-FFF2-40B4-BE49-F238E27FC236}">
                <a16:creationId xmlns:a16="http://schemas.microsoft.com/office/drawing/2014/main" id="{FB0E28C1-0980-BF80-C5A6-3313DEAE4801}"/>
              </a:ext>
            </a:extLst>
          </p:cNvPr>
          <p:cNvSpPr/>
          <p:nvPr/>
        </p:nvSpPr>
        <p:spPr>
          <a:xfrm>
            <a:off x="0" y="0"/>
            <a:ext cx="9144000" cy="74295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VISUALIZATION OF KEY FEATURES</a:t>
            </a:r>
          </a:p>
        </p:txBody>
      </p:sp>
      <p:pic>
        <p:nvPicPr>
          <p:cNvPr id="3" name="Picture 2" descr="A chart of a number of rectangular boxes">
            <a:extLst>
              <a:ext uri="{FF2B5EF4-FFF2-40B4-BE49-F238E27FC236}">
                <a16:creationId xmlns:a16="http://schemas.microsoft.com/office/drawing/2014/main" id="{FBBA2C59-7227-73CF-3207-CDA1D865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45805"/>
            <a:ext cx="4648200" cy="4012126"/>
          </a:xfrm>
          <a:prstGeom prst="rect">
            <a:avLst/>
          </a:prstGeom>
        </p:spPr>
      </p:pic>
      <p:sp>
        <p:nvSpPr>
          <p:cNvPr id="5" name="TextBox 4">
            <a:extLst>
              <a:ext uri="{FF2B5EF4-FFF2-40B4-BE49-F238E27FC236}">
                <a16:creationId xmlns:a16="http://schemas.microsoft.com/office/drawing/2014/main" id="{4B3D7721-D01F-C041-FBC3-D4623EDC8A12}"/>
              </a:ext>
            </a:extLst>
          </p:cNvPr>
          <p:cNvSpPr txBox="1"/>
          <p:nvPr/>
        </p:nvSpPr>
        <p:spPr>
          <a:xfrm>
            <a:off x="6400800" y="1276350"/>
            <a:ext cx="2209800" cy="1815882"/>
          </a:xfrm>
          <a:prstGeom prst="rect">
            <a:avLst/>
          </a:prstGeom>
          <a:noFill/>
        </p:spPr>
        <p:txBody>
          <a:bodyPr wrap="square" rtlCol="0">
            <a:spAutoFit/>
          </a:bodyPr>
          <a:lstStyle/>
          <a:p>
            <a:r>
              <a:rPr lang="en-US" sz="1400" b="1" dirty="0"/>
              <a:t>Observation:</a:t>
            </a:r>
          </a:p>
          <a:p>
            <a:r>
              <a:rPr lang="en-US" sz="1400" b="1" dirty="0"/>
              <a:t>The median Value for the customers who have churned is higher, which indicates that they have higher monthly charges compared to that of those who has not churned</a:t>
            </a:r>
          </a:p>
        </p:txBody>
      </p:sp>
    </p:spTree>
    <p:extLst>
      <p:ext uri="{BB962C8B-B14F-4D97-AF65-F5344CB8AC3E}">
        <p14:creationId xmlns:p14="http://schemas.microsoft.com/office/powerpoint/2010/main" val="296346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1967</TotalTime>
  <Words>559</Words>
  <Application>Microsoft Office PowerPoint</Application>
  <PresentationFormat>On-screen Show (16:9)</PresentationFormat>
  <Paragraphs>73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Helvetica Neue</vt:lpstr>
      <vt:lpstr>Office Theme</vt:lpstr>
      <vt:lpstr>PowerPoint Presentation</vt:lpstr>
      <vt:lpstr>PowerPoint Presentation</vt:lpstr>
      <vt:lpstr>ConnectTel Telecom Company faces the pressing need to address customer churn, which poses a significant threat to its business sustainability and growth. The company's current customer retention strategies lack precision and effectiveness, resulting in the loss of valuable customers to competitors.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dc:title>
  <dc:creator>Anthony Egbunonu</dc:creator>
  <cp:lastModifiedBy>Dauntlesss ICT Solutions</cp:lastModifiedBy>
  <cp:revision>79</cp:revision>
  <dcterms:created xsi:type="dcterms:W3CDTF">2021-03-25T10:36:05Z</dcterms:created>
  <dcterms:modified xsi:type="dcterms:W3CDTF">2023-11-21T13:24:30Z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2021-03-25T00:00:00Z</vt:filetime>
  </property>
</Properties>
</file>