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80" r:id="rId41"/>
    <p:sldId id="265" r:id="rId42"/>
    <p:sldId id="273" r:id="rId43"/>
    <p:sldId id="274" r:id="rId44"/>
    <p:sldId id="275" r:id="rId45"/>
    <p:sldId id="276" r:id="rId46"/>
    <p:sldId id="266" r:id="rId47"/>
    <p:sldId id="277" r:id="rId48"/>
    <p:sldId id="278" r:id="rId49"/>
    <p:sldId id="279" r:id="rId50"/>
    <p:sldId id="267" r:id="rId51"/>
    <p:sldId id="268" r:id="rId52"/>
    <p:sldId id="269" r:id="rId53"/>
    <p:sldId id="270" r:id="rId54"/>
    <p:sldId id="271" r:id="rId55"/>
    <p:sldId id="27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552486B-6CB5-45C4-9652-B2B354B428C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0"/>
          </p14:sldIdLst>
        </p14:section>
        <p14:section name="Creating the project" id="{A5AE7BF8-DCD0-41B2-AAFC-3DC22A535A32}">
          <p14:sldIdLst>
            <p14:sldId id="265"/>
            <p14:sldId id="273"/>
            <p14:sldId id="274"/>
            <p14:sldId id="275"/>
            <p14:sldId id="276"/>
            <p14:sldId id="266"/>
          </p14:sldIdLst>
        </p14:section>
        <p14:section name="Create an app" id="{90F36CE6-C0A1-4313-AD87-E177F78D77FF}">
          <p14:sldIdLst>
            <p14:sldId id="277"/>
            <p14:sldId id="278"/>
            <p14:sldId id="279"/>
          </p14:sldIdLst>
        </p14:section>
        <p14:section name="Creating the models" id="{F7691098-1EC8-47B8-985D-C8D9E3DEDA5F}">
          <p14:sldIdLst>
            <p14:sldId id="267"/>
            <p14:sldId id="268"/>
            <p14:sldId id="269"/>
          </p14:sldIdLst>
        </p14:section>
        <p14:section name="Creating the database" id="{4E5C28F5-7FAE-4ADA-B690-67AC92EB4761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59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8.xml"/><Relationship Id="rId21" Type="http://schemas.openxmlformats.org/officeDocument/2006/relationships/customXml" Target="../customXml/item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slide" Target="slides/slide2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slide" Target="slides/slide25.xml"/><Relationship Id="rId8" Type="http://schemas.openxmlformats.org/officeDocument/2006/relationships/customXml" Target="../customXml/item8.xml"/><Relationship Id="rId51" Type="http://schemas.openxmlformats.org/officeDocument/2006/relationships/slide" Target="slides/slide20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1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9.xml"/><Relationship Id="rId4" Type="http://schemas.openxmlformats.org/officeDocument/2006/relationships/customXml" Target="../../customXml/item2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2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1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4.xml"/><Relationship Id="rId4" Type="http://schemas.openxmlformats.org/officeDocument/2006/relationships/customXml" Target="../../customXml/item1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349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255173"/>
            <a:ext cx="11474238" cy="1840792"/>
          </a:xfrm>
        </p:spPr>
        <p:txBody>
          <a:bodyPr>
            <a:spAutoFit/>
          </a:bodyPr>
          <a:lstStyle>
            <a:lvl1pPr>
              <a:spcBef>
                <a:spcPts val="588"/>
              </a:spcBef>
              <a:defRPr sz="1961"/>
            </a:lvl1pPr>
            <a:lvl2pPr>
              <a:spcBef>
                <a:spcPts val="588"/>
              </a:spcBef>
              <a:defRPr sz="1961"/>
            </a:lvl2pPr>
            <a:lvl3pPr>
              <a:spcBef>
                <a:spcPts val="588"/>
              </a:spcBef>
              <a:defRPr sz="1961"/>
            </a:lvl3pPr>
            <a:lvl4pPr>
              <a:spcBef>
                <a:spcPts val="588"/>
              </a:spcBef>
              <a:defRPr sz="1961"/>
            </a:lvl4pPr>
            <a:lvl5pPr>
              <a:spcBef>
                <a:spcPts val="588"/>
              </a:spcBef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601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69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1"/>
              </a:buClr>
              <a:buFont typeface="Wingdings" pitchFamily="2" charset="2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None/>
              <a:defRPr sz="1961"/>
            </a:lvl2pPr>
            <a:lvl3pPr marL="227209" indent="0">
              <a:spcBef>
                <a:spcPts val="588"/>
              </a:spcBef>
              <a:buNone/>
              <a:tabLst/>
              <a:defRPr sz="1961"/>
            </a:lvl3pPr>
            <a:lvl4pPr marL="451306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70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974" y="1344828"/>
            <a:ext cx="5557834" cy="2003747"/>
          </a:xfrm>
        </p:spPr>
        <p:txBody>
          <a:bodyPr wrap="square">
            <a:spAutoFit/>
          </a:bodyPr>
          <a:lstStyle>
            <a:lvl1pPr marL="0" indent="0">
              <a:spcBef>
                <a:spcPts val="588"/>
              </a:spcBef>
              <a:buClr>
                <a:schemeClr val="tx2"/>
              </a:buClr>
              <a:buFont typeface="Arial" pitchFamily="34" charset="0"/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defRPr sz="1961"/>
            </a:lvl2pPr>
            <a:lvl3pPr marL="448193" indent="-224097">
              <a:spcBef>
                <a:spcPts val="588"/>
              </a:spcBef>
              <a:tabLst/>
              <a:defRPr sz="1961"/>
            </a:lvl3pPr>
            <a:lvl4pPr marL="672290" indent="-224097">
              <a:spcBef>
                <a:spcPts val="588"/>
              </a:spcBef>
              <a:defRPr sz="1961"/>
            </a:lvl4pPr>
            <a:lvl5pPr marL="896386" indent="-224097">
              <a:spcBef>
                <a:spcPts val="588"/>
              </a:spcBef>
              <a:tabLst/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4206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18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17098989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571767" y="2510345"/>
            <a:ext cx="2061777" cy="206207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09990" y="2510345"/>
            <a:ext cx="2061777" cy="206207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48212" y="2510345"/>
            <a:ext cx="2061777" cy="206207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06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8570" y="1165517"/>
            <a:ext cx="11474238" cy="806897"/>
          </a:xfrm>
        </p:spPr>
        <p:txBody>
          <a:bodyPr/>
          <a:lstStyle>
            <a:lvl1pPr marL="0" indent="0">
              <a:buNone/>
              <a:defRPr sz="2745" spc="-2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633544" y="2510345"/>
            <a:ext cx="2061777" cy="206207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68" y="4952827"/>
            <a:ext cx="8752592" cy="19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7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5689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856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94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259" y="358621"/>
            <a:ext cx="5378549" cy="1524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89" cy="68586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454259" y="2062070"/>
            <a:ext cx="5378549" cy="185018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62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70" y="717242"/>
            <a:ext cx="7619611" cy="603538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745" y="3429311"/>
            <a:ext cx="7201599" cy="34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599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77" cy="6858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97" y="717242"/>
            <a:ext cx="7619611" cy="603538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745" spc="-29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3204861"/>
            <a:ext cx="7316971" cy="29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40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70" y="1075863"/>
            <a:ext cx="7171399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7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0429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1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88075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96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3137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4097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8193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72290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96386" indent="0">
              <a:spcBef>
                <a:spcPts val="588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384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358570" y="6170058"/>
            <a:ext cx="11474238" cy="3319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9642" tIns="89642" rIns="89642" bIns="89642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© </a:t>
            </a:r>
            <a:r>
              <a:rPr lang="en-US" sz="980" baseline="0" dirty="0" smtClean="0">
                <a:solidFill>
                  <a:schemeClr val="bg1"/>
                </a:solidFill>
                <a:cs typeface="Segoe UI" pitchFamily="34" charset="0"/>
              </a:rPr>
              <a:t>2015 </a:t>
            </a:r>
            <a:r>
              <a:rPr lang="en-US" sz="980" baseline="0" dirty="0">
                <a:solidFill>
                  <a:schemeClr val="bg1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69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58570" y="1344828"/>
            <a:ext cx="11474238" cy="1840792"/>
          </a:xfrm>
          <a:prstGeom prst="rect">
            <a:avLst/>
          </a:prstGeom>
        </p:spPr>
        <p:txBody>
          <a:bodyPr>
            <a:spAutoFit/>
          </a:bodyPr>
          <a:lstStyle>
            <a:lvl1pPr marL="224097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4819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72290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96386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20483" indent="-224097">
              <a:spcBef>
                <a:spcPts val="588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41381"/>
            <a:ext cx="12192001" cy="717242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13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6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1939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0" y="6043943"/>
            <a:ext cx="1613565" cy="34569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45169" y="291068"/>
            <a:ext cx="4252078" cy="66992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745" dirty="0" smtClean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7267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1" y="6023859"/>
            <a:ext cx="2238697" cy="365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635870" y="0"/>
            <a:ext cx="3556129" cy="6858000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2720520"/>
            <a:ext cx="8270507" cy="89655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1644658"/>
            <a:ext cx="8270507" cy="1075862"/>
          </a:xfrm>
          <a:noFill/>
        </p:spPr>
        <p:txBody>
          <a:bodyPr lIns="91440" tIns="91440" rIns="91440" bIns="91440" anchor="t" anchorCtr="0"/>
          <a:lstStyle>
            <a:lvl1pPr>
              <a:defRPr sz="5882" spc="-78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9076073" y="1662045"/>
            <a:ext cx="2750426" cy="3533909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5644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5644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8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7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03" y="5782138"/>
            <a:ext cx="7056143" cy="10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786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02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2003747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224097" indent="-224097">
              <a:spcBef>
                <a:spcPts val="588"/>
              </a:spcBef>
              <a:buFont typeface="Arial" charset="0"/>
              <a:buChar char="•"/>
              <a:defRPr sz="1961"/>
            </a:lvl2pPr>
            <a:lvl3pPr marL="448193" indent="-224097">
              <a:spcBef>
                <a:spcPts val="588"/>
              </a:spcBef>
              <a:buFont typeface="Arial" charset="0"/>
              <a:buChar char="•"/>
              <a:defRPr/>
            </a:lvl3pPr>
            <a:lvl4pPr marL="672290" indent="-224097">
              <a:spcBef>
                <a:spcPts val="588"/>
              </a:spcBef>
              <a:buFont typeface="Arial" charset="0"/>
              <a:buChar char="•"/>
              <a:defRPr/>
            </a:lvl4pPr>
            <a:lvl5pPr marL="896386" indent="-224097">
              <a:spcBef>
                <a:spcPts val="588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150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70" y="358621"/>
            <a:ext cx="11474238" cy="896552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570" y="1255173"/>
            <a:ext cx="11474238" cy="1793104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Rectangle 44"/>
          <p:cNvSpPr/>
          <p:nvPr>
            <p:custDataLst>
              <p:tags r:id="rId29"/>
            </p:custDataLst>
          </p:nvPr>
        </p:nvSpPr>
        <p:spPr bwMode="auto">
          <a:xfrm>
            <a:off x="-1648348" y="729"/>
            <a:ext cx="537855" cy="537931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>
            <p:custDataLst>
              <p:tags r:id="rId30"/>
            </p:custDataLst>
          </p:nvPr>
        </p:nvSpPr>
        <p:spPr bwMode="auto">
          <a:xfrm>
            <a:off x="-1111434" y="729"/>
            <a:ext cx="537855" cy="537931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>
            <p:custDataLst>
              <p:tags r:id="rId31"/>
            </p:custDataLst>
          </p:nvPr>
        </p:nvSpPr>
        <p:spPr bwMode="auto">
          <a:xfrm>
            <a:off x="-565544" y="729"/>
            <a:ext cx="537855" cy="53793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>
            <p:custDataLst>
              <p:tags r:id="rId32"/>
            </p:custDataLst>
          </p:nvPr>
        </p:nvSpPr>
        <p:spPr bwMode="auto">
          <a:xfrm>
            <a:off x="-1648240" y="1082424"/>
            <a:ext cx="537855" cy="537931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>
            <p:custDataLst>
              <p:tags r:id="rId33"/>
            </p:custDataLst>
          </p:nvPr>
        </p:nvSpPr>
        <p:spPr bwMode="auto">
          <a:xfrm>
            <a:off x="-1111552" y="1082424"/>
            <a:ext cx="537855" cy="537931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>
            <p:custDataLst>
              <p:tags r:id="rId34"/>
            </p:custDataLst>
          </p:nvPr>
        </p:nvSpPr>
        <p:spPr bwMode="auto">
          <a:xfrm>
            <a:off x="-565527" y="1082424"/>
            <a:ext cx="537855" cy="537931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>
            <p:custDataLst>
              <p:tags r:id="rId35"/>
            </p:custDataLst>
          </p:nvPr>
        </p:nvSpPr>
        <p:spPr bwMode="auto">
          <a:xfrm>
            <a:off x="-1638304" y="2170893"/>
            <a:ext cx="547463" cy="537931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>
            <p:custDataLst>
              <p:tags r:id="rId36"/>
            </p:custDataLst>
          </p:nvPr>
        </p:nvSpPr>
        <p:spPr bwMode="auto">
          <a:xfrm>
            <a:off x="-1100178" y="2170893"/>
            <a:ext cx="543287" cy="537931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>
            <p:custDataLst>
              <p:tags r:id="rId37"/>
            </p:custDataLst>
          </p:nvPr>
        </p:nvSpPr>
        <p:spPr bwMode="auto">
          <a:xfrm>
            <a:off x="-555589" y="2170893"/>
            <a:ext cx="537855" cy="537931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>
            <p:custDataLst>
              <p:tags r:id="rId38"/>
            </p:custDataLst>
          </p:nvPr>
        </p:nvSpPr>
        <p:spPr bwMode="auto">
          <a:xfrm>
            <a:off x="-1658897" y="3245378"/>
            <a:ext cx="556800" cy="537931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>
            <p:custDataLst>
              <p:tags r:id="rId39"/>
            </p:custDataLst>
          </p:nvPr>
        </p:nvSpPr>
        <p:spPr bwMode="auto">
          <a:xfrm>
            <a:off x="-1112872" y="3245378"/>
            <a:ext cx="547437" cy="537931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>
            <p:custDataLst>
              <p:tags r:id="rId40"/>
            </p:custDataLst>
          </p:nvPr>
        </p:nvSpPr>
        <p:spPr bwMode="auto">
          <a:xfrm>
            <a:off x="-566845" y="3245378"/>
            <a:ext cx="537855" cy="537931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>
            <p:custDataLst>
              <p:tags r:id="rId41"/>
            </p:custDataLst>
          </p:nvPr>
        </p:nvSpPr>
        <p:spPr bwMode="auto">
          <a:xfrm>
            <a:off x="-1650802" y="4317108"/>
            <a:ext cx="550857" cy="537931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>
            <p:custDataLst>
              <p:tags r:id="rId42"/>
            </p:custDataLst>
          </p:nvPr>
        </p:nvSpPr>
        <p:spPr bwMode="auto">
          <a:xfrm>
            <a:off x="-1107996" y="4317108"/>
            <a:ext cx="537855" cy="537931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>
            <p:custDataLst>
              <p:tags r:id="rId43"/>
            </p:custDataLst>
          </p:nvPr>
        </p:nvSpPr>
        <p:spPr bwMode="auto">
          <a:xfrm>
            <a:off x="-570022" y="4317108"/>
            <a:ext cx="537855" cy="537931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>
            <p:custDataLst>
              <p:tags r:id="rId44"/>
            </p:custDataLst>
          </p:nvPr>
        </p:nvSpPr>
        <p:spPr bwMode="auto">
          <a:xfrm>
            <a:off x="-1648240" y="545452"/>
            <a:ext cx="537855" cy="537931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>
            <p:custDataLst>
              <p:tags r:id="rId45"/>
            </p:custDataLst>
          </p:nvPr>
        </p:nvSpPr>
        <p:spPr bwMode="auto">
          <a:xfrm>
            <a:off x="-1111550" y="545444"/>
            <a:ext cx="546118" cy="537931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>
            <p:custDataLst>
              <p:tags r:id="rId46"/>
            </p:custDataLst>
          </p:nvPr>
        </p:nvSpPr>
        <p:spPr bwMode="auto">
          <a:xfrm>
            <a:off x="-565544" y="545452"/>
            <a:ext cx="537855" cy="537931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>
            <p:custDataLst>
              <p:tags r:id="rId47"/>
            </p:custDataLst>
          </p:nvPr>
        </p:nvSpPr>
        <p:spPr bwMode="auto">
          <a:xfrm>
            <a:off x="-1648484" y="1627138"/>
            <a:ext cx="537855" cy="537931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>
            <p:custDataLst>
              <p:tags r:id="rId48"/>
            </p:custDataLst>
          </p:nvPr>
        </p:nvSpPr>
        <p:spPr bwMode="auto">
          <a:xfrm>
            <a:off x="-1110654" y="1627138"/>
            <a:ext cx="537855" cy="537931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>
            <p:custDataLst>
              <p:tags r:id="rId49"/>
            </p:custDataLst>
          </p:nvPr>
        </p:nvSpPr>
        <p:spPr bwMode="auto">
          <a:xfrm>
            <a:off x="-565544" y="1627138"/>
            <a:ext cx="537855" cy="537931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>
            <p:custDataLst>
              <p:tags r:id="rId50"/>
            </p:custDataLst>
          </p:nvPr>
        </p:nvSpPr>
        <p:spPr bwMode="auto">
          <a:xfrm>
            <a:off x="-1653677" y="2708824"/>
            <a:ext cx="535046" cy="537931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>
            <p:custDataLst>
              <p:tags r:id="rId51"/>
            </p:custDataLst>
          </p:nvPr>
        </p:nvSpPr>
        <p:spPr bwMode="auto">
          <a:xfrm>
            <a:off x="-1111201" y="2708824"/>
            <a:ext cx="538414" cy="537931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>
            <p:custDataLst>
              <p:tags r:id="rId52"/>
            </p:custDataLst>
          </p:nvPr>
        </p:nvSpPr>
        <p:spPr bwMode="auto">
          <a:xfrm>
            <a:off x="-573697" y="2708824"/>
            <a:ext cx="547209" cy="537931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81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>
            <p:custDataLst>
              <p:tags r:id="rId53"/>
            </p:custDataLst>
          </p:nvPr>
        </p:nvSpPr>
        <p:spPr bwMode="auto">
          <a:xfrm>
            <a:off x="-1658899" y="3781932"/>
            <a:ext cx="547698" cy="537931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>
            <p:custDataLst>
              <p:tags r:id="rId54"/>
            </p:custDataLst>
          </p:nvPr>
        </p:nvSpPr>
        <p:spPr bwMode="auto">
          <a:xfrm>
            <a:off x="-1113794" y="3781932"/>
            <a:ext cx="564819" cy="537931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>
            <p:custDataLst>
              <p:tags r:id="rId55"/>
            </p:custDataLst>
          </p:nvPr>
        </p:nvSpPr>
        <p:spPr bwMode="auto">
          <a:xfrm>
            <a:off x="-567921" y="3781932"/>
            <a:ext cx="535754" cy="537931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>
            <p:custDataLst>
              <p:tags r:id="rId56"/>
            </p:custDataLst>
          </p:nvPr>
        </p:nvSpPr>
        <p:spPr bwMode="auto">
          <a:xfrm>
            <a:off x="-1650805" y="4860863"/>
            <a:ext cx="550858" cy="537931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>
            <p:custDataLst>
              <p:tags r:id="rId57"/>
            </p:custDataLst>
          </p:nvPr>
        </p:nvSpPr>
        <p:spPr bwMode="auto">
          <a:xfrm>
            <a:off x="-1107526" y="4860863"/>
            <a:ext cx="537855" cy="537931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>
            <p:custDataLst>
              <p:tags r:id="rId58"/>
            </p:custDataLst>
          </p:nvPr>
        </p:nvSpPr>
        <p:spPr bwMode="auto">
          <a:xfrm>
            <a:off x="-570024" y="4860863"/>
            <a:ext cx="538099" cy="537931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>
            <p:custDataLst>
              <p:tags r:id="rId59"/>
            </p:custDataLst>
          </p:nvPr>
        </p:nvSpPr>
        <p:spPr bwMode="auto">
          <a:xfrm>
            <a:off x="-1107436" y="5396807"/>
            <a:ext cx="537855" cy="537931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>
            <p:custDataLst>
              <p:tags r:id="rId60"/>
            </p:custDataLst>
          </p:nvPr>
        </p:nvSpPr>
        <p:spPr bwMode="auto">
          <a:xfrm>
            <a:off x="-569932" y="5396807"/>
            <a:ext cx="538099" cy="537931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>
            <p:custDataLst>
              <p:tags r:id="rId61"/>
            </p:custDataLst>
          </p:nvPr>
        </p:nvSpPr>
        <p:spPr bwMode="auto">
          <a:xfrm>
            <a:off x="-1119447" y="5934754"/>
            <a:ext cx="549866" cy="537931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>
            <p:custDataLst>
              <p:tags r:id="rId62"/>
            </p:custDataLst>
          </p:nvPr>
        </p:nvSpPr>
        <p:spPr bwMode="auto">
          <a:xfrm>
            <a:off x="-1650804" y="5933210"/>
            <a:ext cx="537200" cy="537931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>
            <p:custDataLst>
              <p:tags r:id="rId63"/>
            </p:custDataLst>
          </p:nvPr>
        </p:nvSpPr>
        <p:spPr bwMode="auto">
          <a:xfrm>
            <a:off x="-573698" y="5934740"/>
            <a:ext cx="548858" cy="537946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>
            <p:custDataLst>
              <p:tags r:id="rId64"/>
            </p:custDataLst>
          </p:nvPr>
        </p:nvSpPr>
        <p:spPr bwMode="auto">
          <a:xfrm>
            <a:off x="-1650804" y="5396799"/>
            <a:ext cx="537855" cy="53793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>
            <p:custDataLst>
              <p:tags r:id="rId65"/>
            </p:custDataLst>
          </p:nvPr>
        </p:nvSpPr>
        <p:spPr bwMode="auto">
          <a:xfrm>
            <a:off x="-1122116" y="6634485"/>
            <a:ext cx="536418" cy="53793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>
            <p:custDataLst>
              <p:tags r:id="rId66"/>
            </p:custDataLst>
          </p:nvPr>
        </p:nvSpPr>
        <p:spPr bwMode="auto">
          <a:xfrm>
            <a:off x="-1662059" y="6634485"/>
            <a:ext cx="529991" cy="537931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>
            <p:custDataLst>
              <p:tags r:id="rId67"/>
            </p:custDataLst>
          </p:nvPr>
        </p:nvSpPr>
        <p:spPr bwMode="auto">
          <a:xfrm>
            <a:off x="-575999" y="6634472"/>
            <a:ext cx="535512" cy="537946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326" tIns="107461" rIns="134326" bIns="1074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84798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393315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69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ts val="588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Susan Ibach</a:t>
            </a:r>
          </a:p>
          <a:p>
            <a:r>
              <a:rPr lang="en-US" dirty="0" smtClean="0"/>
              <a:t>Christopher Harrison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in the real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&amp; 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creating a Django project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Use a Visual Studio template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django</a:t>
            </a:r>
            <a:r>
              <a:rPr lang="en-US" dirty="0" smtClean="0"/>
              <a:t>-admin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59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django</a:t>
            </a:r>
            <a:r>
              <a:rPr lang="en-US" dirty="0" smtClean="0"/>
              <a:t>-admin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610313"/>
          </a:xfrm>
        </p:spPr>
        <p:txBody>
          <a:bodyPr/>
          <a:lstStyle/>
          <a:p>
            <a:r>
              <a:rPr lang="en-US" dirty="0" smtClean="0"/>
              <a:t>Command-line utility for managing Django</a:t>
            </a:r>
          </a:p>
          <a:p>
            <a:pPr lvl="1"/>
            <a:r>
              <a:rPr lang="en-US" dirty="0" smtClean="0"/>
              <a:t>Create applications and apps</a:t>
            </a:r>
          </a:p>
          <a:p>
            <a:pPr lvl="1"/>
            <a:r>
              <a:rPr lang="en-US" dirty="0" smtClean="0"/>
              <a:t>Manage super users</a:t>
            </a:r>
          </a:p>
          <a:p>
            <a:pPr lvl="1"/>
            <a:r>
              <a:rPr lang="en-US" dirty="0" smtClean="0"/>
              <a:t>Migrate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44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django</a:t>
            </a:r>
            <a:r>
              <a:rPr lang="en-US" dirty="0" smtClean="0"/>
              <a:t>-admin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112903"/>
          </a:xfrm>
        </p:spPr>
        <p:txBody>
          <a:bodyPr/>
          <a:lstStyle/>
          <a:p>
            <a:r>
              <a:rPr lang="en-US" dirty="0" smtClean="0"/>
              <a:t>It's what the Django people use</a:t>
            </a:r>
          </a:p>
          <a:p>
            <a:r>
              <a:rPr lang="en-US" dirty="0" smtClean="0"/>
              <a:t>Ability to use templates</a:t>
            </a:r>
          </a:p>
          <a:p>
            <a:pPr lvl="1"/>
            <a:r>
              <a:rPr lang="en-US" dirty="0" smtClean="0"/>
              <a:t>Server-side libraries</a:t>
            </a:r>
          </a:p>
          <a:p>
            <a:pPr lvl="2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Client-side frameworks</a:t>
            </a:r>
          </a:p>
          <a:p>
            <a:pPr lvl="2"/>
            <a:r>
              <a:rPr lang="en-US" dirty="0" smtClean="0"/>
              <a:t>Single page apps</a:t>
            </a:r>
          </a:p>
          <a:p>
            <a:pPr lvl="2"/>
            <a:r>
              <a:rPr lang="en-US" dirty="0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95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django</a:t>
            </a:r>
            <a:r>
              <a:rPr lang="en-US" dirty="0" smtClean="0"/>
              <a:t>-admin and Visual Studio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361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empty Django project in 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everything from the folder (except the </a:t>
            </a:r>
            <a:r>
              <a:rPr lang="en-US" dirty="0" err="1" smtClean="0"/>
              <a:t>proj</a:t>
            </a:r>
            <a:r>
              <a:rPr lang="en-US" dirty="0" smtClean="0"/>
              <a:t> &amp; </a:t>
            </a:r>
            <a:r>
              <a:rPr lang="en-US" dirty="0" err="1" smtClean="0"/>
              <a:t>sln</a:t>
            </a:r>
            <a:r>
              <a:rPr lang="en-US" dirty="0" smtClean="0"/>
              <a:t> files)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django</a:t>
            </a:r>
            <a:r>
              <a:rPr lang="en-US" dirty="0" smtClean="0"/>
              <a:t>-admin to create the project</a:t>
            </a:r>
          </a:p>
          <a:p>
            <a:r>
              <a:rPr lang="en-US" dirty="0" smtClean="0"/>
              <a:t>      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-admin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startproject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&lt;project-name&gt; &lt;containing-folder&gt;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1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1162178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Django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django</a:t>
            </a:r>
            <a:r>
              <a:rPr lang="en-US" dirty="0" smtClean="0"/>
              <a:t>-admin to create an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918509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Automatically creates:</a:t>
            </a:r>
          </a:p>
          <a:p>
            <a:pPr lvl="2"/>
            <a:r>
              <a:rPr lang="en-US" dirty="0" smtClean="0"/>
              <a:t>models.py</a:t>
            </a:r>
          </a:p>
          <a:p>
            <a:pPr lvl="2"/>
            <a:r>
              <a:rPr lang="en-US" dirty="0" smtClean="0"/>
              <a:t>views.py</a:t>
            </a:r>
          </a:p>
          <a:p>
            <a:pPr lvl="2"/>
            <a:r>
              <a:rPr lang="en-US" dirty="0" smtClean="0"/>
              <a:t>migrations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django</a:t>
            </a:r>
            <a:r>
              <a:rPr lang="en-US" dirty="0" smtClean="0">
                <a:latin typeface="Consolas" panose="020B0609020204030204" pitchFamily="49" charset="0"/>
              </a:rPr>
              <a:t>-admin </a:t>
            </a:r>
            <a:r>
              <a:rPr lang="en-US" dirty="0" err="1" smtClean="0">
                <a:latin typeface="Consolas" panose="020B0609020204030204" pitchFamily="49" charset="0"/>
              </a:rPr>
              <a:t>startapp</a:t>
            </a:r>
            <a:r>
              <a:rPr lang="en-US" dirty="0" smtClean="0">
                <a:latin typeface="Consolas" panose="020B0609020204030204" pitchFamily="49" charset="0"/>
              </a:rPr>
              <a:t> &lt;app-name&gt; &lt;folder-name&gt;</a:t>
            </a:r>
          </a:p>
          <a:p>
            <a:r>
              <a:rPr lang="en-US" altLang="ja-JP" dirty="0" smtClean="0"/>
              <a:t>After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creation</a:t>
            </a:r>
          </a:p>
          <a:p>
            <a:pPr lvl="1"/>
            <a:r>
              <a:rPr lang="en-US" dirty="0" smtClean="0"/>
              <a:t>Include folder in Visual Studio</a:t>
            </a:r>
          </a:p>
          <a:p>
            <a:pPr lvl="1"/>
            <a:r>
              <a:rPr lang="en-US" dirty="0" smtClean="0"/>
              <a:t>Add app as installed apps in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10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Django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9" y="717065"/>
            <a:ext cx="3510997" cy="3481616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6661" y="590321"/>
            <a:ext cx="6723186" cy="76196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882" dirty="0" smtClean="0">
                <a:solidFill>
                  <a:schemeClr val="tx1"/>
                </a:solidFill>
              </a:rPr>
              <a:t>Susan Ibach</a:t>
            </a:r>
            <a:endParaRPr lang="en-US" sz="5882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76661" y="1710853"/>
            <a:ext cx="6947292" cy="390660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Senior Technical Evangelist, Microsoft Canada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Data, code and cloud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Longtime MCT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Blogs at Canadian Developer Connection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Runner and hockey mom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2748" y="4838378"/>
            <a:ext cx="3682671" cy="76196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921" dirty="0" smtClean="0">
                <a:solidFill>
                  <a:schemeClr val="tx1"/>
                </a:solidFill>
              </a:rPr>
              <a:t>@</a:t>
            </a:r>
            <a:r>
              <a:rPr lang="en-US" sz="3921" dirty="0" err="1" smtClean="0">
                <a:solidFill>
                  <a:schemeClr val="tx1"/>
                </a:solidFill>
              </a:rPr>
              <a:t>hockeygeekgirl</a:t>
            </a:r>
            <a:endParaRPr lang="en-US" sz="392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734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4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45000" y="1732487"/>
            <a:ext cx="2133600" cy="1371600"/>
            <a:chOff x="2413000" y="1380067"/>
            <a:chExt cx="2133600" cy="1371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413000" y="1888067"/>
              <a:ext cx="2133600" cy="863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Title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Abstract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13000" y="1380067"/>
              <a:ext cx="2133600" cy="50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Session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67133" y="3742268"/>
            <a:ext cx="2133600" cy="1371600"/>
            <a:chOff x="2413000" y="1380067"/>
            <a:chExt cx="2133600" cy="1371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413000" y="1888067"/>
              <a:ext cx="2133600" cy="863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Title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Description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13000" y="1380067"/>
              <a:ext cx="2133600" cy="50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Track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1200" y="3581401"/>
            <a:ext cx="2133600" cy="1701798"/>
            <a:chOff x="2413000" y="1380067"/>
            <a:chExt cx="2133600" cy="170179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2413000" y="1888066"/>
              <a:ext cx="2133600" cy="1193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Name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Title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Bio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413000" y="1380067"/>
              <a:ext cx="2133600" cy="508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Speaker</a:t>
              </a:r>
            </a:p>
          </p:txBody>
        </p:sp>
      </p:grpSp>
      <p:cxnSp>
        <p:nvCxnSpPr>
          <p:cNvPr id="16" name="Elbow Connector 15"/>
          <p:cNvCxnSpPr>
            <a:stCxn id="13" idx="3"/>
            <a:endCxn id="6" idx="2"/>
          </p:cNvCxnSpPr>
          <p:nvPr/>
        </p:nvCxnSpPr>
        <p:spPr>
          <a:xfrm flipV="1">
            <a:off x="2844800" y="3104087"/>
            <a:ext cx="2667000" cy="1582213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3822" y="4089400"/>
            <a:ext cx="47994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78400" y="3109014"/>
            <a:ext cx="454292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18255" y="4165002"/>
            <a:ext cx="47994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</p:txBody>
      </p:sp>
      <p:cxnSp>
        <p:nvCxnSpPr>
          <p:cNvPr id="28" name="Elbow Connector 27"/>
          <p:cNvCxnSpPr>
            <a:stCxn id="10" idx="1"/>
            <a:endCxn id="6" idx="2"/>
          </p:cNvCxnSpPr>
          <p:nvPr/>
        </p:nvCxnSpPr>
        <p:spPr>
          <a:xfrm rot="10800000">
            <a:off x="5511801" y="3104088"/>
            <a:ext cx="2455333" cy="157798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52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253198"/>
          </a:xfrm>
        </p:spPr>
        <p:txBody>
          <a:bodyPr/>
          <a:lstStyle/>
          <a:p>
            <a:r>
              <a:rPr lang="en-US" b="1" dirty="0" err="1" smtClean="0"/>
              <a:t>makemigrations</a:t>
            </a:r>
            <a:endParaRPr lang="en-US" dirty="0"/>
          </a:p>
          <a:p>
            <a:pPr lvl="1"/>
            <a:r>
              <a:rPr lang="en-US" dirty="0"/>
              <a:t>Create a new migration, this creates a package that contains all of the changes to be made to the database based on the code changes in our models</a:t>
            </a:r>
          </a:p>
          <a:p>
            <a:r>
              <a:rPr lang="en-US" b="1" dirty="0" err="1"/>
              <a:t>sqlmigrate</a:t>
            </a:r>
            <a:endParaRPr lang="en-US" dirty="0"/>
          </a:p>
          <a:p>
            <a:pPr lvl="1"/>
            <a:r>
              <a:rPr lang="en-US" dirty="0"/>
              <a:t>Display the SQL statements that will be applied by a migration</a:t>
            </a:r>
          </a:p>
          <a:p>
            <a:r>
              <a:rPr lang="en-US" b="1" dirty="0"/>
              <a:t>migrate</a:t>
            </a:r>
          </a:p>
          <a:p>
            <a:pPr lvl="1"/>
            <a:r>
              <a:rPr lang="en-US" dirty="0"/>
              <a:t>Update the database with the specified migration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03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1186356"/>
            <a:ext cx="9859116" cy="2139688"/>
          </a:xfrm>
        </p:spPr>
        <p:txBody>
          <a:bodyPr/>
          <a:lstStyle/>
          <a:p>
            <a:r>
              <a:rPr lang="en-US" dirty="0" smtClean="0"/>
              <a:t>Getting the database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9" y="702375"/>
            <a:ext cx="3510997" cy="3510997"/>
          </a:xfrm>
          <a:prstGeom prst="ellipse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6661" y="590321"/>
            <a:ext cx="6723186" cy="76196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882" dirty="0" smtClean="0">
                <a:solidFill>
                  <a:schemeClr val="tx1"/>
                </a:solidFill>
              </a:rPr>
              <a:t>Christopher Harrison</a:t>
            </a:r>
            <a:endParaRPr lang="en-US" sz="5882" dirty="0">
              <a:solidFill>
                <a:schemeClr val="tx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76661" y="1710853"/>
            <a:ext cx="6947292" cy="390660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Senior Content Producer - Microsoft Virtual Academy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Web guy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&lt;3 OSS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Long-time Microsoft Certified Trainer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Periodic blogger (blog.geektrainer.com)</a:t>
            </a:r>
          </a:p>
          <a:p>
            <a:pPr>
              <a:spcBef>
                <a:spcPts val="1176"/>
              </a:spcBef>
            </a:pPr>
            <a:r>
              <a:rPr lang="en-US" sz="1961" dirty="0" smtClean="0">
                <a:solidFill>
                  <a:schemeClr val="tx1"/>
                </a:solidFill>
              </a:rPr>
              <a:t>Marathoner, husband, father of one four-legged child</a:t>
            </a:r>
            <a:endParaRPr lang="en-US" sz="196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2750" y="4838378"/>
            <a:ext cx="3510996" cy="76196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921" dirty="0" smtClean="0">
                <a:solidFill>
                  <a:schemeClr val="tx1"/>
                </a:solidFill>
              </a:rPr>
              <a:t>@</a:t>
            </a:r>
            <a:r>
              <a:rPr lang="en-US" sz="3921" dirty="0" err="1" smtClean="0">
                <a:solidFill>
                  <a:schemeClr val="tx1"/>
                </a:solidFill>
              </a:rPr>
              <a:t>geektrainer</a:t>
            </a:r>
            <a:endParaRPr lang="en-US" sz="392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215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48213" y="1434766"/>
            <a:ext cx="717140" cy="71714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8213" y="2196728"/>
            <a:ext cx="717140" cy="71714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85332" y="1434766"/>
            <a:ext cx="717140" cy="717140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65353" y="1434766"/>
            <a:ext cx="4840694" cy="717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89642" rIns="268927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Creating </a:t>
            </a:r>
            <a:r>
              <a:rPr lang="en-US" sz="1961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and managing a </a:t>
            </a:r>
            <a:r>
              <a:rPr lang="en-US" sz="1961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Django application</a:t>
            </a:r>
            <a:endParaRPr lang="en-US" sz="1961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165353" y="2196728"/>
            <a:ext cx="4840694" cy="717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89642" rIns="268927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 smtClean="0">
                <a:solidFill>
                  <a:srgbClr val="50505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Security</a:t>
            </a:r>
            <a:endParaRPr lang="en-US" sz="1961" dirty="0">
              <a:solidFill>
                <a:srgbClr val="50505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02472" y="1434766"/>
            <a:ext cx="4840694" cy="717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8927" tIns="89642" rIns="268927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Forms and next steps</a:t>
            </a:r>
            <a:endParaRPr lang="en-US" sz="1961" dirty="0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864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Django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Django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479059"/>
          </a:xfrm>
        </p:spPr>
        <p:txBody>
          <a:bodyPr/>
          <a:lstStyle/>
          <a:p>
            <a:r>
              <a:rPr lang="en-US" dirty="0" smtClean="0"/>
              <a:t>What are we about to create?</a:t>
            </a:r>
          </a:p>
          <a:p>
            <a:r>
              <a:rPr lang="en-US" dirty="0" smtClean="0"/>
              <a:t>What are the requirements?</a:t>
            </a:r>
          </a:p>
          <a:p>
            <a:r>
              <a:rPr lang="en-US" dirty="0" smtClean="0"/>
              <a:t>Why use Django?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468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about to create?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021946"/>
          </a:xfrm>
        </p:spPr>
        <p:txBody>
          <a:bodyPr/>
          <a:lstStyle/>
          <a:p>
            <a:r>
              <a:rPr lang="en-US" dirty="0" smtClean="0"/>
              <a:t>Application to manage a conference</a:t>
            </a:r>
          </a:p>
          <a:p>
            <a:r>
              <a:rPr lang="en-US" dirty="0" smtClean="0"/>
              <a:t>Display sessions, speakers and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774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requirements?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3330142"/>
          </a:xfrm>
        </p:spPr>
        <p:txBody>
          <a:bodyPr/>
          <a:lstStyle/>
          <a:p>
            <a:r>
              <a:rPr lang="en-US" dirty="0" smtClean="0"/>
              <a:t>Easy to navigate</a:t>
            </a:r>
          </a:p>
          <a:p>
            <a:pPr lvl="1"/>
            <a:r>
              <a:rPr lang="en-US" dirty="0" smtClean="0"/>
              <a:t>Partial page updates where appropriate</a:t>
            </a:r>
          </a:p>
          <a:p>
            <a:r>
              <a:rPr lang="en-US" dirty="0" smtClean="0"/>
              <a:t>Allow people to submit sessions</a:t>
            </a:r>
          </a:p>
          <a:p>
            <a:pPr lvl="1"/>
            <a:r>
              <a:rPr lang="en-US" dirty="0" smtClean="0"/>
              <a:t>They must register first</a:t>
            </a:r>
          </a:p>
          <a:p>
            <a:r>
              <a:rPr lang="en-US" dirty="0" smtClean="0"/>
              <a:t>Allow conference organizers to easily modify data</a:t>
            </a:r>
          </a:p>
          <a:p>
            <a:pPr lvl="1"/>
            <a:r>
              <a:rPr lang="en-US" dirty="0" smtClean="0"/>
              <a:t>Manage tracks</a:t>
            </a:r>
          </a:p>
          <a:p>
            <a:pPr lvl="1"/>
            <a:r>
              <a:rPr lang="en-US" dirty="0" smtClean="0"/>
              <a:t>Approve sessions</a:t>
            </a:r>
          </a:p>
          <a:p>
            <a:r>
              <a:rPr lang="en-US" dirty="0" smtClean="0"/>
              <a:t>Host in Azure</a:t>
            </a:r>
          </a:p>
        </p:txBody>
      </p:sp>
    </p:spTree>
    <p:extLst>
      <p:ext uri="{BB962C8B-B14F-4D97-AF65-F5344CB8AC3E}">
        <p14:creationId xmlns:p14="http://schemas.microsoft.com/office/powerpoint/2010/main" val="31933010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Django?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936171"/>
          </a:xfrm>
        </p:spPr>
        <p:txBody>
          <a:bodyPr/>
          <a:lstStyle/>
          <a:p>
            <a:r>
              <a:rPr lang="en-US" dirty="0" smtClean="0"/>
              <a:t>Built-in administration page</a:t>
            </a:r>
          </a:p>
          <a:p>
            <a:r>
              <a:rPr lang="en-US" dirty="0" smtClean="0"/>
              <a:t>Automatic form generation</a:t>
            </a:r>
          </a:p>
          <a:p>
            <a:r>
              <a:rPr lang="en-US" dirty="0" smtClean="0"/>
              <a:t>Easy to manage users and security</a:t>
            </a:r>
          </a:p>
          <a:p>
            <a:r>
              <a:rPr lang="en-US" dirty="0" smtClean="0"/>
              <a:t>Minimize code and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5800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3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6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9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3cd2334-221a-48c3-9034-bfd1542dfe2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277</TotalTime>
  <Words>392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Consolas</vt:lpstr>
      <vt:lpstr>Segoe UI</vt:lpstr>
      <vt:lpstr>Segoe UI Light</vt:lpstr>
      <vt:lpstr>Wingdings</vt:lpstr>
      <vt:lpstr>WHITE TEMPLATE</vt:lpstr>
      <vt:lpstr>Django in the real world</vt:lpstr>
      <vt:lpstr>PowerPoint Presentation</vt:lpstr>
      <vt:lpstr>PowerPoint Presentation</vt:lpstr>
      <vt:lpstr>Agenda</vt:lpstr>
      <vt:lpstr>Creating a Django application</vt:lpstr>
      <vt:lpstr>Creating a Django application</vt:lpstr>
      <vt:lpstr>What are we about to create?</vt:lpstr>
      <vt:lpstr>What are the requirements?</vt:lpstr>
      <vt:lpstr>Why use Django?</vt:lpstr>
      <vt:lpstr>Installing Python &amp; Django</vt:lpstr>
      <vt:lpstr>Creating the project</vt:lpstr>
      <vt:lpstr>Options for creating a Django project</vt:lpstr>
      <vt:lpstr>What is django-admin</vt:lpstr>
      <vt:lpstr>Why use django-admin</vt:lpstr>
      <vt:lpstr>Using django-admin and Visual Studio</vt:lpstr>
      <vt:lpstr>Creating a Django project</vt:lpstr>
      <vt:lpstr>Creating the app</vt:lpstr>
      <vt:lpstr>Using django-admin to create an app</vt:lpstr>
      <vt:lpstr>Creating a Django app</vt:lpstr>
      <vt:lpstr>Creating the models</vt:lpstr>
      <vt:lpstr>Object model</vt:lpstr>
      <vt:lpstr>Creating the models</vt:lpstr>
      <vt:lpstr>Creating the database</vt:lpstr>
      <vt:lpstr>Database management review</vt:lpstr>
      <vt:lpstr>Getting the database setup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 the real world</dc:title>
  <dc:creator>Christopher Harrison</dc:creator>
  <cp:lastModifiedBy>Christopher Harrison</cp:lastModifiedBy>
  <cp:revision>15</cp:revision>
  <dcterms:created xsi:type="dcterms:W3CDTF">2015-12-10T20:07:53Z</dcterms:created>
  <dcterms:modified xsi:type="dcterms:W3CDTF">2015-12-17T16:10:21Z</dcterms:modified>
</cp:coreProperties>
</file>