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1"/>
  </p:sldMasterIdLst>
  <p:sldIdLst>
    <p:sldId id="256" r:id="rId32"/>
    <p:sldId id="257" r:id="rId33"/>
    <p:sldId id="258" r:id="rId34"/>
    <p:sldId id="259" r:id="rId35"/>
    <p:sldId id="265" r:id="rId36"/>
    <p:sldId id="266" r:id="rId37"/>
    <p:sldId id="260" r:id="rId38"/>
    <p:sldId id="261" r:id="rId39"/>
    <p:sldId id="262" r:id="rId40"/>
    <p:sldId id="263" r:id="rId41"/>
    <p:sldId id="264" r:id="rId42"/>
    <p:sldId id="267" r:id="rId43"/>
    <p:sldId id="271" r:id="rId44"/>
    <p:sldId id="280" r:id="rId45"/>
    <p:sldId id="279" r:id="rId46"/>
    <p:sldId id="281" r:id="rId47"/>
    <p:sldId id="282" r:id="rId48"/>
    <p:sldId id="283" r:id="rId49"/>
    <p:sldId id="284" r:id="rId50"/>
    <p:sldId id="285" r:id="rId51"/>
    <p:sldId id="268" r:id="rId52"/>
    <p:sldId id="274" r:id="rId53"/>
    <p:sldId id="275" r:id="rId54"/>
    <p:sldId id="276" r:id="rId55"/>
    <p:sldId id="277" r:id="rId56"/>
    <p:sldId id="270" r:id="rId57"/>
    <p:sldId id="278" r:id="rId58"/>
    <p:sldId id="286" r:id="rId59"/>
    <p:sldId id="287" r:id="rId60"/>
    <p:sldId id="288" r:id="rId61"/>
    <p:sldId id="28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552486B-6CB5-45C4-9652-B2B354B428C6}">
          <p14:sldIdLst>
            <p14:sldId id="256"/>
            <p14:sldId id="257"/>
            <p14:sldId id="258"/>
            <p14:sldId id="259"/>
            <p14:sldId id="265"/>
            <p14:sldId id="266"/>
            <p14:sldId id="260"/>
            <p14:sldId id="261"/>
          </p14:sldIdLst>
        </p14:section>
        <p14:section name="Default list display" id="{3484B9A3-5CD8-42D2-B903-581C67D308BA}">
          <p14:sldIdLst>
            <p14:sldId id="262"/>
            <p14:sldId id="263"/>
            <p14:sldId id="264"/>
            <p14:sldId id="267"/>
            <p14:sldId id="271"/>
            <p14:sldId id="280"/>
            <p14:sldId id="279"/>
          </p14:sldIdLst>
        </p14:section>
        <p14:section name="List filtering" id="{D25A3A83-9885-4D26-8AAA-D8138C1D7246}">
          <p14:sldIdLst>
            <p14:sldId id="281"/>
            <p14:sldId id="282"/>
            <p14:sldId id="283"/>
            <p14:sldId id="284"/>
            <p14:sldId id="285"/>
          </p14:sldIdLst>
        </p14:section>
        <p14:section name="Customizing forms" id="{1B5F8608-E831-4064-A5D0-83C59AF66CB9}">
          <p14:sldIdLst>
            <p14:sldId id="268"/>
            <p14:sldId id="274"/>
            <p14:sldId id="275"/>
            <p14:sldId id="276"/>
            <p14:sldId id="277"/>
            <p14:sldId id="270"/>
            <p14:sldId id="278"/>
          </p14:sldIdLst>
        </p14:section>
        <p14:section name="Custom actions" id="{24BB6180-A12B-452A-A3A1-69CFD82E5818}">
          <p14:sldIdLst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0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8.xml"/><Relationship Id="rId21" Type="http://schemas.openxmlformats.org/officeDocument/2006/relationships/customXml" Target="../customXml/item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slide" Target="slides/slide24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62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slide" Target="slides/slide27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slide" Target="slides/slide26.xml"/><Relationship Id="rId61" Type="http://schemas.openxmlformats.org/officeDocument/2006/relationships/slide" Target="slides/slide30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slide" Target="slides/slide29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slide" Target="slides/slide25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20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8.xml"/><Relationship Id="rId4" Type="http://schemas.openxmlformats.org/officeDocument/2006/relationships/customXml" Target="../../customXml/item2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28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2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349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840792"/>
          </a:xfrm>
        </p:spPr>
        <p:txBody>
          <a:bodyPr>
            <a:spAutoFit/>
          </a:bodyPr>
          <a:lstStyle>
            <a:lvl1pPr>
              <a:spcBef>
                <a:spcPts val="588"/>
              </a:spcBef>
              <a:defRPr sz="1961"/>
            </a:lvl1pPr>
            <a:lvl2pPr>
              <a:spcBef>
                <a:spcPts val="588"/>
              </a:spcBef>
              <a:defRPr sz="1961"/>
            </a:lvl2pPr>
            <a:lvl3pPr>
              <a:spcBef>
                <a:spcPts val="588"/>
              </a:spcBef>
              <a:defRPr sz="1961"/>
            </a:lvl3pPr>
            <a:lvl4pPr>
              <a:spcBef>
                <a:spcPts val="588"/>
              </a:spcBef>
              <a:defRPr sz="1961"/>
            </a:lvl4pPr>
            <a:lvl5pPr>
              <a:spcBef>
                <a:spcPts val="588"/>
              </a:spcBef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601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69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70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206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18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17098989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571767" y="2510345"/>
            <a:ext cx="2061777" cy="206207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09990" y="2510345"/>
            <a:ext cx="2061777" cy="206207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48212" y="2510345"/>
            <a:ext cx="2061777" cy="206207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633544" y="2510345"/>
            <a:ext cx="2061777" cy="206207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68" y="4952827"/>
            <a:ext cx="8752592" cy="19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7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5378549" cy="1524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5689" y="0"/>
            <a:ext cx="6095689" cy="68586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56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94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59" y="358621"/>
            <a:ext cx="5378549" cy="1524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89" cy="68586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425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62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717242"/>
            <a:ext cx="7619611" cy="60353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5" y="3429311"/>
            <a:ext cx="7201599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599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97" y="717242"/>
            <a:ext cx="7619611" cy="603538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204861"/>
            <a:ext cx="7316971" cy="29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40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70" y="1075863"/>
            <a:ext cx="717139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7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1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042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8807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96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313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4097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8193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72290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96386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384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358570" y="6170058"/>
            <a:ext cx="11474238" cy="3319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642" tIns="89642" rIns="89642" bIns="89642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980" baseline="0" dirty="0">
                <a:solidFill>
                  <a:schemeClr val="bg1"/>
                </a:solidFill>
                <a:cs typeface="Segoe UI" pitchFamily="34" charset="0"/>
              </a:rPr>
              <a:t>© </a:t>
            </a:r>
            <a:r>
              <a:rPr lang="en-US" sz="980" baseline="0" dirty="0" smtClean="0">
                <a:solidFill>
                  <a:schemeClr val="bg1"/>
                </a:solidFill>
                <a:cs typeface="Segoe UI" pitchFamily="34" charset="0"/>
              </a:rPr>
              <a:t>2015 </a:t>
            </a:r>
            <a:r>
              <a:rPr lang="en-US" sz="980" baseline="0" dirty="0">
                <a:solidFill>
                  <a:schemeClr val="bg1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696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8570" y="1344828"/>
            <a:ext cx="11474238" cy="1840792"/>
          </a:xfrm>
          <a:prstGeom prst="rect">
            <a:avLst/>
          </a:prstGeom>
        </p:spPr>
        <p:txBody>
          <a:bodyPr>
            <a:spAutoFit/>
          </a:bodyPr>
          <a:lstStyle>
            <a:lvl1pPr marL="224097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4819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72290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96386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2048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41381"/>
            <a:ext cx="12192001" cy="717242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13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8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1939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7267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7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03" y="5782138"/>
            <a:ext cx="7056143" cy="10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786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02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buFont typeface="Arial" charset="0"/>
              <a:buChar char="•"/>
              <a:defRPr sz="1961"/>
            </a:lvl2pPr>
            <a:lvl3pPr marL="448193" indent="-224097">
              <a:spcBef>
                <a:spcPts val="588"/>
              </a:spcBef>
              <a:buFont typeface="Arial" charset="0"/>
              <a:buChar char="•"/>
              <a:defRPr/>
            </a:lvl3pPr>
            <a:lvl4pPr marL="672290" indent="-224097">
              <a:spcBef>
                <a:spcPts val="588"/>
              </a:spcBef>
              <a:buFont typeface="Arial" charset="0"/>
              <a:buChar char="•"/>
              <a:defRPr/>
            </a:lvl4pPr>
            <a:lvl5pPr marL="896386" indent="-224097">
              <a:spcBef>
                <a:spcPts val="588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150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9655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570" y="1255173"/>
            <a:ext cx="11474238" cy="179310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Rectangle 44"/>
          <p:cNvSpPr/>
          <p:nvPr>
            <p:custDataLst>
              <p:tags r:id="rId29"/>
            </p:custDataLst>
          </p:nvPr>
        </p:nvSpPr>
        <p:spPr bwMode="auto">
          <a:xfrm>
            <a:off x="-1648348" y="729"/>
            <a:ext cx="537855" cy="537931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>
            <p:custDataLst>
              <p:tags r:id="rId30"/>
            </p:custDataLst>
          </p:nvPr>
        </p:nvSpPr>
        <p:spPr bwMode="auto">
          <a:xfrm>
            <a:off x="-1111434" y="729"/>
            <a:ext cx="537855" cy="537931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>
            <p:custDataLst>
              <p:tags r:id="rId31"/>
            </p:custDataLst>
          </p:nvPr>
        </p:nvSpPr>
        <p:spPr bwMode="auto">
          <a:xfrm>
            <a:off x="-565544" y="729"/>
            <a:ext cx="537855" cy="53793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>
            <p:custDataLst>
              <p:tags r:id="rId32"/>
            </p:custDataLst>
          </p:nvPr>
        </p:nvSpPr>
        <p:spPr bwMode="auto">
          <a:xfrm>
            <a:off x="-1648240" y="1082424"/>
            <a:ext cx="537855" cy="537931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>
            <p:custDataLst>
              <p:tags r:id="rId33"/>
            </p:custDataLst>
          </p:nvPr>
        </p:nvSpPr>
        <p:spPr bwMode="auto">
          <a:xfrm>
            <a:off x="-1111552" y="1082424"/>
            <a:ext cx="537855" cy="537931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>
            <p:custDataLst>
              <p:tags r:id="rId34"/>
            </p:custDataLst>
          </p:nvPr>
        </p:nvSpPr>
        <p:spPr bwMode="auto">
          <a:xfrm>
            <a:off x="-565527" y="1082424"/>
            <a:ext cx="537855" cy="537931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>
            <p:custDataLst>
              <p:tags r:id="rId35"/>
            </p:custDataLst>
          </p:nvPr>
        </p:nvSpPr>
        <p:spPr bwMode="auto">
          <a:xfrm>
            <a:off x="-1638304" y="2170893"/>
            <a:ext cx="547463" cy="537931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>
            <p:custDataLst>
              <p:tags r:id="rId36"/>
            </p:custDataLst>
          </p:nvPr>
        </p:nvSpPr>
        <p:spPr bwMode="auto">
          <a:xfrm>
            <a:off x="-1100178" y="2170893"/>
            <a:ext cx="543287" cy="537931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>
            <p:custDataLst>
              <p:tags r:id="rId37"/>
            </p:custDataLst>
          </p:nvPr>
        </p:nvSpPr>
        <p:spPr bwMode="auto">
          <a:xfrm>
            <a:off x="-555589" y="2170893"/>
            <a:ext cx="537855" cy="537931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>
            <p:custDataLst>
              <p:tags r:id="rId38"/>
            </p:custDataLst>
          </p:nvPr>
        </p:nvSpPr>
        <p:spPr bwMode="auto">
          <a:xfrm>
            <a:off x="-1658897" y="3245378"/>
            <a:ext cx="556800" cy="537931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>
            <p:custDataLst>
              <p:tags r:id="rId39"/>
            </p:custDataLst>
          </p:nvPr>
        </p:nvSpPr>
        <p:spPr bwMode="auto">
          <a:xfrm>
            <a:off x="-1112872" y="3245378"/>
            <a:ext cx="547437" cy="537931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>
            <p:custDataLst>
              <p:tags r:id="rId40"/>
            </p:custDataLst>
          </p:nvPr>
        </p:nvSpPr>
        <p:spPr bwMode="auto">
          <a:xfrm>
            <a:off x="-566845" y="3245378"/>
            <a:ext cx="537855" cy="537931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>
            <p:custDataLst>
              <p:tags r:id="rId41"/>
            </p:custDataLst>
          </p:nvPr>
        </p:nvSpPr>
        <p:spPr bwMode="auto">
          <a:xfrm>
            <a:off x="-1650802" y="4317108"/>
            <a:ext cx="550857" cy="537931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>
            <p:custDataLst>
              <p:tags r:id="rId42"/>
            </p:custDataLst>
          </p:nvPr>
        </p:nvSpPr>
        <p:spPr bwMode="auto">
          <a:xfrm>
            <a:off x="-1107996" y="4317108"/>
            <a:ext cx="537855" cy="537931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>
            <p:custDataLst>
              <p:tags r:id="rId43"/>
            </p:custDataLst>
          </p:nvPr>
        </p:nvSpPr>
        <p:spPr bwMode="auto">
          <a:xfrm>
            <a:off x="-570022" y="4317108"/>
            <a:ext cx="537855" cy="537931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>
            <p:custDataLst>
              <p:tags r:id="rId44"/>
            </p:custDataLst>
          </p:nvPr>
        </p:nvSpPr>
        <p:spPr bwMode="auto">
          <a:xfrm>
            <a:off x="-1648240" y="545452"/>
            <a:ext cx="537855" cy="537931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>
            <p:custDataLst>
              <p:tags r:id="rId45"/>
            </p:custDataLst>
          </p:nvPr>
        </p:nvSpPr>
        <p:spPr bwMode="auto">
          <a:xfrm>
            <a:off x="-1111550" y="545444"/>
            <a:ext cx="546118" cy="537931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>
            <p:custDataLst>
              <p:tags r:id="rId46"/>
            </p:custDataLst>
          </p:nvPr>
        </p:nvSpPr>
        <p:spPr bwMode="auto">
          <a:xfrm>
            <a:off x="-565544" y="545452"/>
            <a:ext cx="537855" cy="537931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>
            <p:custDataLst>
              <p:tags r:id="rId47"/>
            </p:custDataLst>
          </p:nvPr>
        </p:nvSpPr>
        <p:spPr bwMode="auto">
          <a:xfrm>
            <a:off x="-1648484" y="1627138"/>
            <a:ext cx="537855" cy="537931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>
            <p:custDataLst>
              <p:tags r:id="rId48"/>
            </p:custDataLst>
          </p:nvPr>
        </p:nvSpPr>
        <p:spPr bwMode="auto">
          <a:xfrm>
            <a:off x="-1110654" y="1627138"/>
            <a:ext cx="537855" cy="537931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>
            <p:custDataLst>
              <p:tags r:id="rId49"/>
            </p:custDataLst>
          </p:nvPr>
        </p:nvSpPr>
        <p:spPr bwMode="auto">
          <a:xfrm>
            <a:off x="-565544" y="1627138"/>
            <a:ext cx="537855" cy="537931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>
            <p:custDataLst>
              <p:tags r:id="rId50"/>
            </p:custDataLst>
          </p:nvPr>
        </p:nvSpPr>
        <p:spPr bwMode="auto">
          <a:xfrm>
            <a:off x="-1653677" y="2708824"/>
            <a:ext cx="535046" cy="537931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>
            <p:custDataLst>
              <p:tags r:id="rId51"/>
            </p:custDataLst>
          </p:nvPr>
        </p:nvSpPr>
        <p:spPr bwMode="auto">
          <a:xfrm>
            <a:off x="-1111201" y="2708824"/>
            <a:ext cx="538414" cy="537931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>
            <p:custDataLst>
              <p:tags r:id="rId52"/>
            </p:custDataLst>
          </p:nvPr>
        </p:nvSpPr>
        <p:spPr bwMode="auto">
          <a:xfrm>
            <a:off x="-573697" y="2708824"/>
            <a:ext cx="547209" cy="537931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>
            <p:custDataLst>
              <p:tags r:id="rId53"/>
            </p:custDataLst>
          </p:nvPr>
        </p:nvSpPr>
        <p:spPr bwMode="auto">
          <a:xfrm>
            <a:off x="-1658899" y="3781932"/>
            <a:ext cx="547698" cy="537931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>
            <p:custDataLst>
              <p:tags r:id="rId54"/>
            </p:custDataLst>
          </p:nvPr>
        </p:nvSpPr>
        <p:spPr bwMode="auto">
          <a:xfrm>
            <a:off x="-1113794" y="3781932"/>
            <a:ext cx="564819" cy="537931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>
            <p:custDataLst>
              <p:tags r:id="rId55"/>
            </p:custDataLst>
          </p:nvPr>
        </p:nvSpPr>
        <p:spPr bwMode="auto">
          <a:xfrm>
            <a:off x="-567921" y="3781932"/>
            <a:ext cx="535754" cy="537931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>
            <p:custDataLst>
              <p:tags r:id="rId56"/>
            </p:custDataLst>
          </p:nvPr>
        </p:nvSpPr>
        <p:spPr bwMode="auto">
          <a:xfrm>
            <a:off x="-1650805" y="4860863"/>
            <a:ext cx="550858" cy="537931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>
            <p:custDataLst>
              <p:tags r:id="rId57"/>
            </p:custDataLst>
          </p:nvPr>
        </p:nvSpPr>
        <p:spPr bwMode="auto">
          <a:xfrm>
            <a:off x="-1107526" y="4860863"/>
            <a:ext cx="537855" cy="537931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>
            <p:custDataLst>
              <p:tags r:id="rId58"/>
            </p:custDataLst>
          </p:nvPr>
        </p:nvSpPr>
        <p:spPr bwMode="auto">
          <a:xfrm>
            <a:off x="-570024" y="4860863"/>
            <a:ext cx="538099" cy="537931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>
            <p:custDataLst>
              <p:tags r:id="rId59"/>
            </p:custDataLst>
          </p:nvPr>
        </p:nvSpPr>
        <p:spPr bwMode="auto">
          <a:xfrm>
            <a:off x="-1107436" y="5396807"/>
            <a:ext cx="537855" cy="537931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>
            <p:custDataLst>
              <p:tags r:id="rId60"/>
            </p:custDataLst>
          </p:nvPr>
        </p:nvSpPr>
        <p:spPr bwMode="auto">
          <a:xfrm>
            <a:off x="-569932" y="5396807"/>
            <a:ext cx="538099" cy="537931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>
            <p:custDataLst>
              <p:tags r:id="rId61"/>
            </p:custDataLst>
          </p:nvPr>
        </p:nvSpPr>
        <p:spPr bwMode="auto">
          <a:xfrm>
            <a:off x="-1119447" y="5934754"/>
            <a:ext cx="549866" cy="537931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>
            <p:custDataLst>
              <p:tags r:id="rId62"/>
            </p:custDataLst>
          </p:nvPr>
        </p:nvSpPr>
        <p:spPr bwMode="auto">
          <a:xfrm>
            <a:off x="-1650804" y="5933210"/>
            <a:ext cx="537200" cy="537931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>
            <p:custDataLst>
              <p:tags r:id="rId63"/>
            </p:custDataLst>
          </p:nvPr>
        </p:nvSpPr>
        <p:spPr bwMode="auto">
          <a:xfrm>
            <a:off x="-573698" y="5934740"/>
            <a:ext cx="548858" cy="53794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>
            <p:custDataLst>
              <p:tags r:id="rId64"/>
            </p:custDataLst>
          </p:nvPr>
        </p:nvSpPr>
        <p:spPr bwMode="auto">
          <a:xfrm>
            <a:off x="-1650804" y="5396799"/>
            <a:ext cx="537855" cy="537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>
            <p:custDataLst>
              <p:tags r:id="rId65"/>
            </p:custDataLst>
          </p:nvPr>
        </p:nvSpPr>
        <p:spPr bwMode="auto">
          <a:xfrm>
            <a:off x="-1122116" y="6634485"/>
            <a:ext cx="536418" cy="53793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>
            <p:custDataLst>
              <p:tags r:id="rId66"/>
            </p:custDataLst>
          </p:nvPr>
        </p:nvSpPr>
        <p:spPr bwMode="auto">
          <a:xfrm>
            <a:off x="-1662059" y="6634485"/>
            <a:ext cx="529991" cy="537931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>
            <p:custDataLst>
              <p:tags r:id="rId67"/>
            </p:custDataLst>
          </p:nvPr>
        </p:nvSpPr>
        <p:spPr bwMode="auto">
          <a:xfrm>
            <a:off x="-575999" y="6634472"/>
            <a:ext cx="535512" cy="537946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393315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69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Susan Ibach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may have noticed the list leaves a little to be desired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607295"/>
            <a:ext cx="11474238" cy="1021946"/>
          </a:xfrm>
        </p:spPr>
        <p:txBody>
          <a:bodyPr/>
          <a:lstStyle/>
          <a:p>
            <a:r>
              <a:rPr lang="en-US" dirty="0" smtClean="0"/>
              <a:t>Only provides the name of the class</a:t>
            </a:r>
          </a:p>
          <a:p>
            <a:r>
              <a:rPr lang="en-US" dirty="0" smtClean="0"/>
              <a:t>Wouldn't it be nice if we could control what's displayed?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0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display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657027"/>
          </a:xfrm>
        </p:spPr>
        <p:txBody>
          <a:bodyPr/>
          <a:lstStyle/>
          <a:p>
            <a:r>
              <a:rPr lang="en-US" dirty="0" smtClean="0"/>
              <a:t>Simplest way to control the list display is to override </a:t>
            </a:r>
            <a:r>
              <a:rPr lang="en-US" dirty="0" smtClean="0">
                <a:latin typeface="Consolas" panose="020B0609020204030204" pitchFamily="49" charset="0"/>
              </a:rPr>
              <a:t>__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__</a:t>
            </a:r>
            <a:endParaRPr lang="en-US" dirty="0" smtClean="0"/>
          </a:p>
          <a:p>
            <a:pPr lvl="1"/>
            <a:r>
              <a:rPr lang="en-US" dirty="0" smtClean="0"/>
              <a:t>Introduced with Python 3</a:t>
            </a:r>
          </a:p>
          <a:p>
            <a:pPr lvl="1"/>
            <a:r>
              <a:rPr lang="en-US" dirty="0" smtClean="0"/>
              <a:t>Default string conversion</a:t>
            </a:r>
          </a:p>
          <a:p>
            <a:pPr lvl="1"/>
            <a:endParaRPr lang="en-US" dirty="0"/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title = </a:t>
            </a:r>
            <a:r>
              <a:rPr lang="en-US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=50);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description = </a:t>
            </a:r>
            <a:r>
              <a:rPr lang="en-US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=1000);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835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__</a:t>
            </a:r>
            <a:r>
              <a:rPr lang="en-US" dirty="0" err="1" smtClean="0"/>
              <a:t>str</a:t>
            </a:r>
            <a:r>
              <a:rPr lang="en-US" dirty="0" smtClean="0"/>
              <a:t>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form class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760462"/>
                  </p:ext>
                </p:extLst>
              </p:nvPr>
            </p:nvGraphicFramePr>
            <p:xfrm>
              <a:off x="465667" y="1354667"/>
              <a:ext cx="11057466" cy="45550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667" y="1354667"/>
                <a:ext cx="11057466" cy="45550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630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list fields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5906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list_display</a:t>
            </a:r>
            <a:r>
              <a:rPr lang="en-US" dirty="0" smtClean="0"/>
              <a:t> to choose what fields to display</a:t>
            </a:r>
          </a:p>
          <a:p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list_display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"bio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#Must be a 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269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list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43802"/>
          </a:xfrm>
        </p:spPr>
        <p:txBody>
          <a:bodyPr/>
          <a:lstStyle/>
          <a:p>
            <a:r>
              <a:rPr lang="en-US" dirty="0" smtClean="0"/>
              <a:t>When you have a lot if items, it can be a challenge to find the ones you want</a:t>
            </a:r>
          </a:p>
          <a:p>
            <a:r>
              <a:rPr lang="en-US" dirty="0" smtClean="0"/>
              <a:t>Django admin allows you to easily implement search</a:t>
            </a:r>
          </a:p>
          <a:p>
            <a:endParaRPr lang="en-US" dirty="0"/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search_fields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'title'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'abstract'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6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filtering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835182"/>
          </a:xfrm>
        </p:spPr>
        <p:txBody>
          <a:bodyPr/>
          <a:lstStyle/>
          <a:p>
            <a:r>
              <a:rPr lang="en-US" dirty="0" smtClean="0"/>
              <a:t>If you have natural groups of objects, you can enable filtering</a:t>
            </a:r>
          </a:p>
          <a:p>
            <a:pPr lvl="1"/>
            <a:r>
              <a:rPr lang="en-US" dirty="0" smtClean="0"/>
              <a:t>Can even use __ (double underscore) to navigate into related objects</a:t>
            </a:r>
          </a:p>
          <a:p>
            <a:endParaRPr lang="en-US" dirty="0"/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list_filter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track__title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'speaker'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,);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539" y="3596622"/>
            <a:ext cx="2628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81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filters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3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say we updated the speaker class...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718932"/>
          </a:xfrm>
        </p:spPr>
        <p:txBody>
          <a:bodyPr/>
          <a:lstStyle/>
          <a:p>
            <a:r>
              <a:rPr lang="en-US" dirty="0" smtClean="0"/>
              <a:t>And we added social media information</a:t>
            </a:r>
          </a:p>
          <a:p>
            <a:r>
              <a:rPr lang="en-US" dirty="0" smtClean="0"/>
              <a:t>The problem?</a:t>
            </a:r>
          </a:p>
          <a:p>
            <a:pPr lvl="1"/>
            <a:r>
              <a:rPr lang="en-US" dirty="0" smtClean="0"/>
              <a:t>Not everyone uses social media</a:t>
            </a:r>
          </a:p>
          <a:p>
            <a:pPr lvl="1"/>
            <a:r>
              <a:rPr lang="en-US" dirty="0" smtClean="0"/>
              <a:t>As our class gets larger, the form can become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42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Fortunately we can customize the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 smtClean="0"/>
              <a:t>Fields controls the order and grouping of fields</a:t>
            </a:r>
          </a:p>
          <a:p>
            <a:r>
              <a:rPr lang="en-US" dirty="0" err="1" smtClean="0"/>
              <a:t>Fieldsets</a:t>
            </a:r>
            <a:r>
              <a:rPr lang="en-US" dirty="0" smtClean="0"/>
              <a:t> allows us to create groups</a:t>
            </a:r>
          </a:p>
        </p:txBody>
      </p:sp>
    </p:spTree>
    <p:extLst>
      <p:ext uri="{BB962C8B-B14F-4D97-AF65-F5344CB8AC3E}">
        <p14:creationId xmlns:p14="http://schemas.microsoft.com/office/powerpoint/2010/main" val="517802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119735"/>
                  </p:ext>
                </p:extLst>
              </p:nvPr>
            </p:nvGraphicFramePr>
            <p:xfrm>
              <a:off x="516467" y="1255174"/>
              <a:ext cx="10752666" cy="22838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467" y="1255174"/>
                <a:ext cx="10752666" cy="2283894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768" y="3539068"/>
            <a:ext cx="7725262" cy="33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8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Fieldsets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8691185"/>
                  </p:ext>
                </p:extLst>
              </p:nvPr>
            </p:nvGraphicFramePr>
            <p:xfrm>
              <a:off x="465667" y="1255172"/>
              <a:ext cx="11367141" cy="56028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667" y="1255172"/>
                <a:ext cx="11367141" cy="56028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469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524537"/>
          </a:xfrm>
        </p:spPr>
        <p:txBody>
          <a:bodyPr/>
          <a:lstStyle/>
          <a:p>
            <a:r>
              <a:rPr lang="en-US" dirty="0" smtClean="0"/>
              <a:t>Date hierarchy (</a:t>
            </a:r>
            <a:r>
              <a:rPr lang="en-US" dirty="0" err="1" smtClean="0"/>
              <a:t>date_hierarchy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Change the display to date-based drilldown</a:t>
            </a:r>
          </a:p>
          <a:p>
            <a:r>
              <a:rPr lang="en-US" dirty="0" smtClean="0"/>
              <a:t>Hide fields (exclude)</a:t>
            </a:r>
          </a:p>
          <a:p>
            <a:pPr lvl="1"/>
            <a:r>
              <a:rPr lang="en-US" dirty="0" smtClean="0"/>
              <a:t>Remove fields from admin page</a:t>
            </a:r>
          </a:p>
          <a:p>
            <a:r>
              <a:rPr lang="en-US" dirty="0" smtClean="0"/>
              <a:t>Empty data (</a:t>
            </a:r>
            <a:r>
              <a:rPr lang="en-US" dirty="0" err="1" smtClean="0"/>
              <a:t>empty_value_display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What to display for a blank </a:t>
            </a:r>
            <a:r>
              <a:rPr lang="en-US" dirty="0" smtClean="0"/>
              <a:t>field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890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</p:spPr>
        <p:txBody>
          <a:bodyPr/>
          <a:lstStyle/>
          <a:p>
            <a:r>
              <a:rPr lang="en-US" dirty="0" smtClean="0"/>
              <a:t>Controlling admin form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9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don't want to update one item at a time?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67425"/>
          </a:xfrm>
        </p:spPr>
        <p:txBody>
          <a:bodyPr/>
          <a:lstStyle/>
          <a:p>
            <a:r>
              <a:rPr lang="en-US" dirty="0" smtClean="0"/>
              <a:t>For example, how about</a:t>
            </a:r>
          </a:p>
          <a:p>
            <a:pPr lvl="1"/>
            <a:r>
              <a:rPr lang="en-US" dirty="0" smtClean="0"/>
              <a:t>Approving a bunch of sessions?</a:t>
            </a:r>
          </a:p>
          <a:p>
            <a:pPr lvl="1"/>
            <a:r>
              <a:rPr lang="en-US" dirty="0" smtClean="0"/>
              <a:t>Rejecting a bunch of sessions?</a:t>
            </a:r>
          </a:p>
          <a:p>
            <a:r>
              <a:rPr lang="en-US" dirty="0" smtClean="0"/>
              <a:t>By default, Django admin provides a delete action</a:t>
            </a:r>
          </a:p>
          <a:p>
            <a:pPr lvl="1"/>
            <a:r>
              <a:rPr lang="en-US" dirty="0" smtClean="0"/>
              <a:t>We can add our own custom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47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221523"/>
          </a:xfrm>
        </p:spPr>
        <p:txBody>
          <a:bodyPr/>
          <a:lstStyle/>
          <a:p>
            <a:r>
              <a:rPr lang="en-US" dirty="0" smtClean="0"/>
              <a:t>Lots of little pieces of data</a:t>
            </a:r>
          </a:p>
          <a:p>
            <a:pPr lvl="1"/>
            <a:r>
              <a:rPr lang="en-US" dirty="0" smtClean="0"/>
              <a:t>Tracks</a:t>
            </a:r>
          </a:p>
          <a:p>
            <a:pPr lvl="1"/>
            <a:r>
              <a:rPr lang="en-US" dirty="0" smtClean="0"/>
              <a:t>Dietary restrictions</a:t>
            </a:r>
          </a:p>
          <a:p>
            <a:pPr lvl="1"/>
            <a:r>
              <a:rPr lang="en-US" dirty="0" smtClean="0"/>
              <a:t>Conference rooms</a:t>
            </a:r>
          </a:p>
          <a:p>
            <a:pPr lvl="1"/>
            <a:r>
              <a:rPr lang="en-US" dirty="0" smtClean="0"/>
              <a:t>Session slots</a:t>
            </a:r>
          </a:p>
          <a:p>
            <a:pPr lvl="1"/>
            <a:r>
              <a:rPr lang="en-US" dirty="0" smtClean="0"/>
              <a:t>Sponsors</a:t>
            </a:r>
          </a:p>
          <a:p>
            <a:r>
              <a:rPr lang="en-US" dirty="0" smtClean="0"/>
              <a:t>All of this needs to be updated by the staff</a:t>
            </a:r>
          </a:p>
          <a:p>
            <a:pPr lvl="1"/>
            <a:r>
              <a:rPr lang="en-US" dirty="0" smtClean="0"/>
              <a:t>I don't want to build forms for each one of those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9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Custom actions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427389"/>
                  </p:ext>
                </p:extLst>
              </p:nvPr>
            </p:nvGraphicFramePr>
            <p:xfrm>
              <a:off x="478563" y="1255172"/>
              <a:ext cx="11220629" cy="547036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63" y="1255172"/>
                <a:ext cx="11220629" cy="54703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676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415918"/>
          </a:xfrm>
        </p:spPr>
        <p:txBody>
          <a:bodyPr/>
          <a:lstStyle/>
          <a:p>
            <a:r>
              <a:rPr lang="en-US" dirty="0" smtClean="0"/>
              <a:t>Django admin site</a:t>
            </a:r>
          </a:p>
          <a:p>
            <a:pPr lvl="1"/>
            <a:r>
              <a:rPr lang="en-US" dirty="0" smtClean="0"/>
              <a:t>Built in data administration</a:t>
            </a:r>
          </a:p>
          <a:p>
            <a:pPr lvl="1"/>
            <a:r>
              <a:rPr lang="en-US" dirty="0" smtClean="0"/>
              <a:t>Automatic form creation</a:t>
            </a:r>
          </a:p>
          <a:p>
            <a:pPr lvl="2"/>
            <a:r>
              <a:rPr lang="en-US" dirty="0" smtClean="0"/>
              <a:t>All we need to do is register our classes</a:t>
            </a:r>
          </a:p>
          <a:p>
            <a:r>
              <a:rPr lang="en-US" altLang="ja-JP" dirty="0" smtClean="0"/>
              <a:t>Automatically configured with default project</a:t>
            </a:r>
            <a:r>
              <a:rPr lang="en-US" altLang="ja-JP" dirty="0"/>
              <a:t> </a:t>
            </a:r>
            <a:r>
              <a:rPr lang="en-US" altLang="ja-JP" dirty="0" smtClean="0"/>
              <a:t>from </a:t>
            </a:r>
            <a:r>
              <a:rPr lang="en-US" altLang="ja-JP" dirty="0" err="1" smtClean="0"/>
              <a:t>django</a:t>
            </a:r>
            <a:r>
              <a:rPr lang="en-US" altLang="ja-JP" dirty="0" smtClean="0"/>
              <a:t>-admin</a:t>
            </a:r>
          </a:p>
          <a:p>
            <a:pPr lvl="1"/>
            <a:r>
              <a:rPr lang="en-US" altLang="ja-JP" dirty="0" smtClean="0"/>
              <a:t>Available from /admin</a:t>
            </a:r>
          </a:p>
        </p:txBody>
      </p:sp>
    </p:spTree>
    <p:extLst>
      <p:ext uri="{BB962C8B-B14F-4D97-AF65-F5344CB8AC3E}">
        <p14:creationId xmlns:p14="http://schemas.microsoft.com/office/powerpoint/2010/main" val="1902827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176045"/>
          </a:xfrm>
        </p:spPr>
        <p:txBody>
          <a:bodyPr/>
          <a:lstStyle/>
          <a:p>
            <a:r>
              <a:rPr lang="en-US" dirty="0" smtClean="0"/>
              <a:t>Staff</a:t>
            </a:r>
          </a:p>
          <a:p>
            <a:pPr lvl="1"/>
            <a:r>
              <a:rPr lang="en-US" dirty="0" smtClean="0"/>
              <a:t>Manage data</a:t>
            </a:r>
          </a:p>
          <a:p>
            <a:r>
              <a:rPr lang="en-US" dirty="0" err="1" smtClean="0"/>
              <a:t>Superuser</a:t>
            </a:r>
            <a:endParaRPr lang="en-US" dirty="0" smtClean="0"/>
          </a:p>
          <a:p>
            <a:pPr lvl="1"/>
            <a:r>
              <a:rPr lang="en-US" dirty="0" smtClean="0"/>
              <a:t>Manage data and users</a:t>
            </a:r>
          </a:p>
          <a:p>
            <a:r>
              <a:rPr lang="en-US" dirty="0" smtClean="0"/>
              <a:t>Create users using </a:t>
            </a:r>
            <a:r>
              <a:rPr lang="en-US" dirty="0" err="1" smtClean="0"/>
              <a:t>django</a:t>
            </a:r>
            <a:r>
              <a:rPr lang="en-US" dirty="0" smtClean="0"/>
              <a:t>-admin or manage.py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8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superusers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registration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2450707"/>
                  </p:ext>
                </p:extLst>
              </p:nvPr>
            </p:nvGraphicFramePr>
            <p:xfrm>
              <a:off x="431800" y="1337733"/>
              <a:ext cx="11401008" cy="53170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800" y="1337733"/>
                <a:ext cx="11401008" cy="53170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273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list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1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F22C6534-0208-412F-B95A-BF09CE794FF6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rom django.contrib import admin\nfrom app.models import Track\n\nadmin.site.register(Track)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4A9A971-ADCF-45C8-AA51-A0BA72251A23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rom django.contrib import admin\nfrom app.models import Track\n\n# Custom class\nclass TrackAdmin(admin.ModelAdmin):\n    pass #Default implementation (no changes)\n\n# Updated registration to include custom admin class\nadmin.site.register(Track, TrackAdmin)&quot;,&quot;ctags&quot;:{&quot;TrackAdmin&quot;:[{&quot;linenum&quot;:&quot;5&quot;,&quot;signature&quot;:&quot;class TrackAdmin(admin.ModelAdmin):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75704C2-A5B5-40B9-B693-539A0B236CE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Create three separate lines\n# The first will have name\n# The second bio\n# The third will have facebook &amp; twitter\n\nfields = (\&quot;name\&quot;, \&quot;bio\&quot;, (\&quot;facebook\&quot;, \&quot;twitter\&quot;,),);\n&quot;,&quot;ctags&quot;:{&quot;fields&quot;:[{&quot;linenum&quot;:&quot;6&quot;,&quot;signature&quot;:&quot;fields = (\&quot;name\&quot;, \&quot;bio\&quot;, (\&quot;facebook\&quot;, \&quot;twitter\&quot;,),);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C72D138-5305-47EA-BC02-5BD7C96A6DB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ieldsets = (\n    (\&quot;General information\&quot;, {                 # Provide section name\n        \&quot;fields\&quot;: (\&quot;name\&quot;, \&quot;bio\&quot;,)            # List fields to display\n    }),\n    (\&quot;Social media\&quot;, {                        # Provide section name\n        \&quot;classes\&quot;: (\&quot;collapse\&quot;,),             # Hidden by default (**make sure you have that comma!**)\n        \&quot;fields\&quot;: (\&quot;twitter\&quot;, \&quot;facebook\&quot;,),   # List of fields to display \n        \&quot;description\&quot;:\&quot;Add social media here\&quot; # Add a description\n    })\n);&quot;,&quot;ctags&quot;:{&quot;fieldsets&quot;:[{&quot;linenum&quot;:&quot;1&quot;,&quot;signature&quot;:&quot;fieldsets = (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3CDEFF41-925F-4B28-AC11-F132AF4F465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Inside custom ModelAdmin\ndef make_approved(self, request, queryset):\n    rows_updated = queryset.update(status = 'a');     #Update all of the records\n    if rows_updated == 1:                             #Determine how many rows were updated\n        message_bit = \&quot;1 session was\&quot;;\n    else:\n        message_bit = \&quot;%s sessions were\&quot; % rows_updated;\n\n    #Display a success message\n    self.message_user(request, \&quot;%s approved.\&quot; % message_bit);\n\nmake_approved.short_description = \&quot;Mark sessions as approved\&quot;;&quot;,&quot;ctags&quot;:{&quot;make_approved&quot;:[{&quot;linenum&quot;:&quot;2&quot;,&quot;signature&quot;:&quot;def make_approved(self, request, queryset):&quot;}]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0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3cd2334-221a-48c3-9034-bfd1542dfe2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751</TotalTime>
  <Words>442</Words>
  <Application>Microsoft Office PowerPoint</Application>
  <PresentationFormat>Widescreen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Consolas</vt:lpstr>
      <vt:lpstr>Segoe UI</vt:lpstr>
      <vt:lpstr>Segoe UI Light</vt:lpstr>
      <vt:lpstr>Wingdings</vt:lpstr>
      <vt:lpstr>WHITE TEMPLATE</vt:lpstr>
      <vt:lpstr>Django in the real world</vt:lpstr>
      <vt:lpstr>Content administration</vt:lpstr>
      <vt:lpstr>The scenario</vt:lpstr>
      <vt:lpstr>The solution</vt:lpstr>
      <vt:lpstr>Admin site security</vt:lpstr>
      <vt:lpstr>Creating superusers</vt:lpstr>
      <vt:lpstr>Model registration</vt:lpstr>
      <vt:lpstr>Registering models</vt:lpstr>
      <vt:lpstr>Default list display</vt:lpstr>
      <vt:lpstr>You may have noticed the list leaves a little to be desired</vt:lpstr>
      <vt:lpstr>List display</vt:lpstr>
      <vt:lpstr>Overriding __str__</vt:lpstr>
      <vt:lpstr>Admin form class</vt:lpstr>
      <vt:lpstr>Multiple list fields</vt:lpstr>
      <vt:lpstr>Choosing list fields</vt:lpstr>
      <vt:lpstr>List filtering</vt:lpstr>
      <vt:lpstr>Enabling search</vt:lpstr>
      <vt:lpstr>Implementing search</vt:lpstr>
      <vt:lpstr>Enabling filtering</vt:lpstr>
      <vt:lpstr>Enabling filters</vt:lpstr>
      <vt:lpstr>Customizing forms</vt:lpstr>
      <vt:lpstr>Let's say we updated the speaker class...</vt:lpstr>
      <vt:lpstr>Fortunately we can customize the form</vt:lpstr>
      <vt:lpstr>Fields</vt:lpstr>
      <vt:lpstr>Fieldsets</vt:lpstr>
      <vt:lpstr>Basic options</vt:lpstr>
      <vt:lpstr>Controlling admin form fields</vt:lpstr>
      <vt:lpstr>Custom actions</vt:lpstr>
      <vt:lpstr>What if I don't want to update one item at a time?</vt:lpstr>
      <vt:lpstr>Custom actions</vt:lpstr>
      <vt:lpstr>Custom actions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 the real world</dc:title>
  <dc:creator>Christopher Harrison</dc:creator>
  <cp:lastModifiedBy>Christopher Harrison</cp:lastModifiedBy>
  <cp:revision>30</cp:revision>
  <dcterms:created xsi:type="dcterms:W3CDTF">2015-12-10T20:07:53Z</dcterms:created>
  <dcterms:modified xsi:type="dcterms:W3CDTF">2015-12-15T19:27:11Z</dcterms:modified>
</cp:coreProperties>
</file>