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1"/>
  </p:sldMasterIdLst>
  <p:sldIdLst>
    <p:sldId id="256" r:id="rId32"/>
    <p:sldId id="257" r:id="rId33"/>
    <p:sldId id="258" r:id="rId34"/>
    <p:sldId id="261" r:id="rId35"/>
    <p:sldId id="259" r:id="rId36"/>
    <p:sldId id="262" r:id="rId37"/>
    <p:sldId id="260" r:id="rId38"/>
    <p:sldId id="265" r:id="rId39"/>
    <p:sldId id="263" r:id="rId40"/>
    <p:sldId id="268" r:id="rId41"/>
    <p:sldId id="269" r:id="rId42"/>
    <p:sldId id="270" r:id="rId43"/>
    <p:sldId id="271" r:id="rId44"/>
    <p:sldId id="272" r:id="rId45"/>
    <p:sldId id="273" r:id="rId46"/>
    <p:sldId id="266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284" r:id="rId58"/>
    <p:sldId id="285" r:id="rId59"/>
    <p:sldId id="286" r:id="rId60"/>
    <p:sldId id="287" r:id="rId61"/>
    <p:sldId id="288" r:id="rId62"/>
    <p:sldId id="28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SL" id="{5552486B-6CB5-45C4-9652-B2B354B428C6}">
          <p14:sldIdLst>
            <p14:sldId id="256"/>
            <p14:sldId id="257"/>
            <p14:sldId id="258"/>
            <p14:sldId id="261"/>
            <p14:sldId id="259"/>
            <p14:sldId id="262"/>
            <p14:sldId id="260"/>
            <p14:sldId id="265"/>
            <p14:sldId id="263"/>
          </p14:sldIdLst>
        </p14:section>
        <p14:section name="Authentication vs Authorization" id="{5C502A59-4803-4887-9B67-6B5D5EE9F77D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Authentication in Django" id="{87BA23E2-A373-433B-A0ED-F9EF2661F9A2}">
          <p14:sldIdLst>
            <p14:sldId id="266"/>
            <p14:sldId id="274"/>
            <p14:sldId id="275"/>
            <p14:sldId id="276"/>
            <p14:sldId id="277"/>
          </p14:sldIdLst>
        </p14:section>
        <p14:section name="Logout and current user" id="{3084DBB8-9E40-4B0A-8D3F-AF13174E8E1B}">
          <p14:sldIdLst>
            <p14:sldId id="278"/>
            <p14:sldId id="279"/>
            <p14:sldId id="280"/>
            <p14:sldId id="281"/>
          </p14:sldIdLst>
        </p14:section>
        <p14:section name="User registration" id="{63336B76-F5F9-48AF-87EB-9457BD1C34BB}">
          <p14:sldIdLst>
            <p14:sldId id="282"/>
            <p14:sldId id="283"/>
            <p14:sldId id="284"/>
            <p14:sldId id="285"/>
          </p14:sldIdLst>
        </p14:section>
        <p14:section name="Requiring login" id="{518EE11A-2063-4A68-9243-76B67F954EBC}">
          <p14:sldIdLst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8.xml"/><Relationship Id="rId21" Type="http://schemas.openxmlformats.org/officeDocument/2006/relationships/customXml" Target="../customXml/item21.xml"/><Relationship Id="rId34" Type="http://schemas.openxmlformats.org/officeDocument/2006/relationships/slide" Target="slides/slide3.xml"/><Relationship Id="rId42" Type="http://schemas.openxmlformats.org/officeDocument/2006/relationships/slide" Target="slides/slide11.xml"/><Relationship Id="rId47" Type="http://schemas.openxmlformats.org/officeDocument/2006/relationships/slide" Target="slides/slide16.xml"/><Relationship Id="rId50" Type="http://schemas.openxmlformats.org/officeDocument/2006/relationships/slide" Target="slides/slide19.xml"/><Relationship Id="rId55" Type="http://schemas.openxmlformats.org/officeDocument/2006/relationships/slide" Target="slides/slide24.xml"/><Relationship Id="rId63" Type="http://schemas.openxmlformats.org/officeDocument/2006/relationships/slide" Target="slides/slide32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slide" Target="slides/slide9.xml"/><Relationship Id="rId45" Type="http://schemas.openxmlformats.org/officeDocument/2006/relationships/slide" Target="slides/slide14.xml"/><Relationship Id="rId53" Type="http://schemas.openxmlformats.org/officeDocument/2006/relationships/slide" Target="slides/slide22.xml"/><Relationship Id="rId58" Type="http://schemas.openxmlformats.org/officeDocument/2006/relationships/slide" Target="slides/slide27.xml"/><Relationship Id="rId66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5.xml"/><Relationship Id="rId49" Type="http://schemas.openxmlformats.org/officeDocument/2006/relationships/slide" Target="slides/slide18.xml"/><Relationship Id="rId57" Type="http://schemas.openxmlformats.org/officeDocument/2006/relationships/slide" Target="slides/slide26.xml"/><Relationship Id="rId61" Type="http://schemas.openxmlformats.org/officeDocument/2006/relationships/slide" Target="slides/slide30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Master" Target="slideMasters/slideMaster1.xml"/><Relationship Id="rId44" Type="http://schemas.openxmlformats.org/officeDocument/2006/relationships/slide" Target="slides/slide13.xml"/><Relationship Id="rId52" Type="http://schemas.openxmlformats.org/officeDocument/2006/relationships/slide" Target="slides/slide21.xml"/><Relationship Id="rId60" Type="http://schemas.openxmlformats.org/officeDocument/2006/relationships/slide" Target="slides/slide29.xml"/><Relationship Id="rId6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4.xml"/><Relationship Id="rId43" Type="http://schemas.openxmlformats.org/officeDocument/2006/relationships/slide" Target="slides/slide12.xml"/><Relationship Id="rId48" Type="http://schemas.openxmlformats.org/officeDocument/2006/relationships/slide" Target="slides/slide17.xml"/><Relationship Id="rId56" Type="http://schemas.openxmlformats.org/officeDocument/2006/relationships/slide" Target="slides/slide25.xml"/><Relationship Id="rId64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20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46" Type="http://schemas.openxmlformats.org/officeDocument/2006/relationships/slide" Target="slides/slide15.xml"/><Relationship Id="rId59" Type="http://schemas.openxmlformats.org/officeDocument/2006/relationships/slide" Target="slides/slide28.xml"/><Relationship Id="rId67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slide" Target="slides/slide10.xml"/><Relationship Id="rId54" Type="http://schemas.openxmlformats.org/officeDocument/2006/relationships/slide" Target="slides/slide23.xml"/><Relationship Id="rId62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2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8.xml"/><Relationship Id="rId4" Type="http://schemas.openxmlformats.org/officeDocument/2006/relationships/customXml" Target="../../customXml/item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7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2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3.xml"/><Relationship Id="rId4" Type="http://schemas.openxmlformats.org/officeDocument/2006/relationships/customXml" Target="../../customXml/item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.xml"/><Relationship Id="rId4" Type="http://schemas.openxmlformats.org/officeDocument/2006/relationships/customXml" Target="../../customXml/item2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6.xml"/><Relationship Id="rId4" Type="http://schemas.openxmlformats.org/officeDocument/2006/relationships/customXml" Target="../../customXml/item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0.xml"/><Relationship Id="rId7" Type="http://schemas.openxmlformats.org/officeDocument/2006/relationships/image" Target="../media/image2.png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1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4.xml"/><Relationship Id="rId4" Type="http://schemas.openxmlformats.org/officeDocument/2006/relationships/customXml" Target="../../customXml/item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.xml"/><Relationship Id="rId4" Type="http://schemas.openxmlformats.org/officeDocument/2006/relationships/customXml" Target="../../customXml/item2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45169" y="291068"/>
            <a:ext cx="4252078" cy="66992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745" dirty="0" smtClean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3496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70" y="1255173"/>
            <a:ext cx="11474238" cy="1840792"/>
          </a:xfrm>
        </p:spPr>
        <p:txBody>
          <a:bodyPr>
            <a:spAutoFit/>
          </a:bodyPr>
          <a:lstStyle>
            <a:lvl1pPr>
              <a:spcBef>
                <a:spcPts val="588"/>
              </a:spcBef>
              <a:defRPr sz="1961"/>
            </a:lvl1pPr>
            <a:lvl2pPr>
              <a:spcBef>
                <a:spcPts val="588"/>
              </a:spcBef>
              <a:defRPr sz="1961"/>
            </a:lvl2pPr>
            <a:lvl3pPr>
              <a:spcBef>
                <a:spcPts val="588"/>
              </a:spcBef>
              <a:defRPr sz="1961"/>
            </a:lvl3pPr>
            <a:lvl4pPr>
              <a:spcBef>
                <a:spcPts val="588"/>
              </a:spcBef>
              <a:defRPr sz="1961"/>
            </a:lvl4pPr>
            <a:lvl5pPr>
              <a:spcBef>
                <a:spcPts val="588"/>
              </a:spcBef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6018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69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1"/>
              </a:buClr>
              <a:buFont typeface="Wingdings" pitchFamily="2" charset="2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None/>
              <a:defRPr sz="1961"/>
            </a:lvl2pPr>
            <a:lvl3pPr marL="227209" indent="0">
              <a:spcBef>
                <a:spcPts val="588"/>
              </a:spcBef>
              <a:buNone/>
              <a:tabLst/>
              <a:defRPr sz="1961"/>
            </a:lvl3pPr>
            <a:lvl4pPr marL="451306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974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1"/>
              </a:buClr>
              <a:buFont typeface="Wingdings" pitchFamily="2" charset="2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None/>
              <a:defRPr sz="1961"/>
            </a:lvl2pPr>
            <a:lvl3pPr marL="227209" indent="0">
              <a:spcBef>
                <a:spcPts val="588"/>
              </a:spcBef>
              <a:buNone/>
              <a:tabLst/>
              <a:defRPr sz="1961"/>
            </a:lvl3pPr>
            <a:lvl4pPr marL="451306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3704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2"/>
              </a:buClr>
              <a:buFont typeface="Arial" pitchFamily="34" charset="0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defRPr sz="1961"/>
            </a:lvl2pPr>
            <a:lvl3pPr marL="448193" indent="-224097">
              <a:spcBef>
                <a:spcPts val="588"/>
              </a:spcBef>
              <a:tabLst/>
              <a:defRPr sz="1961"/>
            </a:lvl3pPr>
            <a:lvl4pPr marL="672290" indent="-224097">
              <a:spcBef>
                <a:spcPts val="588"/>
              </a:spcBef>
              <a:defRPr sz="1961"/>
            </a:lvl4pPr>
            <a:lvl5pPr marL="896386" indent="-224097">
              <a:spcBef>
                <a:spcPts val="588"/>
              </a:spcBef>
              <a:tabLst/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974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2"/>
              </a:buClr>
              <a:buFont typeface="Arial" pitchFamily="34" charset="0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defRPr sz="1961"/>
            </a:lvl2pPr>
            <a:lvl3pPr marL="448193" indent="-224097">
              <a:spcBef>
                <a:spcPts val="588"/>
              </a:spcBef>
              <a:tabLst/>
              <a:defRPr sz="1961"/>
            </a:lvl3pPr>
            <a:lvl4pPr marL="672290" indent="-224097">
              <a:spcBef>
                <a:spcPts val="588"/>
              </a:spcBef>
              <a:defRPr sz="1961"/>
            </a:lvl4pPr>
            <a:lvl5pPr marL="896386" indent="-224097">
              <a:spcBef>
                <a:spcPts val="588"/>
              </a:spcBef>
              <a:tabLst/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4206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818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06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8570" y="1165517"/>
            <a:ext cx="11474238" cy="806897"/>
          </a:xfrm>
        </p:spPr>
        <p:txBody>
          <a:bodyPr/>
          <a:lstStyle>
            <a:lvl1pPr marL="0" indent="0">
              <a:buNone/>
              <a:defRPr sz="2745" spc="-2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17098989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571767" y="2510345"/>
            <a:ext cx="2061777" cy="206207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09990" y="2510345"/>
            <a:ext cx="2061777" cy="206207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48212" y="2510345"/>
            <a:ext cx="2061777" cy="206207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06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8570" y="1165517"/>
            <a:ext cx="11474238" cy="806897"/>
          </a:xfrm>
        </p:spPr>
        <p:txBody>
          <a:bodyPr/>
          <a:lstStyle>
            <a:lvl1pPr marL="0" indent="0">
              <a:buNone/>
              <a:defRPr sz="2745" spc="-2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633544" y="2510345"/>
            <a:ext cx="2061777" cy="206207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68" y="4952827"/>
            <a:ext cx="8752592" cy="19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370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5378549" cy="1524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5689" y="0"/>
            <a:ext cx="6095689" cy="685862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8569" y="2062070"/>
            <a:ext cx="5378549" cy="185018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394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259" y="358621"/>
            <a:ext cx="5378549" cy="1524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689" cy="685862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454259" y="2062070"/>
            <a:ext cx="5378549" cy="185018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628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77" cy="6858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717242"/>
            <a:ext cx="7619611" cy="603538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745" spc="-29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45" y="3429311"/>
            <a:ext cx="7201599" cy="34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5996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77" cy="6858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197" y="717242"/>
            <a:ext cx="7619611" cy="603538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745" spc="-29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9" y="3204861"/>
            <a:ext cx="7316971" cy="298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140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766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570" y="1075863"/>
            <a:ext cx="7171399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7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1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2042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1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88075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966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3137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4097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8193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72290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96386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3847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358570" y="6170058"/>
            <a:ext cx="11474238" cy="3319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9642" tIns="89642" rIns="89642" bIns="89642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980" baseline="0" dirty="0">
                <a:solidFill>
                  <a:schemeClr val="bg1"/>
                </a:solidFill>
                <a:cs typeface="Segoe UI" pitchFamily="34" charset="0"/>
              </a:rPr>
              <a:t>© </a:t>
            </a:r>
            <a:r>
              <a:rPr lang="en-US" sz="980" baseline="0" dirty="0" smtClean="0">
                <a:solidFill>
                  <a:schemeClr val="bg1"/>
                </a:solidFill>
                <a:cs typeface="Segoe UI" pitchFamily="34" charset="0"/>
              </a:rPr>
              <a:t>2015 </a:t>
            </a:r>
            <a:r>
              <a:rPr lang="en-US" sz="980" baseline="0" dirty="0">
                <a:solidFill>
                  <a:schemeClr val="bg1"/>
                </a:soli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7696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58570" y="1344828"/>
            <a:ext cx="11474238" cy="1840792"/>
          </a:xfrm>
          <a:prstGeom prst="rect">
            <a:avLst/>
          </a:prstGeom>
        </p:spPr>
        <p:txBody>
          <a:bodyPr>
            <a:spAutoFit/>
          </a:bodyPr>
          <a:lstStyle>
            <a:lvl1pPr marL="224097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48193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72290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96386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20483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41381"/>
            <a:ext cx="12192001" cy="717242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13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86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45169" y="291068"/>
            <a:ext cx="4252078" cy="66992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745" dirty="0" smtClean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19394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1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1" y="6023859"/>
            <a:ext cx="2238697" cy="3657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45169" y="291068"/>
            <a:ext cx="4252078" cy="66992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745" dirty="0" smtClean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72674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1" y="6023859"/>
            <a:ext cx="2238697" cy="3657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71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03" y="5782138"/>
            <a:ext cx="7056143" cy="10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786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FontTx/>
              <a:buNone/>
              <a:defRPr sz="1961"/>
            </a:lvl2pPr>
            <a:lvl3pPr marL="224097" indent="0">
              <a:spcBef>
                <a:spcPts val="588"/>
              </a:spcBef>
              <a:buNone/>
              <a:defRPr/>
            </a:lvl3pPr>
            <a:lvl4pPr marL="448193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802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buFont typeface="Arial" charset="0"/>
              <a:buChar char="•"/>
              <a:defRPr sz="1961"/>
            </a:lvl2pPr>
            <a:lvl3pPr marL="448193" indent="-224097">
              <a:spcBef>
                <a:spcPts val="588"/>
              </a:spcBef>
              <a:buFont typeface="Arial" charset="0"/>
              <a:buChar char="•"/>
              <a:defRPr/>
            </a:lvl3pPr>
            <a:lvl4pPr marL="672290" indent="-224097">
              <a:spcBef>
                <a:spcPts val="588"/>
              </a:spcBef>
              <a:buFont typeface="Arial" charset="0"/>
              <a:buChar char="•"/>
              <a:defRPr/>
            </a:lvl4pPr>
            <a:lvl5pPr marL="896386" indent="-224097">
              <a:spcBef>
                <a:spcPts val="588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150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96552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8570" y="1255173"/>
            <a:ext cx="11474238" cy="1793104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Rectangle 44"/>
          <p:cNvSpPr/>
          <p:nvPr>
            <p:custDataLst>
              <p:tags r:id="rId29"/>
            </p:custDataLst>
          </p:nvPr>
        </p:nvSpPr>
        <p:spPr bwMode="auto">
          <a:xfrm>
            <a:off x="-1648348" y="729"/>
            <a:ext cx="537855" cy="537931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>
            <p:custDataLst>
              <p:tags r:id="rId30"/>
            </p:custDataLst>
          </p:nvPr>
        </p:nvSpPr>
        <p:spPr bwMode="auto">
          <a:xfrm>
            <a:off x="-1111434" y="729"/>
            <a:ext cx="537855" cy="537931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>
            <p:custDataLst>
              <p:tags r:id="rId31"/>
            </p:custDataLst>
          </p:nvPr>
        </p:nvSpPr>
        <p:spPr bwMode="auto">
          <a:xfrm>
            <a:off x="-565544" y="729"/>
            <a:ext cx="537855" cy="537931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81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>
            <p:custDataLst>
              <p:tags r:id="rId32"/>
            </p:custDataLst>
          </p:nvPr>
        </p:nvSpPr>
        <p:spPr bwMode="auto">
          <a:xfrm>
            <a:off x="-1648240" y="1082424"/>
            <a:ext cx="537855" cy="537931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>
            <p:custDataLst>
              <p:tags r:id="rId33"/>
            </p:custDataLst>
          </p:nvPr>
        </p:nvSpPr>
        <p:spPr bwMode="auto">
          <a:xfrm>
            <a:off x="-1111552" y="1082424"/>
            <a:ext cx="537855" cy="537931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>
            <p:custDataLst>
              <p:tags r:id="rId34"/>
            </p:custDataLst>
          </p:nvPr>
        </p:nvSpPr>
        <p:spPr bwMode="auto">
          <a:xfrm>
            <a:off x="-565527" y="1082424"/>
            <a:ext cx="537855" cy="537931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>
            <p:custDataLst>
              <p:tags r:id="rId35"/>
            </p:custDataLst>
          </p:nvPr>
        </p:nvSpPr>
        <p:spPr bwMode="auto">
          <a:xfrm>
            <a:off x="-1638304" y="2170893"/>
            <a:ext cx="547463" cy="537931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>
            <p:custDataLst>
              <p:tags r:id="rId36"/>
            </p:custDataLst>
          </p:nvPr>
        </p:nvSpPr>
        <p:spPr bwMode="auto">
          <a:xfrm>
            <a:off x="-1100178" y="2170893"/>
            <a:ext cx="543287" cy="537931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>
            <p:custDataLst>
              <p:tags r:id="rId37"/>
            </p:custDataLst>
          </p:nvPr>
        </p:nvSpPr>
        <p:spPr bwMode="auto">
          <a:xfrm>
            <a:off x="-555589" y="2170893"/>
            <a:ext cx="537855" cy="537931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>
            <p:custDataLst>
              <p:tags r:id="rId38"/>
            </p:custDataLst>
          </p:nvPr>
        </p:nvSpPr>
        <p:spPr bwMode="auto">
          <a:xfrm>
            <a:off x="-1658897" y="3245378"/>
            <a:ext cx="556800" cy="537931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>
            <p:custDataLst>
              <p:tags r:id="rId39"/>
            </p:custDataLst>
          </p:nvPr>
        </p:nvSpPr>
        <p:spPr bwMode="auto">
          <a:xfrm>
            <a:off x="-1112872" y="3245378"/>
            <a:ext cx="547437" cy="537931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>
            <p:custDataLst>
              <p:tags r:id="rId40"/>
            </p:custDataLst>
          </p:nvPr>
        </p:nvSpPr>
        <p:spPr bwMode="auto">
          <a:xfrm>
            <a:off x="-566845" y="3245378"/>
            <a:ext cx="537855" cy="537931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>
            <p:custDataLst>
              <p:tags r:id="rId41"/>
            </p:custDataLst>
          </p:nvPr>
        </p:nvSpPr>
        <p:spPr bwMode="auto">
          <a:xfrm>
            <a:off x="-1650802" y="4317108"/>
            <a:ext cx="550857" cy="537931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>
            <p:custDataLst>
              <p:tags r:id="rId42"/>
            </p:custDataLst>
          </p:nvPr>
        </p:nvSpPr>
        <p:spPr bwMode="auto">
          <a:xfrm>
            <a:off x="-1107996" y="4317108"/>
            <a:ext cx="537855" cy="537931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>
            <p:custDataLst>
              <p:tags r:id="rId43"/>
            </p:custDataLst>
          </p:nvPr>
        </p:nvSpPr>
        <p:spPr bwMode="auto">
          <a:xfrm>
            <a:off x="-570022" y="4317108"/>
            <a:ext cx="537855" cy="537931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>
            <p:custDataLst>
              <p:tags r:id="rId44"/>
            </p:custDataLst>
          </p:nvPr>
        </p:nvSpPr>
        <p:spPr bwMode="auto">
          <a:xfrm>
            <a:off x="-1648240" y="545452"/>
            <a:ext cx="537855" cy="537931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>
            <p:custDataLst>
              <p:tags r:id="rId45"/>
            </p:custDataLst>
          </p:nvPr>
        </p:nvSpPr>
        <p:spPr bwMode="auto">
          <a:xfrm>
            <a:off x="-1111550" y="545444"/>
            <a:ext cx="546118" cy="537931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>
            <p:custDataLst>
              <p:tags r:id="rId46"/>
            </p:custDataLst>
          </p:nvPr>
        </p:nvSpPr>
        <p:spPr bwMode="auto">
          <a:xfrm>
            <a:off x="-565544" y="545452"/>
            <a:ext cx="537855" cy="537931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>
            <p:custDataLst>
              <p:tags r:id="rId47"/>
            </p:custDataLst>
          </p:nvPr>
        </p:nvSpPr>
        <p:spPr bwMode="auto">
          <a:xfrm>
            <a:off x="-1648484" y="1627138"/>
            <a:ext cx="537855" cy="537931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>
            <p:custDataLst>
              <p:tags r:id="rId48"/>
            </p:custDataLst>
          </p:nvPr>
        </p:nvSpPr>
        <p:spPr bwMode="auto">
          <a:xfrm>
            <a:off x="-1110654" y="1627138"/>
            <a:ext cx="537855" cy="537931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>
            <p:custDataLst>
              <p:tags r:id="rId49"/>
            </p:custDataLst>
          </p:nvPr>
        </p:nvSpPr>
        <p:spPr bwMode="auto">
          <a:xfrm>
            <a:off x="-565544" y="1627138"/>
            <a:ext cx="537855" cy="537931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>
            <p:custDataLst>
              <p:tags r:id="rId50"/>
            </p:custDataLst>
          </p:nvPr>
        </p:nvSpPr>
        <p:spPr bwMode="auto">
          <a:xfrm>
            <a:off x="-1653677" y="2708824"/>
            <a:ext cx="535046" cy="537931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>
            <p:custDataLst>
              <p:tags r:id="rId51"/>
            </p:custDataLst>
          </p:nvPr>
        </p:nvSpPr>
        <p:spPr bwMode="auto">
          <a:xfrm>
            <a:off x="-1111201" y="2708824"/>
            <a:ext cx="538414" cy="537931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>
            <p:custDataLst>
              <p:tags r:id="rId52"/>
            </p:custDataLst>
          </p:nvPr>
        </p:nvSpPr>
        <p:spPr bwMode="auto">
          <a:xfrm>
            <a:off x="-573697" y="2708824"/>
            <a:ext cx="547209" cy="537931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81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>
            <p:custDataLst>
              <p:tags r:id="rId53"/>
            </p:custDataLst>
          </p:nvPr>
        </p:nvSpPr>
        <p:spPr bwMode="auto">
          <a:xfrm>
            <a:off x="-1658899" y="3781932"/>
            <a:ext cx="547698" cy="537931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>
            <p:custDataLst>
              <p:tags r:id="rId54"/>
            </p:custDataLst>
          </p:nvPr>
        </p:nvSpPr>
        <p:spPr bwMode="auto">
          <a:xfrm>
            <a:off x="-1113794" y="3781932"/>
            <a:ext cx="564819" cy="537931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>
            <p:custDataLst>
              <p:tags r:id="rId55"/>
            </p:custDataLst>
          </p:nvPr>
        </p:nvSpPr>
        <p:spPr bwMode="auto">
          <a:xfrm>
            <a:off x="-567921" y="3781932"/>
            <a:ext cx="535754" cy="537931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>
            <p:custDataLst>
              <p:tags r:id="rId56"/>
            </p:custDataLst>
          </p:nvPr>
        </p:nvSpPr>
        <p:spPr bwMode="auto">
          <a:xfrm>
            <a:off x="-1650805" y="4860863"/>
            <a:ext cx="550858" cy="537931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>
            <p:custDataLst>
              <p:tags r:id="rId57"/>
            </p:custDataLst>
          </p:nvPr>
        </p:nvSpPr>
        <p:spPr bwMode="auto">
          <a:xfrm>
            <a:off x="-1107526" y="4860863"/>
            <a:ext cx="537855" cy="537931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>
            <p:custDataLst>
              <p:tags r:id="rId58"/>
            </p:custDataLst>
          </p:nvPr>
        </p:nvSpPr>
        <p:spPr bwMode="auto">
          <a:xfrm>
            <a:off x="-570024" y="4860863"/>
            <a:ext cx="538099" cy="537931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>
            <p:custDataLst>
              <p:tags r:id="rId59"/>
            </p:custDataLst>
          </p:nvPr>
        </p:nvSpPr>
        <p:spPr bwMode="auto">
          <a:xfrm>
            <a:off x="-1107436" y="5396807"/>
            <a:ext cx="537855" cy="537931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>
            <p:custDataLst>
              <p:tags r:id="rId60"/>
            </p:custDataLst>
          </p:nvPr>
        </p:nvSpPr>
        <p:spPr bwMode="auto">
          <a:xfrm>
            <a:off x="-569932" y="5396807"/>
            <a:ext cx="538099" cy="537931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>
            <p:custDataLst>
              <p:tags r:id="rId61"/>
            </p:custDataLst>
          </p:nvPr>
        </p:nvSpPr>
        <p:spPr bwMode="auto">
          <a:xfrm>
            <a:off x="-1119447" y="5934754"/>
            <a:ext cx="549866" cy="537931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>
            <p:custDataLst>
              <p:tags r:id="rId62"/>
            </p:custDataLst>
          </p:nvPr>
        </p:nvSpPr>
        <p:spPr bwMode="auto">
          <a:xfrm>
            <a:off x="-1650804" y="5933210"/>
            <a:ext cx="537200" cy="537931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>
            <p:custDataLst>
              <p:tags r:id="rId63"/>
            </p:custDataLst>
          </p:nvPr>
        </p:nvSpPr>
        <p:spPr bwMode="auto">
          <a:xfrm>
            <a:off x="-573698" y="5934740"/>
            <a:ext cx="548858" cy="537946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>
            <p:custDataLst>
              <p:tags r:id="rId64"/>
            </p:custDataLst>
          </p:nvPr>
        </p:nvSpPr>
        <p:spPr bwMode="auto">
          <a:xfrm>
            <a:off x="-1650804" y="5396799"/>
            <a:ext cx="537855" cy="53793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>
            <p:custDataLst>
              <p:tags r:id="rId65"/>
            </p:custDataLst>
          </p:nvPr>
        </p:nvSpPr>
        <p:spPr bwMode="auto">
          <a:xfrm>
            <a:off x="-1122116" y="6634485"/>
            <a:ext cx="536418" cy="537931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>
            <p:custDataLst>
              <p:tags r:id="rId66"/>
            </p:custDataLst>
          </p:nvPr>
        </p:nvSpPr>
        <p:spPr bwMode="auto">
          <a:xfrm>
            <a:off x="-1662059" y="6634485"/>
            <a:ext cx="529991" cy="537931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>
            <p:custDataLst>
              <p:tags r:id="rId67"/>
            </p:custDataLst>
          </p:nvPr>
        </p:nvSpPr>
        <p:spPr bwMode="auto">
          <a:xfrm>
            <a:off x="-575999" y="6634472"/>
            <a:ext cx="535512" cy="537946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393315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69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packages.com/grids/g/authentication/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odinghorror.com/should-all-web-traffic-be-encrypted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documentation/articles/web-sites-configure-ssl-certificate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Susan Ibach</a:t>
            </a:r>
          </a:p>
          <a:p>
            <a:r>
              <a:rPr lang="en-US" dirty="0" smtClean="0"/>
              <a:t>Christopher Harrison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in the real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vs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difference?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958806"/>
          </a:xfrm>
        </p:spPr>
        <p:txBody>
          <a:bodyPr/>
          <a:lstStyle/>
          <a:p>
            <a:r>
              <a:rPr lang="en-US" dirty="0" smtClean="0"/>
              <a:t>Gaining access to a secure resource is a two step process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2"/>
            <a:r>
              <a:rPr lang="en-US" dirty="0" smtClean="0"/>
              <a:t>Prove that you are who you say you are</a:t>
            </a:r>
          </a:p>
          <a:p>
            <a:pPr lvl="1"/>
            <a:r>
              <a:rPr lang="en-US" dirty="0" smtClean="0"/>
              <a:t>Authorization</a:t>
            </a:r>
          </a:p>
          <a:p>
            <a:pPr lvl="2"/>
            <a:r>
              <a:rPr lang="en-US" dirty="0" smtClean="0"/>
              <a:t>Show you have access to the desired resource</a:t>
            </a:r>
          </a:p>
        </p:txBody>
      </p:sp>
    </p:spTree>
    <p:extLst>
      <p:ext uri="{BB962C8B-B14F-4D97-AF65-F5344CB8AC3E}">
        <p14:creationId xmlns:p14="http://schemas.microsoft.com/office/powerpoint/2010/main" val="1458045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authentication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021946"/>
          </a:xfrm>
        </p:spPr>
        <p:txBody>
          <a:bodyPr/>
          <a:lstStyle/>
          <a:p>
            <a:r>
              <a:rPr lang="en-US" dirty="0" smtClean="0"/>
              <a:t>You authenticate by providing some form of an accepted credential</a:t>
            </a:r>
          </a:p>
          <a:p>
            <a:r>
              <a:rPr lang="en-US" dirty="0" smtClean="0"/>
              <a:t>Just like in real life, the form can change</a:t>
            </a:r>
          </a:p>
        </p:txBody>
      </p:sp>
    </p:spTree>
    <p:extLst>
      <p:ext uri="{BB962C8B-B14F-4D97-AF65-F5344CB8AC3E}">
        <p14:creationId xmlns:p14="http://schemas.microsoft.com/office/powerpoint/2010/main" val="2863288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67425"/>
          </a:xfrm>
        </p:spPr>
        <p:txBody>
          <a:bodyPr/>
          <a:lstStyle/>
          <a:p>
            <a:r>
              <a:rPr lang="en-US" dirty="0" smtClean="0"/>
              <a:t>Flying domestically</a:t>
            </a:r>
          </a:p>
          <a:p>
            <a:pPr lvl="1"/>
            <a:r>
              <a:rPr lang="en-US" dirty="0" smtClean="0"/>
              <a:t>Driver's license</a:t>
            </a:r>
          </a:p>
          <a:p>
            <a:pPr lvl="1"/>
            <a:r>
              <a:rPr lang="en-US" dirty="0" smtClean="0"/>
              <a:t>Passport</a:t>
            </a:r>
          </a:p>
          <a:p>
            <a:r>
              <a:rPr lang="en-US" dirty="0" smtClean="0"/>
              <a:t>Flying internationally</a:t>
            </a:r>
          </a:p>
          <a:p>
            <a:pPr lvl="1"/>
            <a:r>
              <a:rPr lang="en-US" dirty="0" smtClean="0"/>
              <a:t>Passport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92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764411"/>
          </a:xfrm>
        </p:spPr>
        <p:txBody>
          <a:bodyPr/>
          <a:lstStyle/>
          <a:p>
            <a:r>
              <a:rPr lang="en-US" dirty="0" smtClean="0"/>
              <a:t>Username and password for that specific site</a:t>
            </a:r>
          </a:p>
          <a:p>
            <a:r>
              <a:rPr lang="en-US" dirty="0" smtClean="0"/>
              <a:t>Another site's credential</a:t>
            </a:r>
          </a:p>
          <a:p>
            <a:pPr lvl="1"/>
            <a:r>
              <a:rPr lang="en-US" dirty="0" smtClean="0"/>
              <a:t>Social media</a:t>
            </a:r>
          </a:p>
          <a:p>
            <a:pPr lvl="2"/>
            <a:r>
              <a:rPr lang="en-US" dirty="0" smtClean="0"/>
              <a:t>Facebook</a:t>
            </a:r>
          </a:p>
          <a:p>
            <a:pPr lvl="2"/>
            <a:r>
              <a:rPr lang="en-US" dirty="0" smtClean="0"/>
              <a:t>Twitter</a:t>
            </a:r>
          </a:p>
          <a:p>
            <a:pPr lvl="2"/>
            <a:r>
              <a:rPr lang="en-US" dirty="0" smtClean="0"/>
              <a:t>Pinterest</a:t>
            </a:r>
          </a:p>
          <a:p>
            <a:pPr lvl="1"/>
            <a:r>
              <a:rPr lang="en-US" dirty="0" smtClean="0"/>
              <a:t>Managed through </a:t>
            </a:r>
            <a:r>
              <a:rPr lang="en-US" dirty="0" err="1" smtClean="0"/>
              <a:t>Oauth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96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and authentication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718932"/>
          </a:xfrm>
        </p:spPr>
        <p:txBody>
          <a:bodyPr/>
          <a:lstStyle/>
          <a:p>
            <a:r>
              <a:rPr lang="en-US" dirty="0" smtClean="0"/>
              <a:t>Django provides the ability to securely store usernames and passwords</a:t>
            </a:r>
          </a:p>
          <a:p>
            <a:r>
              <a:rPr lang="en-US" dirty="0" smtClean="0"/>
              <a:t>Extensible to support other modes of authentication</a:t>
            </a:r>
          </a:p>
          <a:p>
            <a:pPr lvl="1"/>
            <a:r>
              <a:rPr lang="en-US" dirty="0" smtClean="0"/>
              <a:t>Several packages exist</a:t>
            </a:r>
          </a:p>
          <a:p>
            <a:pPr lvl="1"/>
            <a:r>
              <a:rPr lang="en-US" dirty="0" smtClean="0"/>
              <a:t>Good starting point: </a:t>
            </a:r>
            <a:r>
              <a:rPr lang="en-US" dirty="0" smtClean="0">
                <a:hlinkClick r:id="rId2"/>
              </a:rPr>
              <a:t>Django Packages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63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in 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0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is automatically enabled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021946"/>
          </a:xfrm>
        </p:spPr>
        <p:txBody>
          <a:bodyPr/>
          <a:lstStyle/>
          <a:p>
            <a:r>
              <a:rPr lang="en-US" dirty="0" smtClean="0"/>
              <a:t>In fact, we already used it when we created the admin site</a:t>
            </a:r>
          </a:p>
          <a:p>
            <a:r>
              <a:rPr lang="en-US" dirty="0" smtClean="0"/>
              <a:t>We just need to provide the appropriate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26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login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809889"/>
          </a:xfrm>
        </p:spPr>
        <p:txBody>
          <a:bodyPr/>
          <a:lstStyle/>
          <a:p>
            <a:r>
              <a:rPr lang="en-US" dirty="0" smtClean="0"/>
              <a:t>We need two parameters</a:t>
            </a:r>
          </a:p>
          <a:p>
            <a:pPr lvl="1"/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Password</a:t>
            </a:r>
          </a:p>
          <a:p>
            <a:r>
              <a:rPr lang="en-US" dirty="0" smtClean="0"/>
              <a:t>Basic steps</a:t>
            </a:r>
          </a:p>
          <a:p>
            <a:pPr lvl="1"/>
            <a:r>
              <a:rPr lang="en-US" dirty="0" smtClean="0"/>
              <a:t>Authenticate the user</a:t>
            </a:r>
          </a:p>
          <a:p>
            <a:pPr lvl="2"/>
            <a:r>
              <a:rPr lang="en-US" dirty="0" smtClean="0"/>
              <a:t>Ensure the username and password are correct</a:t>
            </a:r>
          </a:p>
          <a:p>
            <a:pPr lvl="1"/>
            <a:r>
              <a:rPr lang="en-US" dirty="0" smtClean="0"/>
              <a:t>Log the user in</a:t>
            </a:r>
          </a:p>
          <a:p>
            <a:pPr lvl="2"/>
            <a:r>
              <a:rPr lang="en-US" dirty="0" smtClean="0"/>
              <a:t>Associate the user with the current session</a:t>
            </a:r>
          </a:p>
          <a:p>
            <a:pPr lvl="1"/>
            <a:r>
              <a:rPr lang="en-US" dirty="0" smtClean="0"/>
              <a:t>Redirect the user</a:t>
            </a:r>
          </a:p>
          <a:p>
            <a:pPr lvl="2"/>
            <a:r>
              <a:rPr lang="en-US" dirty="0" smtClean="0"/>
              <a:t>Send the user to the desired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80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 code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268797"/>
                  </p:ext>
                </p:extLst>
              </p:nvPr>
            </p:nvGraphicFramePr>
            <p:xfrm>
              <a:off x="478564" y="1255173"/>
              <a:ext cx="11237720" cy="56028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564" y="1255173"/>
                <a:ext cx="11237720" cy="56028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0556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login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current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4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the current user by using </a:t>
            </a:r>
            <a:r>
              <a:rPr lang="en-US" b="1" dirty="0" smtClean="0">
                <a:latin typeface="Consolas" panose="020B0609020204030204" pitchFamily="49" charset="0"/>
              </a:rPr>
              <a:t>user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307298"/>
          </a:xfrm>
        </p:spPr>
        <p:txBody>
          <a:bodyPr/>
          <a:lstStyle/>
          <a:p>
            <a:r>
              <a:rPr lang="en-US" dirty="0" smtClean="0"/>
              <a:t>Common properties</a:t>
            </a:r>
          </a:p>
          <a:p>
            <a:pPr lvl="1"/>
            <a:r>
              <a:rPr lang="en-US" dirty="0" err="1" smtClean="0"/>
              <a:t>is_authenticated</a:t>
            </a:r>
            <a:endParaRPr lang="en-US" dirty="0" smtClean="0"/>
          </a:p>
          <a:p>
            <a:pPr lvl="1"/>
            <a:r>
              <a:rPr lang="en-US" dirty="0" err="1" smtClean="0"/>
              <a:t>is_staff</a:t>
            </a:r>
            <a:endParaRPr lang="en-US" dirty="0" smtClean="0"/>
          </a:p>
          <a:p>
            <a:pPr lvl="1"/>
            <a:r>
              <a:rPr lang="en-US" dirty="0" err="1" smtClean="0"/>
              <a:t>is_superuser</a:t>
            </a:r>
            <a:endParaRPr lang="en-US" dirty="0" smtClean="0"/>
          </a:p>
          <a:p>
            <a:pPr lvl="1"/>
            <a:r>
              <a:rPr lang="en-US" dirty="0" err="1" smtClean="0"/>
              <a:t>last_login</a:t>
            </a:r>
            <a:endParaRPr lang="en-US" dirty="0" smtClean="0"/>
          </a:p>
          <a:p>
            <a:pPr lvl="2"/>
            <a:r>
              <a:rPr lang="en-US" dirty="0" smtClean="0"/>
              <a:t>null if the user has never logged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75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707088"/>
          </a:xfrm>
        </p:spPr>
        <p:txBody>
          <a:bodyPr/>
          <a:lstStyle/>
          <a:p>
            <a:r>
              <a:rPr lang="en-US" dirty="0" smtClean="0"/>
              <a:t>Just like there's a login method...</a:t>
            </a:r>
          </a:p>
          <a:p>
            <a:r>
              <a:rPr lang="en-US" dirty="0" smtClean="0"/>
              <a:t>There's a logout method</a:t>
            </a:r>
          </a:p>
          <a:p>
            <a:endParaRPr lang="en-US" dirty="0"/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logout(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.logout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redirect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97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</p:spPr>
        <p:txBody>
          <a:bodyPr/>
          <a:lstStyle/>
          <a:p>
            <a:r>
              <a:rPr lang="en-US" dirty="0" smtClean="0"/>
              <a:t>Adding logout and administration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2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5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a user, we need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764411"/>
          </a:xfrm>
        </p:spPr>
        <p:txBody>
          <a:bodyPr/>
          <a:lstStyle/>
          <a:p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username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assword</a:t>
            </a:r>
          </a:p>
          <a:p>
            <a:pPr lvl="1"/>
            <a:r>
              <a:rPr lang="en-US" dirty="0" smtClean="0"/>
              <a:t>email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err="1" smtClean="0"/>
              <a:t>first_name</a:t>
            </a:r>
            <a:endParaRPr lang="en-US" dirty="0" smtClean="0"/>
          </a:p>
          <a:p>
            <a:pPr lvl="1"/>
            <a:r>
              <a:rPr lang="en-US" dirty="0" err="1" smtClean="0"/>
              <a:t>last_name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47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680936"/>
                  </p:ext>
                </p:extLst>
              </p:nvPr>
            </p:nvGraphicFramePr>
            <p:xfrm>
              <a:off x="529839" y="1255173"/>
              <a:ext cx="11041167" cy="54447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39" y="1255173"/>
                <a:ext cx="11041167" cy="54447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6282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</p:spPr>
        <p:txBody>
          <a:bodyPr/>
          <a:lstStyle/>
          <a:p>
            <a:r>
              <a:rPr lang="en-US" dirty="0" smtClean="0"/>
              <a:t>Creating a registration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8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Requiring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718932"/>
          </a:xfrm>
        </p:spPr>
        <p:txBody>
          <a:bodyPr/>
          <a:lstStyle/>
          <a:p>
            <a:r>
              <a:rPr lang="en-US" dirty="0" smtClean="0"/>
              <a:t>Ensure data is only viewed by the people you intend to view it</a:t>
            </a:r>
          </a:p>
          <a:p>
            <a:r>
              <a:rPr lang="en-US" dirty="0" smtClean="0"/>
              <a:t>Two main steps</a:t>
            </a:r>
          </a:p>
          <a:p>
            <a:pPr lvl="1"/>
            <a:r>
              <a:rPr lang="en-US" dirty="0" smtClean="0"/>
              <a:t>Secure the data "on the wire"</a:t>
            </a:r>
          </a:p>
          <a:p>
            <a:pPr lvl="1"/>
            <a:r>
              <a:rPr lang="en-US" dirty="0" smtClean="0"/>
              <a:t>Authenticate and authorize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0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just need to ensure the user is logged 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330399"/>
          </a:xfrm>
        </p:spPr>
        <p:txBody>
          <a:bodyPr/>
          <a:lstStyle/>
          <a:p>
            <a:r>
              <a:rPr lang="en-US" dirty="0" smtClean="0"/>
              <a:t>You </a:t>
            </a:r>
            <a:r>
              <a:rPr lang="en-US" b="1" dirty="0" smtClean="0"/>
              <a:t>could</a:t>
            </a:r>
            <a:r>
              <a:rPr lang="en-US" dirty="0" smtClean="0"/>
              <a:t> use </a:t>
            </a:r>
            <a:r>
              <a:rPr lang="en-US" dirty="0" err="1" smtClean="0"/>
              <a:t>user.is_authenticated</a:t>
            </a:r>
            <a:r>
              <a:rPr lang="en-US" dirty="0" smtClean="0"/>
              <a:t>...</a:t>
            </a:r>
          </a:p>
          <a:p>
            <a:endParaRPr lang="en-US" dirty="0"/>
          </a:p>
          <a:p>
            <a:r>
              <a:rPr lang="en-US" dirty="0" smtClean="0"/>
              <a:t>But a better way to do it is to use the </a:t>
            </a:r>
            <a:r>
              <a:rPr lang="en-US" b="1" dirty="0" err="1" smtClean="0"/>
              <a:t>login_required</a:t>
            </a:r>
            <a:r>
              <a:rPr lang="en-US" b="1" dirty="0" smtClean="0"/>
              <a:t> </a:t>
            </a:r>
            <a:r>
              <a:rPr lang="en-US" dirty="0" smtClean="0"/>
              <a:t>decorator</a:t>
            </a:r>
          </a:p>
          <a:p>
            <a:endParaRPr lang="en-US" dirty="0"/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login_required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submit_session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render(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'app/submit_session.html'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64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login_required</a:t>
            </a:r>
            <a:r>
              <a:rPr lang="en-US" dirty="0" smtClean="0"/>
              <a:t> do?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764411"/>
          </a:xfrm>
        </p:spPr>
        <p:txBody>
          <a:bodyPr/>
          <a:lstStyle/>
          <a:p>
            <a:r>
              <a:rPr lang="en-US" dirty="0" smtClean="0"/>
              <a:t>Checks if the user is logged on</a:t>
            </a:r>
          </a:p>
          <a:p>
            <a:r>
              <a:rPr lang="en-US" dirty="0" smtClean="0"/>
              <a:t>If the user isn't logged on</a:t>
            </a:r>
          </a:p>
          <a:p>
            <a:pPr lvl="1"/>
            <a:r>
              <a:rPr lang="en-US" dirty="0" smtClean="0"/>
              <a:t>Reroutes the user to the login page</a:t>
            </a:r>
          </a:p>
          <a:p>
            <a:pPr lvl="2"/>
            <a:r>
              <a:rPr lang="en-US" dirty="0" smtClean="0"/>
              <a:t>Uses the </a:t>
            </a:r>
            <a:r>
              <a:rPr lang="en-US" b="1" dirty="0" smtClean="0"/>
              <a:t>LOGIN_URL</a:t>
            </a:r>
            <a:r>
              <a:rPr lang="en-US" dirty="0" smtClean="0"/>
              <a:t> setting</a:t>
            </a:r>
          </a:p>
          <a:p>
            <a:pPr lvl="3"/>
            <a:r>
              <a:rPr lang="en-US" dirty="0" smtClean="0"/>
              <a:t>Defaults to /account/login/</a:t>
            </a:r>
          </a:p>
          <a:p>
            <a:pPr lvl="1"/>
            <a:r>
              <a:rPr lang="en-US" dirty="0" smtClean="0"/>
              <a:t>Stores the requested page in the query string</a:t>
            </a:r>
          </a:p>
          <a:p>
            <a:pPr lvl="2"/>
            <a:r>
              <a:rPr lang="en-US" dirty="0" smtClean="0"/>
              <a:t>Uses </a:t>
            </a:r>
            <a:r>
              <a:rPr lang="en-US" b="1" dirty="0" smtClean="0"/>
              <a:t>next</a:t>
            </a:r>
            <a:r>
              <a:rPr lang="en-US" dirty="0" smtClean="0"/>
              <a:t> as the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11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</p:spPr>
        <p:txBody>
          <a:bodyPr/>
          <a:lstStyle/>
          <a:p>
            <a:r>
              <a:rPr lang="en-US" dirty="0" smtClean="0"/>
              <a:t>Ensuring the user is logged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Sockets Layer (SSL)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2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the data on the wire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035959"/>
          </a:xfrm>
        </p:spPr>
        <p:txBody>
          <a:bodyPr/>
          <a:lstStyle/>
          <a:p>
            <a:r>
              <a:rPr lang="en-US" dirty="0" smtClean="0"/>
              <a:t>Secure Sockets Layer (SSL)</a:t>
            </a:r>
          </a:p>
          <a:p>
            <a:pPr lvl="1"/>
            <a:r>
              <a:rPr lang="en-US" dirty="0" smtClean="0"/>
              <a:t>Seamless encryption</a:t>
            </a:r>
          </a:p>
          <a:p>
            <a:pPr lvl="1"/>
            <a:r>
              <a:rPr lang="en-US" dirty="0" smtClean="0"/>
              <a:t>Uses a public key infrastructure (PKI)</a:t>
            </a:r>
          </a:p>
          <a:p>
            <a:r>
              <a:rPr lang="en-US" dirty="0" smtClean="0"/>
              <a:t>SSL advantages</a:t>
            </a:r>
          </a:p>
          <a:p>
            <a:pPr lvl="1"/>
            <a:r>
              <a:rPr lang="en-US" dirty="0" smtClean="0"/>
              <a:t>Encrypts the data</a:t>
            </a:r>
          </a:p>
          <a:p>
            <a:pPr lvl="1"/>
            <a:r>
              <a:rPr lang="en-US" dirty="0" smtClean="0"/>
              <a:t>Validates the server</a:t>
            </a:r>
          </a:p>
          <a:p>
            <a:pPr lvl="2"/>
            <a:r>
              <a:rPr lang="en-US" dirty="0" smtClean="0"/>
              <a:t>How do you know the server you're about to send data to is the server you think you're sending data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35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809889"/>
          </a:xfrm>
        </p:spPr>
        <p:txBody>
          <a:bodyPr/>
          <a:lstStyle/>
          <a:p>
            <a:r>
              <a:rPr lang="en-US" dirty="0" smtClean="0"/>
              <a:t>Public certificate</a:t>
            </a:r>
          </a:p>
          <a:p>
            <a:pPr lvl="1"/>
            <a:r>
              <a:rPr lang="en-US" dirty="0" smtClean="0"/>
              <a:t>Shared with the world</a:t>
            </a:r>
          </a:p>
          <a:p>
            <a:pPr lvl="1"/>
            <a:r>
              <a:rPr lang="en-US" dirty="0" smtClean="0"/>
              <a:t>Certified by a Certificate Authority (CA) that everyone trusts</a:t>
            </a:r>
          </a:p>
          <a:p>
            <a:pPr lvl="2"/>
            <a:r>
              <a:rPr lang="en-US" dirty="0" smtClean="0"/>
              <a:t>Verisign</a:t>
            </a:r>
          </a:p>
          <a:p>
            <a:pPr lvl="2"/>
            <a:r>
              <a:rPr lang="en-US" dirty="0" smtClean="0"/>
              <a:t>Symantec</a:t>
            </a:r>
          </a:p>
          <a:p>
            <a:pPr lvl="2"/>
            <a:r>
              <a:rPr lang="en-US" dirty="0" smtClean="0"/>
              <a:t>Thawte</a:t>
            </a:r>
          </a:p>
          <a:p>
            <a:pPr lvl="1"/>
            <a:r>
              <a:rPr lang="en-US" dirty="0" smtClean="0"/>
              <a:t>Used when encrypting data sent </a:t>
            </a:r>
            <a:r>
              <a:rPr lang="en-US" b="1" dirty="0" smtClean="0"/>
              <a:t>to</a:t>
            </a:r>
            <a:r>
              <a:rPr lang="en-US" dirty="0" smtClean="0"/>
              <a:t> the certificate holder</a:t>
            </a:r>
          </a:p>
          <a:p>
            <a:r>
              <a:rPr lang="en-US" dirty="0" smtClean="0"/>
              <a:t>Private key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Used to decrypt data encrypted with the public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71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4" name="Server" descr="Gnome-fs-server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9" y="2030348"/>
            <a:ext cx="2033766" cy="2050856"/>
          </a:xfrm>
          <a:prstGeom prst="rect">
            <a:avLst/>
          </a:prstGeom>
        </p:spPr>
      </p:pic>
      <p:pic>
        <p:nvPicPr>
          <p:cNvPr id="5" name="Certificate" descr="Document, Certificate, Charter, Paper, Seal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73" y="4166662"/>
            <a:ext cx="1303369" cy="1550475"/>
          </a:xfrm>
          <a:prstGeom prst="rect">
            <a:avLst/>
          </a:prstGeom>
        </p:spPr>
      </p:pic>
      <p:pic>
        <p:nvPicPr>
          <p:cNvPr id="6" name="Key" descr="Key | Free Stock Photo | Illustration of a gold key | # 161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9" y="4251564"/>
            <a:ext cx="1370655" cy="1380669"/>
          </a:xfrm>
          <a:prstGeom prst="rect">
            <a:avLst/>
          </a:prstGeom>
        </p:spPr>
      </p:pic>
      <p:pic>
        <p:nvPicPr>
          <p:cNvPr id="7" name="User" descr="La comunicación digital: Internet como nuevo medi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518" y="2030348"/>
            <a:ext cx="2143125" cy="1838325"/>
          </a:xfrm>
          <a:prstGeom prst="rect">
            <a:avLst/>
          </a:prstGeom>
        </p:spPr>
      </p:pic>
      <p:sp>
        <p:nvSpPr>
          <p:cNvPr id="10" name="Initial Plaintext"/>
          <p:cNvSpPr/>
          <p:nvPr/>
        </p:nvSpPr>
        <p:spPr bwMode="auto">
          <a:xfrm>
            <a:off x="5811140" y="2327250"/>
            <a:ext cx="3520378" cy="852236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Username: </a:t>
            </a:r>
            <a:r>
              <a:rPr lang="en-US" sz="20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HockeyGeekGirl</a:t>
            </a: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Password: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P@ssw0rd</a:t>
            </a:r>
          </a:p>
        </p:txBody>
      </p:sp>
      <p:sp>
        <p:nvSpPr>
          <p:cNvPr id="11" name="Cyphertext"/>
          <p:cNvSpPr/>
          <p:nvPr/>
        </p:nvSpPr>
        <p:spPr bwMode="auto">
          <a:xfrm>
            <a:off x="5811140" y="4514632"/>
            <a:ext cx="3520378" cy="8522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S:DlkarewyaSDSDGH:ae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;</a:t>
            </a:r>
            <a:r>
              <a:rPr lang="en-US" sz="20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aerayA</a:t>
            </a: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$^Ahsr76sdffyt</a:t>
            </a:r>
          </a:p>
        </p:txBody>
      </p:sp>
      <p:sp>
        <p:nvSpPr>
          <p:cNvPr id="12" name="Unencrypted Plaintext"/>
          <p:cNvSpPr/>
          <p:nvPr/>
        </p:nvSpPr>
        <p:spPr bwMode="auto">
          <a:xfrm>
            <a:off x="2768457" y="4514632"/>
            <a:ext cx="3520378" cy="852236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Username: </a:t>
            </a:r>
            <a:r>
              <a:rPr lang="en-US" sz="20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HockeyGeekGirl</a:t>
            </a: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Password: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P@ssw0rd</a:t>
            </a:r>
          </a:p>
        </p:txBody>
      </p:sp>
    </p:spTree>
    <p:extLst>
      <p:ext uri="{BB962C8B-B14F-4D97-AF65-F5344CB8AC3E}">
        <p14:creationId xmlns:p14="http://schemas.microsoft.com/office/powerpoint/2010/main" val="31765448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61628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0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11111E-6 L 0.00078 0.3187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2.5E-6 -0.3189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31898 L -0.24882 -0.3203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82 -0.32037 L -0.24882 -0.0002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00078 -0.3203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1" grpId="3" animBg="1"/>
      <p:bldP spid="11" grpId="4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concerns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181227"/>
          </a:xfrm>
        </p:spPr>
        <p:txBody>
          <a:bodyPr/>
          <a:lstStyle/>
          <a:p>
            <a:r>
              <a:rPr lang="en-US" dirty="0" smtClean="0"/>
              <a:t>You may have heard enabling SSL degrades performance</a:t>
            </a:r>
          </a:p>
          <a:p>
            <a:pPr lvl="1"/>
            <a:r>
              <a:rPr lang="en-US" dirty="0" smtClean="0"/>
              <a:t>Increased network traffic</a:t>
            </a:r>
          </a:p>
          <a:p>
            <a:pPr lvl="1"/>
            <a:r>
              <a:rPr lang="en-US" dirty="0" smtClean="0"/>
              <a:t>Increased processor overhead</a:t>
            </a:r>
          </a:p>
          <a:p>
            <a:r>
              <a:rPr lang="en-US" dirty="0" smtClean="0"/>
              <a:t>Don't you believe it!</a:t>
            </a:r>
          </a:p>
          <a:p>
            <a:pPr lvl="1"/>
            <a:r>
              <a:rPr lang="en-US" dirty="0" smtClean="0"/>
              <a:t>Those are old concerns</a:t>
            </a:r>
          </a:p>
          <a:p>
            <a:pPr lvl="1"/>
            <a:r>
              <a:rPr lang="en-US" dirty="0" smtClean="0"/>
              <a:t>It's not 1995 any longer</a:t>
            </a:r>
          </a:p>
          <a:p>
            <a:pPr lvl="2"/>
            <a:r>
              <a:rPr lang="en-US" dirty="0" smtClean="0"/>
              <a:t>It's time to put away your parachute pants</a:t>
            </a:r>
          </a:p>
          <a:p>
            <a:pPr lvl="1"/>
            <a:r>
              <a:rPr lang="en-US" dirty="0" smtClean="0"/>
              <a:t>SSL introduces a trivial amount of overhead, especially for the protection it provides</a:t>
            </a:r>
          </a:p>
          <a:p>
            <a:r>
              <a:rPr lang="en-US" dirty="0" smtClean="0"/>
              <a:t>Consider enabling it on all applications</a:t>
            </a:r>
          </a:p>
          <a:p>
            <a:pPr lvl="1"/>
            <a:r>
              <a:rPr lang="en-US" dirty="0" smtClean="0"/>
              <a:t>Whenever you ask a user for data</a:t>
            </a:r>
          </a:p>
          <a:p>
            <a:pPr lvl="1"/>
            <a:r>
              <a:rPr lang="en-US" dirty="0" smtClean="0"/>
              <a:t>Anything behind an "authentication wall"</a:t>
            </a:r>
          </a:p>
          <a:p>
            <a:r>
              <a:rPr lang="en-US" dirty="0" smtClean="0"/>
              <a:t>Further reading</a:t>
            </a:r>
          </a:p>
          <a:p>
            <a:pPr lvl="1"/>
            <a:r>
              <a:rPr lang="en-US" dirty="0" smtClean="0"/>
              <a:t>Coding Horror: </a:t>
            </a:r>
            <a:r>
              <a:rPr lang="en-US" dirty="0" smtClean="0">
                <a:hlinkClick r:id="rId2"/>
              </a:rPr>
              <a:t>Should All Web Traffic Be Encrypted?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33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SSL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570016"/>
          </a:xfrm>
        </p:spPr>
        <p:txBody>
          <a:bodyPr/>
          <a:lstStyle/>
          <a:p>
            <a:r>
              <a:rPr lang="en-US" dirty="0" smtClean="0"/>
              <a:t>Obtain a certificate</a:t>
            </a:r>
          </a:p>
          <a:p>
            <a:pPr lvl="1"/>
            <a:r>
              <a:rPr lang="en-US" dirty="0" smtClean="0"/>
              <a:t>Microsoft Azure provides a default certificate</a:t>
            </a:r>
          </a:p>
          <a:p>
            <a:pPr lvl="2"/>
            <a:r>
              <a:rPr lang="en-US" dirty="0" smtClean="0"/>
              <a:t>Shared for all websites</a:t>
            </a:r>
          </a:p>
          <a:p>
            <a:pPr lvl="2"/>
            <a:r>
              <a:rPr lang="en-US" dirty="0" smtClean="0"/>
              <a:t>Perfect for testing</a:t>
            </a:r>
          </a:p>
          <a:p>
            <a:pPr lvl="2"/>
            <a:r>
              <a:rPr lang="en-US" dirty="0" smtClean="0"/>
              <a:t>Bad for production</a:t>
            </a:r>
          </a:p>
          <a:p>
            <a:pPr lvl="1"/>
            <a:r>
              <a:rPr lang="en-US" dirty="0" smtClean="0"/>
              <a:t>Obtain a certificate from a CA</a:t>
            </a:r>
          </a:p>
          <a:p>
            <a:pPr lvl="2"/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r>
              <a:rPr lang="en-US" dirty="0" smtClean="0"/>
              <a:t>Enable SSL in settings.py</a:t>
            </a:r>
          </a:p>
          <a:p>
            <a:pPr lvl="1"/>
            <a:r>
              <a:rPr lang="en-US" dirty="0" smtClean="0"/>
              <a:t>Add </a:t>
            </a:r>
            <a:r>
              <a:rPr lang="en-US" b="1" dirty="0" smtClean="0"/>
              <a:t>SECURE_SSL_REDIRECT =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7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CF08228D-2D81-4E66-AA72-4DF7817692C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from django.shortcuts import render, redirect;\nfrom django.contrib import auth;\n\ndef login(request):\n    if request.method == \&quot;GET\&quot;:\n        return render(request, \&quot;auth/login.html\&quot;);\n    elif request.method == \&quot;POST\&quot;:\n        username = request.POST['username'];\n        password = request.POST['password'];\n        user = auth.authenticate(username=username, password=password);\n        if user is not None:\n            if user.is_active:\n                auth.login(request, user);\n                next = \&quot;\&quot;;\n                if \&quot;next\&quot; in request.GET:\n                    next = request.GET[\&quot;next\&quot;];\n                if next == None or next == \&quot;\&quot;:\n                    next = \&quot;/\&quot;;\n                return redirect(next);\n            else:\n                return render(request, \&quot;auth/login.html\&quot;, { \&quot;warning\&quot;: \&quot;Your account is disabled\&quot; });\n        else:\n            return render(request, \&quot;auth/login.html\&quot;, { \&quot;warning\&quot;: \&quot;Invalid username and or password\&quot; });\n&quot;,&quot;ctags&quot;:{&quot;login&quot;:[{&quot;linenum&quot;:&quot;4&quot;,&quot;signature&quot;:&quot;def login(request):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E4DE804-28D6-4D32-AD74-8F22DAF057F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def register(request):\n    if request.method == \&quot;GET\&quot;:\n        return render(request, \&quot;auth/register.html\&quot;);\n    elif request.method == \&quot;POST\&quot;:\n        username = request.POST[\&quot;username\&quot;];\n        password = request.POST[\&quot;password\&quot;];\n        email = request.POST[\&quot;email\&quot;];\n\n        # call create_user from the ORM. Make sure you call save!\n        auth.models.User.objects.create_user(username, email, password).save();\n        user = auth.authenticate(username = username, password = password);\n        auth.login(request, user);\n        return render(request, \&quot;auth/registered.html\&quot;);&quot;,&quot;ctags&quot;:{&quot;register&quot;:[{&quot;linenum&quot;:&quot;1&quot;,&quot;signature&quot;:&quot;def register(request):&quot;}]}}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6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27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0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5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11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5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3cd2334-221a-48c3-9034-bfd1542dfe28"/>
    <ds:schemaRef ds:uri="http://www.w3.org/XML/1998/namespace"/>
    <ds:schemaRef ds:uri="http://purl.org/dc/dcmitype/"/>
  </ds:schemaRefs>
</ds:datastoreItem>
</file>

<file path=customXml/itemProps27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614</TotalTime>
  <Words>651</Words>
  <Application>Microsoft Office PowerPoint</Application>
  <PresentationFormat>Widescreen</PresentationFormat>
  <Paragraphs>151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Consolas</vt:lpstr>
      <vt:lpstr>Segoe UI</vt:lpstr>
      <vt:lpstr>Segoe UI Light</vt:lpstr>
      <vt:lpstr>Wingdings</vt:lpstr>
      <vt:lpstr>WHITE TEMPLATE</vt:lpstr>
      <vt:lpstr>Django in the real world</vt:lpstr>
      <vt:lpstr>Security</vt:lpstr>
      <vt:lpstr>Security concepts</vt:lpstr>
      <vt:lpstr>Secure Sockets Layer (SSL)</vt:lpstr>
      <vt:lpstr>Securing the data on the wire</vt:lpstr>
      <vt:lpstr>How it works</vt:lpstr>
      <vt:lpstr>How it works</vt:lpstr>
      <vt:lpstr>Performance concerns</vt:lpstr>
      <vt:lpstr>Enabling SSL</vt:lpstr>
      <vt:lpstr>Authentication vs Authorization</vt:lpstr>
      <vt:lpstr>What's the difference?</vt:lpstr>
      <vt:lpstr>Modes of authentication</vt:lpstr>
      <vt:lpstr>In real life</vt:lpstr>
      <vt:lpstr>On the web</vt:lpstr>
      <vt:lpstr>Django and authentication</vt:lpstr>
      <vt:lpstr>Authentication in Django</vt:lpstr>
      <vt:lpstr>Authentication is automatically enabled</vt:lpstr>
      <vt:lpstr>Creating a login page</vt:lpstr>
      <vt:lpstr>The view code</vt:lpstr>
      <vt:lpstr>Create a login page</vt:lpstr>
      <vt:lpstr>Accessing the current user</vt:lpstr>
      <vt:lpstr>Access the current user by using user</vt:lpstr>
      <vt:lpstr>Logging out</vt:lpstr>
      <vt:lpstr>Adding logout and administration links</vt:lpstr>
      <vt:lpstr>User registration</vt:lpstr>
      <vt:lpstr>To create a user, we need</vt:lpstr>
      <vt:lpstr>The code</vt:lpstr>
      <vt:lpstr>Creating a registration page</vt:lpstr>
      <vt:lpstr>Requiring authentication</vt:lpstr>
      <vt:lpstr>If you just need to ensure the user is logged in</vt:lpstr>
      <vt:lpstr>What does login_required do?</vt:lpstr>
      <vt:lpstr>Ensuring the user is logged 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in the real world</dc:title>
  <dc:creator>Christopher Harrison</dc:creator>
  <cp:lastModifiedBy>Christopher Harrison</cp:lastModifiedBy>
  <cp:revision>39</cp:revision>
  <dcterms:created xsi:type="dcterms:W3CDTF">2015-12-10T20:07:53Z</dcterms:created>
  <dcterms:modified xsi:type="dcterms:W3CDTF">2015-12-15T21:00:44Z</dcterms:modified>
</cp:coreProperties>
</file>