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1"/>
  </p:sldMasterIdLst>
  <p:sldIdLst>
    <p:sldId id="256" r:id="rId32"/>
    <p:sldId id="257" r:id="rId33"/>
    <p:sldId id="258" r:id="rId34"/>
    <p:sldId id="266" r:id="rId35"/>
    <p:sldId id="267" r:id="rId36"/>
    <p:sldId id="268" r:id="rId37"/>
    <p:sldId id="269" r:id="rId38"/>
    <p:sldId id="270" r:id="rId39"/>
    <p:sldId id="271" r:id="rId40"/>
    <p:sldId id="264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8" r:id="rId53"/>
    <p:sldId id="287" r:id="rId54"/>
    <p:sldId id="289" r:id="rId55"/>
    <p:sldId id="283" r:id="rId56"/>
    <p:sldId id="284" r:id="rId57"/>
    <p:sldId id="285" r:id="rId58"/>
    <p:sldId id="28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 based views" id="{5552486B-6CB5-45C4-9652-B2B354B428C6}">
          <p14:sldIdLst>
            <p14:sldId id="256"/>
            <p14:sldId id="257"/>
            <p14:sldId id="258"/>
            <p14:sldId id="266"/>
            <p14:sldId id="267"/>
            <p14:sldId id="268"/>
            <p14:sldId id="269"/>
            <p14:sldId id="270"/>
            <p14:sldId id="271"/>
            <p14:sldId id="264"/>
          </p14:sldIdLst>
        </p14:section>
        <p14:section name="Form based views" id="{E7978626-E829-48FC-B875-A2CCF253B63A}">
          <p14:sldIdLst>
            <p14:sldId id="272"/>
            <p14:sldId id="273"/>
            <p14:sldId id="274"/>
            <p14:sldId id="275"/>
            <p14:sldId id="276"/>
          </p14:sldIdLst>
        </p14:section>
        <p14:section name="Customizing the form" id="{959BA944-A2B1-4525-9899-EAF23B6E95BA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ecurity with class based views" id="{D287D73F-2639-44E9-9989-CFAA25413855}">
          <p14:sldIdLst>
            <p14:sldId id="288"/>
            <p14:sldId id="287"/>
            <p14:sldId id="289"/>
          </p14:sldIdLst>
        </p14:section>
        <p14:section name="Validation" id="{C43A41AA-A0F3-446C-B8C2-D49A53149684}">
          <p14:sldIdLst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slide" Target="slides/slide26.xml"/><Relationship Id="rId61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8" Type="http://schemas.openxmlformats.org/officeDocument/2006/relationships/customXml" Target="../customXml/item8.xml"/><Relationship Id="rId51" Type="http://schemas.openxmlformats.org/officeDocument/2006/relationships/slide" Target="slides/slide20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2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34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0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70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20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18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17098989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7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94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599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0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042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8807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6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58570" y="6170058"/>
            <a:ext cx="11474238" cy="3319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42" tIns="89642" rIns="89642" bIns="89642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980" baseline="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69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1939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7267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7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8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02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15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Rectangle 44"/>
          <p:cNvSpPr/>
          <p:nvPr>
            <p:custDataLst>
              <p:tags r:id="rId29"/>
            </p:custDataLst>
          </p:nvPr>
        </p:nvSpPr>
        <p:spPr bwMode="auto">
          <a:xfrm>
            <a:off x="-1648348" y="729"/>
            <a:ext cx="537855" cy="537931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>
            <p:custDataLst>
              <p:tags r:id="rId30"/>
            </p:custDataLst>
          </p:nvPr>
        </p:nvSpPr>
        <p:spPr bwMode="auto">
          <a:xfrm>
            <a:off x="-1111434" y="729"/>
            <a:ext cx="537855" cy="537931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>
            <p:custDataLst>
              <p:tags r:id="rId31"/>
            </p:custDataLst>
          </p:nvPr>
        </p:nvSpPr>
        <p:spPr bwMode="auto">
          <a:xfrm>
            <a:off x="-565544" y="729"/>
            <a:ext cx="537855" cy="53793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>
            <p:custDataLst>
              <p:tags r:id="rId32"/>
            </p:custDataLst>
          </p:nvPr>
        </p:nvSpPr>
        <p:spPr bwMode="auto">
          <a:xfrm>
            <a:off x="-1648240" y="1082424"/>
            <a:ext cx="537855" cy="537931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>
            <p:custDataLst>
              <p:tags r:id="rId33"/>
            </p:custDataLst>
          </p:nvPr>
        </p:nvSpPr>
        <p:spPr bwMode="auto">
          <a:xfrm>
            <a:off x="-1111552" y="1082424"/>
            <a:ext cx="537855" cy="537931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>
            <p:custDataLst>
              <p:tags r:id="rId34"/>
            </p:custDataLst>
          </p:nvPr>
        </p:nvSpPr>
        <p:spPr bwMode="auto">
          <a:xfrm>
            <a:off x="-565527" y="1082424"/>
            <a:ext cx="537855" cy="537931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>
            <p:custDataLst>
              <p:tags r:id="rId35"/>
            </p:custDataLst>
          </p:nvPr>
        </p:nvSpPr>
        <p:spPr bwMode="auto">
          <a:xfrm>
            <a:off x="-1638304" y="2170893"/>
            <a:ext cx="547463" cy="537931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>
            <p:custDataLst>
              <p:tags r:id="rId36"/>
            </p:custDataLst>
          </p:nvPr>
        </p:nvSpPr>
        <p:spPr bwMode="auto">
          <a:xfrm>
            <a:off x="-1100178" y="2170893"/>
            <a:ext cx="543287" cy="537931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>
            <p:custDataLst>
              <p:tags r:id="rId37"/>
            </p:custDataLst>
          </p:nvPr>
        </p:nvSpPr>
        <p:spPr bwMode="auto">
          <a:xfrm>
            <a:off x="-555589" y="2170893"/>
            <a:ext cx="537855" cy="537931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>
            <p:custDataLst>
              <p:tags r:id="rId38"/>
            </p:custDataLst>
          </p:nvPr>
        </p:nvSpPr>
        <p:spPr bwMode="auto">
          <a:xfrm>
            <a:off x="-1658897" y="3245378"/>
            <a:ext cx="556800" cy="537931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>
            <p:custDataLst>
              <p:tags r:id="rId39"/>
            </p:custDataLst>
          </p:nvPr>
        </p:nvSpPr>
        <p:spPr bwMode="auto">
          <a:xfrm>
            <a:off x="-1112872" y="3245378"/>
            <a:ext cx="547437" cy="537931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>
            <p:custDataLst>
              <p:tags r:id="rId40"/>
            </p:custDataLst>
          </p:nvPr>
        </p:nvSpPr>
        <p:spPr bwMode="auto">
          <a:xfrm>
            <a:off x="-566845" y="3245378"/>
            <a:ext cx="537855" cy="537931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>
            <p:custDataLst>
              <p:tags r:id="rId41"/>
            </p:custDataLst>
          </p:nvPr>
        </p:nvSpPr>
        <p:spPr bwMode="auto">
          <a:xfrm>
            <a:off x="-1650802" y="4317108"/>
            <a:ext cx="550857" cy="537931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>
            <p:custDataLst>
              <p:tags r:id="rId42"/>
            </p:custDataLst>
          </p:nvPr>
        </p:nvSpPr>
        <p:spPr bwMode="auto">
          <a:xfrm>
            <a:off x="-1107996" y="4317108"/>
            <a:ext cx="537855" cy="537931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>
            <p:custDataLst>
              <p:tags r:id="rId43"/>
            </p:custDataLst>
          </p:nvPr>
        </p:nvSpPr>
        <p:spPr bwMode="auto">
          <a:xfrm>
            <a:off x="-570022" y="4317108"/>
            <a:ext cx="537855" cy="53793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>
            <p:custDataLst>
              <p:tags r:id="rId44"/>
            </p:custDataLst>
          </p:nvPr>
        </p:nvSpPr>
        <p:spPr bwMode="auto">
          <a:xfrm>
            <a:off x="-1648240" y="545452"/>
            <a:ext cx="537855" cy="537931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>
            <p:custDataLst>
              <p:tags r:id="rId45"/>
            </p:custDataLst>
          </p:nvPr>
        </p:nvSpPr>
        <p:spPr bwMode="auto">
          <a:xfrm>
            <a:off x="-1111550" y="545444"/>
            <a:ext cx="546118" cy="537931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>
            <p:custDataLst>
              <p:tags r:id="rId46"/>
            </p:custDataLst>
          </p:nvPr>
        </p:nvSpPr>
        <p:spPr bwMode="auto">
          <a:xfrm>
            <a:off x="-565544" y="545452"/>
            <a:ext cx="537855" cy="53793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>
            <p:custDataLst>
              <p:tags r:id="rId47"/>
            </p:custDataLst>
          </p:nvPr>
        </p:nvSpPr>
        <p:spPr bwMode="auto">
          <a:xfrm>
            <a:off x="-1648484" y="1627138"/>
            <a:ext cx="537855" cy="537931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>
            <p:custDataLst>
              <p:tags r:id="rId48"/>
            </p:custDataLst>
          </p:nvPr>
        </p:nvSpPr>
        <p:spPr bwMode="auto">
          <a:xfrm>
            <a:off x="-1110654" y="1627138"/>
            <a:ext cx="537855" cy="537931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>
            <p:custDataLst>
              <p:tags r:id="rId49"/>
            </p:custDataLst>
          </p:nvPr>
        </p:nvSpPr>
        <p:spPr bwMode="auto">
          <a:xfrm>
            <a:off x="-565544" y="1627138"/>
            <a:ext cx="537855" cy="537931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>
            <p:custDataLst>
              <p:tags r:id="rId50"/>
            </p:custDataLst>
          </p:nvPr>
        </p:nvSpPr>
        <p:spPr bwMode="auto">
          <a:xfrm>
            <a:off x="-1653677" y="2708824"/>
            <a:ext cx="535046" cy="537931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>
            <p:custDataLst>
              <p:tags r:id="rId51"/>
            </p:custDataLst>
          </p:nvPr>
        </p:nvSpPr>
        <p:spPr bwMode="auto">
          <a:xfrm>
            <a:off x="-1111201" y="2708824"/>
            <a:ext cx="538414" cy="537931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>
            <p:custDataLst>
              <p:tags r:id="rId52"/>
            </p:custDataLst>
          </p:nvPr>
        </p:nvSpPr>
        <p:spPr bwMode="auto">
          <a:xfrm>
            <a:off x="-573697" y="2708824"/>
            <a:ext cx="547209" cy="537931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>
            <p:custDataLst>
              <p:tags r:id="rId53"/>
            </p:custDataLst>
          </p:nvPr>
        </p:nvSpPr>
        <p:spPr bwMode="auto">
          <a:xfrm>
            <a:off x="-1658899" y="3781932"/>
            <a:ext cx="547698" cy="537931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>
            <p:custDataLst>
              <p:tags r:id="rId54"/>
            </p:custDataLst>
          </p:nvPr>
        </p:nvSpPr>
        <p:spPr bwMode="auto">
          <a:xfrm>
            <a:off x="-1113794" y="3781932"/>
            <a:ext cx="564819" cy="537931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-567921" y="3781932"/>
            <a:ext cx="535754" cy="537931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>
            <p:custDataLst>
              <p:tags r:id="rId56"/>
            </p:custDataLst>
          </p:nvPr>
        </p:nvSpPr>
        <p:spPr bwMode="auto">
          <a:xfrm>
            <a:off x="-1650805" y="4860863"/>
            <a:ext cx="550858" cy="537931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>
            <p:custDataLst>
              <p:tags r:id="rId57"/>
            </p:custDataLst>
          </p:nvPr>
        </p:nvSpPr>
        <p:spPr bwMode="auto">
          <a:xfrm>
            <a:off x="-1107526" y="4860863"/>
            <a:ext cx="537855" cy="537931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>
            <p:custDataLst>
              <p:tags r:id="rId58"/>
            </p:custDataLst>
          </p:nvPr>
        </p:nvSpPr>
        <p:spPr bwMode="auto">
          <a:xfrm>
            <a:off x="-570024" y="4860863"/>
            <a:ext cx="538099" cy="537931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>
            <p:custDataLst>
              <p:tags r:id="rId59"/>
            </p:custDataLst>
          </p:nvPr>
        </p:nvSpPr>
        <p:spPr bwMode="auto">
          <a:xfrm>
            <a:off x="-1107436" y="5396807"/>
            <a:ext cx="537855" cy="537931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>
            <p:custDataLst>
              <p:tags r:id="rId60"/>
            </p:custDataLst>
          </p:nvPr>
        </p:nvSpPr>
        <p:spPr bwMode="auto">
          <a:xfrm>
            <a:off x="-569932" y="5396807"/>
            <a:ext cx="538099" cy="537931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>
            <p:custDataLst>
              <p:tags r:id="rId61"/>
            </p:custDataLst>
          </p:nvPr>
        </p:nvSpPr>
        <p:spPr bwMode="auto">
          <a:xfrm>
            <a:off x="-1119447" y="5934754"/>
            <a:ext cx="549866" cy="537931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>
            <p:custDataLst>
              <p:tags r:id="rId62"/>
            </p:custDataLst>
          </p:nvPr>
        </p:nvSpPr>
        <p:spPr bwMode="auto">
          <a:xfrm>
            <a:off x="-1650804" y="5933210"/>
            <a:ext cx="537200" cy="537931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>
            <p:custDataLst>
              <p:tags r:id="rId63"/>
            </p:custDataLst>
          </p:nvPr>
        </p:nvSpPr>
        <p:spPr bwMode="auto">
          <a:xfrm>
            <a:off x="-573698" y="5934740"/>
            <a:ext cx="548858" cy="53794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>
            <p:custDataLst>
              <p:tags r:id="rId64"/>
            </p:custDataLst>
          </p:nvPr>
        </p:nvSpPr>
        <p:spPr bwMode="auto">
          <a:xfrm>
            <a:off x="-1650804" y="5396799"/>
            <a:ext cx="537855" cy="537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>
            <p:custDataLst>
              <p:tags r:id="rId65"/>
            </p:custDataLst>
          </p:nvPr>
        </p:nvSpPr>
        <p:spPr bwMode="auto">
          <a:xfrm>
            <a:off x="-1122116" y="6634485"/>
            <a:ext cx="536418" cy="53793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>
            <p:custDataLst>
              <p:tags r:id="rId66"/>
            </p:custDataLst>
          </p:nvPr>
        </p:nvSpPr>
        <p:spPr bwMode="auto">
          <a:xfrm>
            <a:off x="-1662059" y="6634485"/>
            <a:ext cx="529991" cy="537931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>
            <p:custDataLst>
              <p:tags r:id="rId67"/>
            </p:custDataLst>
          </p:nvPr>
        </p:nvSpPr>
        <p:spPr bwMode="auto">
          <a:xfrm>
            <a:off x="-575999" y="6634472"/>
            <a:ext cx="535512" cy="537946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39331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Susan Ibach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Displaying data with class-based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forms can be tedious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524537"/>
          </a:xfrm>
        </p:spPr>
        <p:txBody>
          <a:bodyPr/>
          <a:lstStyle/>
          <a:p>
            <a:r>
              <a:rPr lang="en-US" dirty="0" smtClean="0"/>
              <a:t>Generating the same HTML over and over again</a:t>
            </a:r>
          </a:p>
          <a:p>
            <a:r>
              <a:rPr lang="en-US" dirty="0" smtClean="0"/>
              <a:t>Updating forms as the model changes</a:t>
            </a:r>
          </a:p>
          <a:p>
            <a:pPr lvl="1"/>
            <a:r>
              <a:rPr lang="en-US" dirty="0" smtClean="0"/>
              <a:t>Agile nightmare</a:t>
            </a:r>
          </a:p>
          <a:p>
            <a:r>
              <a:rPr lang="en-US" dirty="0" smtClean="0"/>
              <a:t>Django offers the ability to automatically create forms</a:t>
            </a:r>
          </a:p>
          <a:p>
            <a:pPr lvl="1"/>
            <a:r>
              <a:rPr lang="en-US" dirty="0" smtClean="0"/>
              <a:t>If you are using models, Django can automatically create the form</a:t>
            </a:r>
          </a:p>
          <a:p>
            <a:pPr lvl="1"/>
            <a:r>
              <a:rPr lang="en-US" dirty="0" smtClean="0"/>
              <a:t>If you want to customize the form by using a form model, you can still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form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80183"/>
          </a:xfrm>
        </p:spPr>
        <p:txBody>
          <a:bodyPr/>
          <a:lstStyle/>
          <a:p>
            <a:r>
              <a:rPr lang="en-US" dirty="0" smtClean="0"/>
              <a:t>Django offers built-in forms for the CUD of CRUD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You do still need to create the HTML page</a:t>
            </a:r>
          </a:p>
          <a:p>
            <a:pPr lvl="1"/>
            <a:r>
              <a:rPr lang="en-US" dirty="0" smtClean="0"/>
              <a:t>Name: </a:t>
            </a:r>
            <a:r>
              <a:rPr lang="en-US" i="1" dirty="0" smtClean="0"/>
              <a:t>Object</a:t>
            </a:r>
            <a:r>
              <a:rPr lang="en-US" dirty="0" smtClean="0"/>
              <a:t>_form.html</a:t>
            </a:r>
          </a:p>
          <a:p>
            <a:pPr lvl="1"/>
            <a:endParaRPr lang="en-US" dirty="0"/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{%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csrf_token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form.as_p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="Create"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392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generated forms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227733"/>
                  </p:ext>
                </p:extLst>
              </p:nvPr>
            </p:nvGraphicFramePr>
            <p:xfrm>
              <a:off x="358570" y="1255172"/>
              <a:ext cx="11212436" cy="56028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1255172"/>
                <a:ext cx="11212436" cy="5602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56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Automatically generated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generated forms are OK, but...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36171"/>
          </a:xfrm>
        </p:spPr>
        <p:txBody>
          <a:bodyPr/>
          <a:lstStyle/>
          <a:p>
            <a:r>
              <a:rPr lang="en-US" dirty="0" smtClean="0"/>
              <a:t>How do we customize it?</a:t>
            </a:r>
          </a:p>
          <a:p>
            <a:r>
              <a:rPr lang="en-US" dirty="0" smtClean="0"/>
              <a:t>How do we ensure it matches our style?</a:t>
            </a:r>
          </a:p>
          <a:p>
            <a:endParaRPr lang="en-US" dirty="0"/>
          </a:p>
          <a:p>
            <a:r>
              <a:rPr lang="en-US" dirty="0" smtClean="0"/>
              <a:t>You could create HTML, but that's tedious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ModelForm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err="1" smtClean="0"/>
              <a:t>ModelForm</a:t>
            </a:r>
            <a:r>
              <a:rPr lang="en-US" dirty="0" smtClean="0"/>
              <a:t> is a class that will automatically create a form</a:t>
            </a:r>
          </a:p>
          <a:p>
            <a:r>
              <a:rPr lang="en-US" dirty="0" smtClean="0"/>
              <a:t>But, it's customizable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522301"/>
                  </p:ext>
                </p:extLst>
              </p:nvPr>
            </p:nvGraphicFramePr>
            <p:xfrm>
              <a:off x="358570" y="2366773"/>
              <a:ext cx="11101340" cy="44912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2366773"/>
                <a:ext cx="11101340" cy="4491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243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524537"/>
          </a:xfrm>
        </p:spPr>
        <p:txBody>
          <a:bodyPr/>
          <a:lstStyle/>
          <a:p>
            <a:r>
              <a:rPr lang="en-US" dirty="0" smtClean="0"/>
              <a:t>What happens if we want the form to use Bootstrap?</a:t>
            </a:r>
          </a:p>
          <a:p>
            <a:r>
              <a:rPr lang="en-US" dirty="0" smtClean="0"/>
              <a:t>Remember, we're not launching rockets</a:t>
            </a:r>
          </a:p>
          <a:p>
            <a:pPr lvl="1"/>
            <a:r>
              <a:rPr lang="en-US" dirty="0" smtClean="0"/>
              <a:t>Other people have already solved the problem</a:t>
            </a:r>
          </a:p>
          <a:p>
            <a:r>
              <a:rPr lang="en-US" dirty="0" smtClean="0"/>
              <a:t>One such implementation is crispy-forms</a:t>
            </a:r>
          </a:p>
          <a:p>
            <a:pPr lvl="1"/>
            <a:r>
              <a:rPr lang="en-US" dirty="0" smtClean="0"/>
              <a:t>Generates forms using Bootstrap</a:t>
            </a:r>
          </a:p>
          <a:p>
            <a:pPr lvl="1"/>
            <a:r>
              <a:rPr lang="en-US" dirty="0" smtClean="0"/>
              <a:t>Simple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7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Bootstrap with crispy-forms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252899"/>
                  </p:ext>
                </p:extLst>
              </p:nvPr>
            </p:nvGraphicFramePr>
            <p:xfrm>
              <a:off x="358570" y="1255172"/>
              <a:ext cx="11289348" cy="56028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1255172"/>
                <a:ext cx="11289348" cy="5602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97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with class based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with class based views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The decorators won't work</a:t>
            </a:r>
          </a:p>
          <a:p>
            <a:r>
              <a:rPr lang="en-US" dirty="0" smtClean="0"/>
              <a:t>Customize by using </a:t>
            </a:r>
            <a:r>
              <a:rPr lang="en-US" dirty="0" err="1" smtClean="0"/>
              <a:t>mixins</a:t>
            </a:r>
            <a:endParaRPr lang="en-US" dirty="0" smtClean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595080"/>
                  </p:ext>
                </p:extLst>
              </p:nvPr>
            </p:nvGraphicFramePr>
            <p:xfrm>
              <a:off x="358570" y="2366773"/>
              <a:ext cx="11474238" cy="43929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dd-in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2366773"/>
                <a:ext cx="11474238" cy="43929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24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Security with class-based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handles validation for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718932"/>
          </a:xfrm>
        </p:spPr>
        <p:txBody>
          <a:bodyPr/>
          <a:lstStyle/>
          <a:p>
            <a:r>
              <a:rPr lang="en-US" dirty="0" smtClean="0"/>
              <a:t>If you're using the class-based views, Django takes care of everything</a:t>
            </a:r>
          </a:p>
          <a:p>
            <a:pPr lvl="1"/>
            <a:r>
              <a:rPr lang="en-US" dirty="0" smtClean="0"/>
              <a:t>Set your data types appropriately, and you're done</a:t>
            </a:r>
          </a:p>
          <a:p>
            <a:r>
              <a:rPr lang="en-US" dirty="0" smtClean="0"/>
              <a:t>What happens if you need to customize validation?</a:t>
            </a:r>
          </a:p>
          <a:p>
            <a:pPr lvl="1"/>
            <a:r>
              <a:rPr lang="en-US" dirty="0" smtClean="0"/>
              <a:t>Create a validation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0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validator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188321"/>
                  </p:ext>
                </p:extLst>
              </p:nvPr>
            </p:nvGraphicFramePr>
            <p:xfrm>
              <a:off x="358570" y="1255173"/>
              <a:ext cx="11474238" cy="5427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570" y="1255173"/>
                <a:ext cx="11474238" cy="5427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824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Creating a custom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developer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221733"/>
          </a:xfrm>
        </p:spPr>
        <p:txBody>
          <a:bodyPr/>
          <a:lstStyle/>
          <a:p>
            <a:r>
              <a:rPr lang="en-US" dirty="0" smtClean="0"/>
              <a:t>Creating applications can be repetitive</a:t>
            </a:r>
          </a:p>
          <a:p>
            <a:r>
              <a:rPr lang="en-US" dirty="0" smtClean="0"/>
              <a:t>You do the same things over and over again</a:t>
            </a:r>
          </a:p>
          <a:p>
            <a:r>
              <a:rPr lang="en-US" dirty="0" smtClean="0"/>
              <a:t>It's repetitive</a:t>
            </a:r>
          </a:p>
          <a:p>
            <a:r>
              <a:rPr lang="en-US" dirty="0" smtClean="0"/>
              <a:t>Create this form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Create another form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Create another form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0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get something straight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370440"/>
          </a:xfrm>
        </p:spPr>
        <p:txBody>
          <a:bodyPr/>
          <a:lstStyle/>
          <a:p>
            <a:r>
              <a:rPr lang="en-US" dirty="0" smtClean="0"/>
              <a:t>Copy and paste is never the answer</a:t>
            </a:r>
          </a:p>
          <a:p>
            <a:r>
              <a:rPr lang="en-US" dirty="0" smtClean="0"/>
              <a:t>Even copying and pasting is repetitive</a:t>
            </a:r>
          </a:p>
          <a:p>
            <a:pPr lvl="1"/>
            <a:r>
              <a:rPr lang="en-US" dirty="0" smtClean="0"/>
              <a:t>And of course that's not to mention what happens when something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6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We're not launching rockets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Use code that's already written</a:t>
            </a:r>
          </a:p>
          <a:p>
            <a:r>
              <a:rPr lang="en-US" dirty="0" smtClean="0"/>
              <a:t>Use automatically 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class-based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Automatically generate view code</a:t>
            </a:r>
          </a:p>
          <a:p>
            <a:r>
              <a:rPr lang="en-US" dirty="0" smtClean="0"/>
              <a:t>Can even automatically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4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take an index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 smtClean="0"/>
              <a:t>Basic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render to display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5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a class based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615494"/>
          </a:xfrm>
        </p:spPr>
        <p:txBody>
          <a:bodyPr/>
          <a:lstStyle/>
          <a:p>
            <a:r>
              <a:rPr lang="en-US" dirty="0" smtClean="0"/>
              <a:t>Instead of defining a function, define a class and inherit from a View</a:t>
            </a:r>
          </a:p>
          <a:p>
            <a:r>
              <a:rPr lang="en-US" dirty="0" smtClean="0"/>
              <a:t>Django has several built-in views</a:t>
            </a:r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DetailView</a:t>
            </a:r>
            <a:endParaRPr lang="en-US" dirty="0" smtClean="0"/>
          </a:p>
          <a:p>
            <a:pPr lvl="1"/>
            <a:r>
              <a:rPr lang="en-US" dirty="0" err="1" smtClean="0"/>
              <a:t>CreateView</a:t>
            </a:r>
            <a:endParaRPr lang="en-US" dirty="0" smtClean="0"/>
          </a:p>
          <a:p>
            <a:pPr lvl="1"/>
            <a:r>
              <a:rPr lang="en-US" dirty="0" err="1" smtClean="0"/>
              <a:t>UpdateView</a:t>
            </a:r>
            <a:endParaRPr lang="en-US" dirty="0" smtClean="0"/>
          </a:p>
          <a:p>
            <a:pPr lvl="1"/>
            <a:r>
              <a:rPr lang="en-US" dirty="0" err="1" smtClean="0"/>
              <a:t>DeleteView</a:t>
            </a:r>
            <a:endParaRPr lang="en-US" dirty="0" smtClean="0"/>
          </a:p>
          <a:p>
            <a:r>
              <a:rPr lang="en-US" dirty="0" smtClean="0"/>
              <a:t>Some HTML is still required</a:t>
            </a:r>
          </a:p>
          <a:p>
            <a:pPr lvl="1"/>
            <a:r>
              <a:rPr lang="en-US" dirty="0" smtClean="0"/>
              <a:t>Needs to follow a convention</a:t>
            </a:r>
          </a:p>
          <a:p>
            <a:pPr lvl="2"/>
            <a:r>
              <a:rPr lang="en-US" i="1" dirty="0" smtClean="0"/>
              <a:t>Object</a:t>
            </a:r>
            <a:r>
              <a:rPr lang="en-US" dirty="0" smtClean="0"/>
              <a:t>_list.html</a:t>
            </a:r>
          </a:p>
          <a:p>
            <a:pPr lvl="2"/>
            <a:r>
              <a:rPr lang="en-US" i="1" dirty="0" smtClean="0"/>
              <a:t>Object</a:t>
            </a:r>
            <a:r>
              <a:rPr lang="en-US" dirty="0" smtClean="0"/>
              <a:t>_detail.html</a:t>
            </a:r>
            <a:endParaRPr lang="en-US" dirty="0" smtClean="0"/>
          </a:p>
          <a:p>
            <a:pPr lvl="2"/>
            <a:r>
              <a:rPr lang="en-US" i="1" dirty="0" smtClean="0"/>
              <a:t>Object</a:t>
            </a:r>
            <a:r>
              <a:rPr lang="en-US" dirty="0" smtClean="0"/>
              <a:t>_form.html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3908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3230368"/>
                  </p:ext>
                </p:extLst>
              </p:nvPr>
            </p:nvGraphicFramePr>
            <p:xfrm>
              <a:off x="427289" y="1179319"/>
              <a:ext cx="11083895" cy="55804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289" y="1179319"/>
                <a:ext cx="11083895" cy="55804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3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B1040640-5ACD-4BFD-A25D-14E77F6BD8EE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views.py\nfrom django.views.generic import ListView\nfrom app.models import Session\n\nclass SessionList(ListView):\n    model = Session\n\n#urls.py\nfrom django.conf.urls import url\nfrom app.views import SessionList\nurlpatterns = [\n    url(r'^sessions/$', SessionList.as_view()),\n]&quot;,&quot;ctags&quot;:{&quot;SessionList&quot;:[{&quot;linenum&quot;:&quot;5&quot;,&quot;signature&quot;:&quot;class SessionList(ListView):&quot;}],&quot;model&quot;:[{&quot;linenum&quot;:&quot;6&quot;,&quot;signature&quot;:&quot;SessionList::model&quot;}],&quot;urlpatterns&quot;:[{&quot;linenum&quot;:&quot;11&quot;,&quot;signature&quot;:&quot;urlpatterns = [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C6732D9-5CC1-4C94-899F-AD5166053C5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 Added to Session class\ndef get_absolute_url(self):\n        return reverse('session-detail', kwargs={'pk': self.pk})\n\n#views.py\nclass SessionCreate(CreateView):\n    model = Session;\n    fields = [\&quot;title\&quot;, \&quot;abstract\&quot;, \&quot;speaker\&quot;, \&quot;track\&quot;, \&quot;status\&quot;];\n\nclass SessionUpdate(UpdateView):\n    model = Session;\n    fields = [\&quot;title\&quot;, \&quot;abstract\&quot;, \&quot;speaker\&quot;, \&quot;track\&quot;, \&quot;status\&quot;];\n\nclass SessionDelete(DeleteView):\n    model = Session;\n    success_url = reverse_lazy('session-list');\n\n#urls.py\nurlpatterns = [\n    url(r'/sessions/add/$', SessionCreate.as_view(), name='session-add'),\n    url(r'/sessions/(?P&lt;pk&gt;[0-9]+)/$', SessionUpdate.as_view(), name='session-update'),\n    url(r'/sessions/(?P&lt;pk&gt;[0-9]+)/delete/$', SessionDelete.as_view(), name='session-delete'),\n]&quot;,&quot;ctags&quot;:{&quot;SessionCreate&quot;:[{&quot;linenum&quot;:&quot;6&quot;,&quot;signature&quot;:&quot;class SessionCreate(CreateView):&quot;}],&quot;SessionDelete&quot;:[{&quot;linenum&quot;:&quot;14&quot;,&quot;signature&quot;:&quot;class SessionDelete(DeleteView):&quot;}],&quot;SessionUpdate&quot;:[{&quot;linenum&quot;:&quot;10&quot;,&quot;signature&quot;:&quot;class SessionUpdate(UpdateView):&quot;}],&quot;fields&quot;:[{&quot;linenum&quot;:&quot;12&quot;,&quot;signature&quot;:&quot;SessionUpdate::fields&quot;},{&quot;linenum&quot;:&quot;8&quot;,&quot;signature&quot;:&quot;SessionCreate::fields&quot;}],&quot;get_absolute_url&quot;:[{&quot;linenum&quot;:&quot;2&quot;,&quot;signature&quot;:&quot;def get_absolute_url(self):&quot;}],&quot;model&quot;:[{&quot;linenum&quot;:&quot;11&quot;,&quot;signature&quot;:&quot;SessionUpdate::model&quot;},{&quot;linenum&quot;:&quot;15&quot;,&quot;signature&quot;:&quot;SessionDelete::model&quot;},{&quot;linenum&quot;:&quot;7&quot;,&quot;signature&quot;:&quot;SessionCreate::model&quot;}],&quot;success_url&quot;:[{&quot;linenum&quot;:&quot;16&quot;,&quot;signature&quot;:&quot;SessionDelete::success_url&quot;}],&quot;urlpatterns&quot;:[{&quot;linenum&quot;:&quot;19&quot;,&quot;signature&quot;:&quot;urlpatterns = [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1D7C4224-F166-485B-9C82-927C5BCC7F17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#Basic form\nclass SessionForm(ModelForm):\n    class Meta:\n        model = Session;\n        fields = [\&quot;title\&quot;, \&quot;abstract\&quot;, \&quot;speaker\&quot;, \&quot;track\&quot;];\n\n#Updated view\nclass SessionCreate(CreateView):\n    model = Session;\n    form_class = SessionForm;&quot;,&quot;ctags&quot;:{&quot;Meta&quot;:[{&quot;linenum&quot;:&quot;3&quot;,&quot;signature&quot;:&quot;SessionForm::Meta&quot;}],&quot;SessionCreate&quot;:[{&quot;linenum&quot;:&quot;8&quot;,&quot;signature&quot;:&quot;class SessionCreate(CreateView):&quot;}],&quot;SessionForm&quot;:[{&quot;linenum&quot;:&quot;2&quot;,&quot;signature&quot;:&quot;class SessionForm(ModelForm):&quot;}],&quot;fields&quot;:[{&quot;linenum&quot;:&quot;5&quot;,&quot;signature&quot;:&quot;SessionForm.Meta::fields&quot;}],&quot;form_class&quot;:[{&quot;linenum&quot;:&quot;10&quot;,&quot;signature&quot;:&quot;SessionCreate::form_class&quot;}],&quot;model&quot;:[{&quot;linenum&quot;:&quot;4&quot;,&quot;signature&quot;:&quot;SessionForm.Meta::model&quot;},{&quot;linenum&quot;:&quot;9&quot;,&quot;signature&quot;:&quot;SessionCreate::model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75F30CD-C05A-4A67-B67C-181039F55B86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class SessionForm(ModelForm):\n    class Meta:\n        model = Session;\n        fields = [\&quot;title\&quot;, \&quot;abstract\&quot;, \&quot;speaker\&quot;, \&quot;track\&quot;];\n    def __init__(self, *args, **kwargs):\n        super(SessionForm, self).__init__(*args, **kwargs)\n        self.helper = FormHelper();\n        self.helper.form_class = \&quot;form-horizontal\&quot;;\n        self.helper.label_class = \&quot;col-md-offset-1 col-md-2\&quot;;\n        self.helper.field_class = \&quot;col-md-8\&quot;;\n&quot;,&quot;ctags&quot;:{&quot;Meta&quot;:[{&quot;linenum&quot;:&quot;2&quot;,&quot;signature&quot;:&quot;SessionForm::Meta&quot;}],&quot;SessionForm&quot;:[{&quot;linenum&quot;:&quot;1&quot;,&quot;signature&quot;:&quot;class SessionForm(ModelForm):&quot;}],&quot;__init__&quot;:[{&quot;linenum&quot;:&quot;5&quot;,&quot;signature&quot;:&quot;SessionForm::__init__&quot;}],&quot;fields&quot;:[{&quot;linenum&quot;:&quot;4&quot;,&quot;signature&quot;:&quot;SessionForm.Meta::fields&quot;}],&quot;model&quot;:[{&quot;linenum&quot;:&quot;3&quot;,&quot;signature&quot;:&quot;SessionForm.Meta::model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7637D07-A2B3-4039-876A-6F344EBCF4A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django.contrib.auth.mixins import LoginRequiredMixin\n\nclass SessionCreate(LoginRequiredMixin, CreateView):\n    model = Session;\n    form_class = SessionForm;\n&quot;,&quot;ctags&quot;:{&quot;SessionCreate&quot;:[{&quot;linenum&quot;:&quot;3&quot;,&quot;signature&quot;:&quot;class SessionCreate(LoginRequiredMixin, CreateView):&quot;}],&quot;form_class&quot;:[{&quot;linenum&quot;:&quot;5&quot;,&quot;signature&quot;:&quot;SessionCreate::form_class&quot;}],&quot;model&quot;:[{&quot;linenum&quot;:&quot;4&quot;,&quot;signature&quot;:&quot;SessionCreate::model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31125E1-4187-47DF-8C29-7E53A0E47D7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def validate_nohtml(value):\n    if value.index(\&quot;&lt;\&quot;) &gt; -1:\n        raise ValidationError(\&quot;HTML is not permitted\&quot;);\n\nclass Session(models.Model)\n    abstract = models.TextField(validators=[validate_nohtml]);&quot;,&quot;ctags&quot;:{&quot;Session&quot;:[{&quot;linenum&quot;:&quot;5&quot;,&quot;signature&quot;:&quot;class Session(models.Model)&quot;}],&quot;abstract&quot;:[{&quot;linenum&quot;:&quot;6&quot;,&quot;signature&quot;:&quot;Session::abstract&quot;}],&quot;validate_nohtml&quot;:[{&quot;linenum&quot;:&quot;1&quot;,&quot;signature&quot;:&quot;def validate_nohtml(value):&quot;}]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3cd2334-221a-48c3-9034-bfd1542dfe28"/>
    <ds:schemaRef ds:uri="http://www.w3.org/XML/1998/namespace"/>
    <ds:schemaRef ds:uri="http://purl.org/dc/dcmitype/"/>
  </ds:schemaRefs>
</ds:datastoreItem>
</file>

<file path=customXml/itemProps26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820</TotalTime>
  <Words>452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Wingdings</vt:lpstr>
      <vt:lpstr>WHITE TEMPLATE</vt:lpstr>
      <vt:lpstr>Django in the real world</vt:lpstr>
      <vt:lpstr>Class based views</vt:lpstr>
      <vt:lpstr>Core developer concepts</vt:lpstr>
      <vt:lpstr>Let's get something straight</vt:lpstr>
      <vt:lpstr>We're not launching rockets here</vt:lpstr>
      <vt:lpstr>Enter class-based views</vt:lpstr>
      <vt:lpstr>Let's take an index page</vt:lpstr>
      <vt:lpstr>Enter a class based view</vt:lpstr>
      <vt:lpstr>ListView</vt:lpstr>
      <vt:lpstr>Displaying data with class-based views</vt:lpstr>
      <vt:lpstr>Form based views</vt:lpstr>
      <vt:lpstr>Creating forms can be tedious</vt:lpstr>
      <vt:lpstr>Built-in form views</vt:lpstr>
      <vt:lpstr>Automatically generated forms</vt:lpstr>
      <vt:lpstr>Automatically generated forms</vt:lpstr>
      <vt:lpstr>Customizing the form</vt:lpstr>
      <vt:lpstr>Automatically generated forms are OK, but...</vt:lpstr>
      <vt:lpstr>Enter ModelForm</vt:lpstr>
      <vt:lpstr>Customizing the form</vt:lpstr>
      <vt:lpstr>Supporting Bootstrap with crispy-forms</vt:lpstr>
      <vt:lpstr>Using Bootstrap forms</vt:lpstr>
      <vt:lpstr>Security with class based views</vt:lpstr>
      <vt:lpstr>Security with class based views</vt:lpstr>
      <vt:lpstr>Security with class-based views</vt:lpstr>
      <vt:lpstr>Validation</vt:lpstr>
      <vt:lpstr>Django handles validation for you</vt:lpstr>
      <vt:lpstr>Creating a custom validator</vt:lpstr>
      <vt:lpstr>Creating a custom validator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 the real world</dc:title>
  <dc:creator>Christopher Harrison</dc:creator>
  <cp:lastModifiedBy>Christopher Harrison</cp:lastModifiedBy>
  <cp:revision>55</cp:revision>
  <dcterms:created xsi:type="dcterms:W3CDTF">2015-12-10T20:07:53Z</dcterms:created>
  <dcterms:modified xsi:type="dcterms:W3CDTF">2015-12-16T01:41:38Z</dcterms:modified>
</cp:coreProperties>
</file>