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2"/>
    <p:restoredTop sz="96296"/>
  </p:normalViewPr>
  <p:slideViewPr>
    <p:cSldViewPr snapToGrid="0">
      <p:cViewPr varScale="1">
        <p:scale>
          <a:sx n="127" d="100"/>
          <a:sy n="127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1B074-D927-D449-9920-926558699C90}" type="datetimeFigureOut">
              <a:rPr lang="en-US" smtClean="0"/>
              <a:t>2/12/25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33674-AE61-0C4B-84AD-559144E484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29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tx1"/>
                </a:solidFill>
              </a:rPr>
              <a:t>The </a:t>
            </a:r>
            <a:r>
              <a:rPr lang="de-DE" sz="1200" dirty="0" err="1">
                <a:solidFill>
                  <a:schemeClr val="tx1"/>
                </a:solidFill>
              </a:rPr>
              <a:t>important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difference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from</a:t>
            </a:r>
            <a:r>
              <a:rPr lang="de-DE" sz="1200" dirty="0">
                <a:solidFill>
                  <a:schemeClr val="tx1"/>
                </a:solidFill>
              </a:rPr>
              <a:t> Automotive </a:t>
            </a:r>
            <a:r>
              <a:rPr lang="de-DE" sz="1200" dirty="0" err="1">
                <a:solidFill>
                  <a:schemeClr val="tx1"/>
                </a:solidFill>
              </a:rPr>
              <a:t>to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space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is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that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parts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are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tested</a:t>
            </a:r>
            <a:r>
              <a:rPr lang="de-DE" sz="1200" dirty="0">
                <a:solidFill>
                  <a:schemeClr val="tx1"/>
                </a:solidFill>
              </a:rPr>
              <a:t> on a </a:t>
            </a:r>
            <a:r>
              <a:rPr lang="de-DE" sz="1200" dirty="0" err="1">
                <a:solidFill>
                  <a:schemeClr val="tx1"/>
                </a:solidFill>
              </a:rPr>
              <a:t>production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line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level</a:t>
            </a:r>
            <a:r>
              <a:rPr lang="de-DE" sz="1200" dirty="0">
                <a:solidFill>
                  <a:schemeClr val="tx1"/>
                </a:solidFill>
              </a:rPr>
              <a:t> and not </a:t>
            </a:r>
            <a:r>
              <a:rPr lang="de-DE" sz="1200" dirty="0" err="1">
                <a:solidFill>
                  <a:schemeClr val="tx1"/>
                </a:solidFill>
              </a:rPr>
              <a:t>each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part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by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itself</a:t>
            </a:r>
            <a:r>
              <a:rPr lang="de-DE" sz="1200" dirty="0">
                <a:solidFill>
                  <a:schemeClr val="tx1"/>
                </a:solidFill>
              </a:rPr>
              <a:t>.</a:t>
            </a:r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r>
              <a:rPr lang="en" dirty="0"/>
              <a:t>SCM for Space – Procurement</a:t>
            </a:r>
            <a:endParaRPr lang="en-US" dirty="0"/>
          </a:p>
          <a:p>
            <a:r>
              <a:rPr lang="en-US" dirty="0"/>
              <a:t>PPAP (Production Part Approval Process) in the Automotive Supply Chain</a:t>
            </a:r>
          </a:p>
          <a:p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" sz="12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</a:rPr>
              <a:t>Parts Control Board:</a:t>
            </a:r>
            <a:endParaRPr lang="en" sz="12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endParaRPr lang="en-US" sz="12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r>
              <a:rPr lang="en-US" sz="12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PAD - Parts Approval Document</a:t>
            </a:r>
            <a:endParaRPr lang="en-US" sz="1200" dirty="0">
              <a:solidFill>
                <a:schemeClr val="dk1"/>
              </a:solidFill>
              <a:latin typeface="Old Standard TT"/>
              <a:ea typeface="Old Standard TT"/>
              <a:cs typeface="Old Standard TT"/>
            </a:endParaRPr>
          </a:p>
          <a:p>
            <a:r>
              <a:rPr lang="en-US" sz="12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</a:rPr>
              <a:t>Declared Component List</a:t>
            </a:r>
            <a:endParaRPr lang="en-US" sz="12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r>
              <a:rPr lang="en-US" sz="12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JD - Justification Document (COTS)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PCN - Parts Change Notice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Different environmental conditions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C33674-AE61-0C4B-84AD-559144E484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49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3FCF3-2AD7-1A86-EEB8-CAE7F9A1D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3599D0-1E13-3F65-4FCC-438124C5B4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3586B2-559A-235F-BB18-ACD487EA4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err="1">
                <a:solidFill>
                  <a:schemeClr val="tx1"/>
                </a:solidFill>
              </a:rPr>
              <a:t>Increase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specifications</a:t>
            </a:r>
            <a:r>
              <a:rPr lang="de-DE" sz="1200" dirty="0">
                <a:solidFill>
                  <a:schemeClr val="tx1"/>
                </a:solidFill>
              </a:rPr>
              <a:t>, </a:t>
            </a:r>
            <a:r>
              <a:rPr lang="de-DE" sz="1200" dirty="0" err="1">
                <a:solidFill>
                  <a:schemeClr val="tx1"/>
                </a:solidFill>
              </a:rPr>
              <a:t>properties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 </a:t>
            </a:r>
            <a:r>
              <a:rPr lang="de-DE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reliability</a:t>
            </a:r>
            <a:r>
              <a:rPr lang="de-D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de-DE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chemeClr val="tx1"/>
                </a:solidFill>
              </a:rPr>
              <a:t>The </a:t>
            </a:r>
            <a:r>
              <a:rPr lang="de-DE" sz="1200" dirty="0" err="1">
                <a:solidFill>
                  <a:schemeClr val="tx1"/>
                </a:solidFill>
              </a:rPr>
              <a:t>important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difference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from</a:t>
            </a:r>
            <a:r>
              <a:rPr lang="de-DE" sz="1200" dirty="0">
                <a:solidFill>
                  <a:schemeClr val="tx1"/>
                </a:solidFill>
              </a:rPr>
              <a:t> Automotive </a:t>
            </a:r>
            <a:r>
              <a:rPr lang="de-DE" sz="1200" dirty="0" err="1">
                <a:solidFill>
                  <a:schemeClr val="tx1"/>
                </a:solidFill>
              </a:rPr>
              <a:t>to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space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is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that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parts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are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tested</a:t>
            </a:r>
            <a:r>
              <a:rPr lang="de-DE" sz="1200" dirty="0">
                <a:solidFill>
                  <a:schemeClr val="tx1"/>
                </a:solidFill>
              </a:rPr>
              <a:t> on a </a:t>
            </a:r>
            <a:r>
              <a:rPr lang="de-DE" sz="1200" dirty="0" err="1">
                <a:solidFill>
                  <a:schemeClr val="tx1"/>
                </a:solidFill>
              </a:rPr>
              <a:t>production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line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level</a:t>
            </a:r>
            <a:r>
              <a:rPr lang="de-DE" sz="1200" dirty="0">
                <a:solidFill>
                  <a:schemeClr val="tx1"/>
                </a:solidFill>
              </a:rPr>
              <a:t> and not </a:t>
            </a:r>
            <a:r>
              <a:rPr lang="de-DE" sz="1200" dirty="0" err="1">
                <a:solidFill>
                  <a:schemeClr val="tx1"/>
                </a:solidFill>
              </a:rPr>
              <a:t>each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part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by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err="1">
                <a:solidFill>
                  <a:schemeClr val="tx1"/>
                </a:solidFill>
              </a:rPr>
              <a:t>itself</a:t>
            </a:r>
            <a:r>
              <a:rPr lang="de-DE" sz="1200" dirty="0">
                <a:solidFill>
                  <a:schemeClr val="tx1"/>
                </a:solidFill>
              </a:rPr>
              <a:t>.</a:t>
            </a:r>
          </a:p>
          <a:p>
            <a:endParaRPr lang="en" dirty="0"/>
          </a:p>
          <a:p>
            <a:endParaRPr lang="en" dirty="0"/>
          </a:p>
          <a:p>
            <a:endParaRPr lang="en" dirty="0"/>
          </a:p>
          <a:p>
            <a:r>
              <a:rPr lang="en" dirty="0"/>
              <a:t>SCM for Space – Procurement</a:t>
            </a:r>
            <a:endParaRPr lang="en-US" dirty="0"/>
          </a:p>
          <a:p>
            <a:r>
              <a:rPr lang="en-US" dirty="0"/>
              <a:t>PPAP (Production Part Approval Process) in the Automotive Supply Chain</a:t>
            </a:r>
          </a:p>
          <a:p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" sz="12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</a:rPr>
              <a:t>Parts Control Board:</a:t>
            </a:r>
            <a:endParaRPr lang="en" sz="12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endParaRPr lang="en-US" sz="12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r>
              <a:rPr lang="en-US" sz="12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PAD - Parts Approval Document</a:t>
            </a:r>
            <a:endParaRPr lang="en-US" sz="1200" dirty="0">
              <a:solidFill>
                <a:schemeClr val="dk1"/>
              </a:solidFill>
              <a:latin typeface="Old Standard TT"/>
              <a:ea typeface="Old Standard TT"/>
              <a:cs typeface="Old Standard TT"/>
            </a:endParaRPr>
          </a:p>
          <a:p>
            <a:r>
              <a:rPr lang="en-US" sz="12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</a:rPr>
              <a:t>Declared Component List</a:t>
            </a:r>
            <a:endParaRPr lang="en-US" sz="12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r>
              <a:rPr lang="en-US" sz="12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JD - Justification Document (COTS)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PCN - Parts Change Notice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Different environmental conditions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99478-FF6A-2216-B733-900BF22538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C33674-AE61-0C4B-84AD-559144E484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39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C33674-AE61-0C4B-84AD-559144E484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66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6D62A-5087-5663-F115-C51FD4644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FF62EC-CAF9-DC54-6F43-0A645C312E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5AA23F-18DC-9F51-1C9D-CDFFB5E1B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EEC6C-BB00-E2E0-9311-8B4A9B03BA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C33674-AE61-0C4B-84AD-559144E484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59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79F2A-251F-654E-0F6A-3C60F9EC5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11D6B2-E90F-A7DA-F205-40F7DFDDCC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FFDDEA-F2A1-4FAC-F986-BF027C17C1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FBFCB-AAE9-EF7C-5EAC-F835624DCC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C33674-AE61-0C4B-84AD-559144E484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11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B7E92-B9A3-941C-FF0A-F05BC2E42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E9305A-EC98-7BEF-9E44-E0144CE45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AD9BB1-AD1F-861E-37FF-CC1CA55521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C7441-0F7E-0473-7E8F-CF0959AB03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C33674-AE61-0C4B-84AD-559144E484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49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38AF9-AC5C-FAA9-C691-B1E29F59E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634BCE-EBEF-79B2-7651-C7CB040BC4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2101C3-6C0B-2F8C-EC1A-3237EFE057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F4B0B-1DA4-66E9-0FA9-92ADEBD4CD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C33674-AE61-0C4B-84AD-559144E484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82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BEE66-B05A-406D-1BB3-F9E6C7EE6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8257A7-B690-54A0-8988-51C3B64AA7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F299E3-8DB3-1180-4BE9-B154FA50A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C52FA-D869-2E29-859E-658791921E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C33674-AE61-0C4B-84AD-559144E484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85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43CFD-7F11-4631-71E6-2FE443AC4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CB4611-EC33-DF20-599A-1BF19DE796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25C227-23E1-7E4B-C10B-35E0096313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037CF-0A1B-41B3-0126-3E3DB5ACCC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C33674-AE61-0C4B-84AD-559144E484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32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2CFDB-0BBA-2D90-63EF-6424C1EE9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741EA7-CC34-9225-2334-6F88F7545E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036579-E5C0-4DFC-632D-1EF175847A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3DEED-B5F5-5631-61BA-F5529D009B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C33674-AE61-0C4B-84AD-559144E484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34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8C9EB-0D0C-82F0-F726-2AE5DE430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2E9D8-2610-CF65-71EE-3DBD23285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E333F-95C1-1513-B9AC-2B0D8BDB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7FDE-4CB5-6F43-86CA-88B82C8CA45F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04C0B-B947-D103-2E78-2AC07313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CAE66-5E59-FCF1-9CCE-6144121C5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0761-59CC-134E-AE0D-1954F961F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71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72326-2A35-4D5F-7E75-AB9BCAF3F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47234-0504-97B3-52D8-4631A3647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AC766-7109-E338-A786-1BD2318FA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7FDE-4CB5-6F43-86CA-88B82C8CA45F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578CD-BF74-26C3-8E04-68A328A4E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C20B2-8030-76FB-4A7D-1B0BA62F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0761-59CC-134E-AE0D-1954F961F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28141B-B5BE-02C6-0D6D-25D65C2A08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92276-46E1-1211-574D-C77AE330C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E6DD1-79BC-9DBA-4FE7-E3B2F90C0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7FDE-4CB5-6F43-86CA-88B82C8CA45F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43C7F-61AB-CEF9-01B5-E1395D203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97461-C16F-12FF-BCA3-3E10B820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0761-59CC-134E-AE0D-1954F961F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0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5A66-2D3C-41E3-59E7-BFB96594C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E0ADB-67A0-6387-A77D-A927E5348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AF306-D353-FD05-1050-D617D1997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7FDE-4CB5-6F43-86CA-88B82C8CA45F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CB6D4-6F7F-B7DF-E9E2-EC965244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F220E-FD16-006F-23D9-BE406DF4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0761-59CC-134E-AE0D-1954F961F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9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B63C-3E29-50F8-35C4-9A88AA98D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B35F5-AE6A-9A70-8452-E1BAA4C13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394F3-A94D-A006-126A-2239904A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7FDE-4CB5-6F43-86CA-88B82C8CA45F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7ECAD-9238-DED3-733B-D372734A9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DA5E5-7051-17B1-AB62-ACDC6E5EF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0761-59CC-134E-AE0D-1954F961F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62A2F-798B-8B14-F5A3-6AA8FAD8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74048-9CDA-317E-C716-B39EAA608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C8DAD-E2FE-FB5C-C14B-D754A0239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25737-0594-9EEB-6A8C-C03D0A0D6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7FDE-4CB5-6F43-86CA-88B82C8CA45F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29807-1614-0231-03BB-673BA9F5D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EEAC25-3776-C36B-7F51-5ADDD338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0761-59CC-134E-AE0D-1954F961F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6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9B37B-BF4F-CEDA-2D0A-F18F8CFEF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4B4EB-1243-0CA3-3C5A-1AD4F2A89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86FD3-FF15-0462-2ADB-D3672B0AF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297269-0FE9-DAA7-79BC-B49459196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5AAFD7-3DE5-042E-1B43-3E55ED63E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D79FA-E004-33EA-A039-9764DFCB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7FDE-4CB5-6F43-86CA-88B82C8CA45F}" type="datetimeFigureOut">
              <a:rPr lang="en-US" smtClean="0"/>
              <a:t>2/12/25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EC670-A852-D5CD-B9AD-F81027839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300098-3E1E-ADF7-A234-E224E095F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0761-59CC-134E-AE0D-1954F961F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1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21A4-0BA4-ABFF-519D-D6489A1B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25E9BE-1228-A89D-BFB5-77C41B96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7FDE-4CB5-6F43-86CA-88B82C8CA45F}" type="datetimeFigureOut">
              <a:rPr lang="en-US" smtClean="0"/>
              <a:t>2/12/25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16C84-9F53-FF8A-007E-139AE28F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B9631-EF18-636D-0C63-8B98FCD9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0761-59CC-134E-AE0D-1954F961F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4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E1F9CA-F20D-0259-901E-59CD5EC70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7FDE-4CB5-6F43-86CA-88B82C8CA45F}" type="datetimeFigureOut">
              <a:rPr lang="en-US" smtClean="0"/>
              <a:t>2/12/25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A1EC3C-CC63-A3B9-06F4-BE89BF29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88BA9-29C5-D277-8BC5-1DF4DEE7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0761-59CC-134E-AE0D-1954F961F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09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44A7-A016-95BD-4617-D0DCB1914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1CD8D-B226-7E71-D485-7FA8B0A9F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C6F37-A206-34F5-2BCA-AD6E004A4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600DE-51F4-C97D-8E54-7B1F7C8CE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7FDE-4CB5-6F43-86CA-88B82C8CA45F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E053B-12F3-FD4E-2FEF-818A48CA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BC7C3-82E3-469A-48FB-9523FC38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0761-59CC-134E-AE0D-1954F961F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46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0F31-B586-EBF7-0BC8-DEABC5F29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5D3584-2EC2-F3FF-6839-083B2674C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5916F-D8D0-E0EA-64EB-AD412AAAF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B2538-7F76-805B-B518-9756273EF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7FDE-4CB5-6F43-86CA-88B82C8CA45F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8A97C-0D94-9200-1EDF-90D980673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E64E5-C3E5-DD87-33CF-1FE4A32B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60761-59CC-134E-AE0D-1954F961F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0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489F87-3583-057E-F542-1C8C2D325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FB07-6DED-2309-BABE-715016497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D0B07-4D76-51EA-B6E0-A6A6AB51E1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637FDE-4CB5-6F43-86CA-88B82C8CA45F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B134F-C6D5-AC75-F8A7-A181BD66F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B9C03-62B9-29BF-F28E-ECF969F88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F60761-59CC-134E-AE0D-1954F961F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84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ase-platform.lakoma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ase-platform.lakoma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ase-platform.lakoma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se-platform.lakoma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ase-platform.lakoma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096DEB-3486-1862-627B-9012D7B7FF8B}"/>
              </a:ext>
            </a:extLst>
          </p:cNvPr>
          <p:cNvSpPr txBox="1"/>
          <p:nvPr/>
        </p:nvSpPr>
        <p:spPr>
          <a:xfrm>
            <a:off x="386103" y="856779"/>
            <a:ext cx="11855553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DLR Project</a:t>
            </a:r>
          </a:p>
          <a:p>
            <a:r>
              <a:rPr lang="en-US" sz="3600" b="1" dirty="0"/>
              <a:t>Technical Lecture: Blockchain &amp; EEE*-Components</a:t>
            </a:r>
          </a:p>
          <a:p>
            <a:r>
              <a:rPr lang="en-US" sz="3600" dirty="0"/>
              <a:t>12.02.2025</a:t>
            </a:r>
          </a:p>
          <a:p>
            <a:endParaRPr lang="en-US" sz="3600" dirty="0"/>
          </a:p>
          <a:p>
            <a:r>
              <a:rPr lang="en-US" sz="3600" b="1" dirty="0"/>
              <a:t>Blockchain demonstration (TRL2/3**) for </a:t>
            </a:r>
          </a:p>
          <a:p>
            <a:r>
              <a:rPr lang="en-US" sz="3600" b="1" dirty="0"/>
              <a:t>Space Commercial Off-The-Shelf (COTS) procurement</a:t>
            </a:r>
          </a:p>
          <a:p>
            <a:endParaRPr lang="en-US" sz="3600" dirty="0"/>
          </a:p>
          <a:p>
            <a:r>
              <a:rPr lang="en-US" sz="2400" dirty="0"/>
              <a:t>Christoph Langewisch, Focus on Technical Demonstrator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29AA08-3D67-2181-3B40-C2C32D48A9E5}"/>
              </a:ext>
            </a:extLst>
          </p:cNvPr>
          <p:cNvSpPr txBox="1"/>
          <p:nvPr/>
        </p:nvSpPr>
        <p:spPr>
          <a:xfrm>
            <a:off x="386103" y="6369398"/>
            <a:ext cx="481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Electrical, Electronic, and Electromechanical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46067-9B65-36FE-92DD-16C3AB64E9D2}"/>
              </a:ext>
            </a:extLst>
          </p:cNvPr>
          <p:cNvSpPr txBox="1"/>
          <p:nvPr/>
        </p:nvSpPr>
        <p:spPr>
          <a:xfrm>
            <a:off x="5383405" y="6368141"/>
            <a:ext cx="339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**Experimental proof of concept</a:t>
            </a:r>
          </a:p>
        </p:txBody>
      </p:sp>
    </p:spTree>
    <p:extLst>
      <p:ext uri="{BB962C8B-B14F-4D97-AF65-F5344CB8AC3E}">
        <p14:creationId xmlns:p14="http://schemas.microsoft.com/office/powerpoint/2010/main" val="557580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A5D87-AFF5-7A43-9466-7789E9CD9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8208C-F940-C95C-3B37-5CB6B9B3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61" y="500528"/>
            <a:ext cx="11369595" cy="425950"/>
          </a:xfr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n-lt"/>
                <a:ea typeface="+mn-ea"/>
                <a:cs typeface="+mn-cs"/>
              </a:rPr>
              <a:t>Technical Demonstration (Outlook): </a:t>
            </a:r>
            <a:r>
              <a:rPr lang="en-US" sz="2400" b="1" dirty="0">
                <a:latin typeface="+mn-lt"/>
                <a:ea typeface="+mn-ea"/>
                <a:cs typeface="+mn-cs"/>
                <a:sym typeface="Old Standard TT"/>
              </a:rPr>
              <a:t>Parts Change Notice (PCN) </a:t>
            </a:r>
            <a:endParaRPr lang="en-US" sz="2400" b="1" dirty="0">
              <a:latin typeface="+mn-lt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2D785D-7A3E-151A-59BC-77F0A95C1F89}"/>
              </a:ext>
            </a:extLst>
          </p:cNvPr>
          <p:cNvSpPr txBox="1"/>
          <p:nvPr/>
        </p:nvSpPr>
        <p:spPr>
          <a:xfrm>
            <a:off x="277760" y="6318782"/>
            <a:ext cx="8666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Demonstrator Technology Readiness Level 2 / 3: Experimental proof of concept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D7BFE7-7596-F36B-A992-86DEEB429CB2}"/>
              </a:ext>
            </a:extLst>
          </p:cNvPr>
          <p:cNvSpPr txBox="1"/>
          <p:nvPr/>
        </p:nvSpPr>
        <p:spPr>
          <a:xfrm>
            <a:off x="298172" y="1295169"/>
            <a:ext cx="4837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Declared Component List for EEE-Parts</a:t>
            </a:r>
            <a:r>
              <a:rPr lang="en-US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42F367-CC6B-46ED-7848-A1D450A3A077}"/>
              </a:ext>
            </a:extLst>
          </p:cNvPr>
          <p:cNvSpPr txBox="1"/>
          <p:nvPr/>
        </p:nvSpPr>
        <p:spPr>
          <a:xfrm>
            <a:off x="5670272" y="935626"/>
            <a:ext cx="41222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Demonstrator: Digital representative of declared component list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B65FCF-8942-1222-DE18-C94066EF93A0}"/>
              </a:ext>
            </a:extLst>
          </p:cNvPr>
          <p:cNvSpPr txBox="1"/>
          <p:nvPr/>
        </p:nvSpPr>
        <p:spPr>
          <a:xfrm>
            <a:off x="6917635" y="56532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https://base-platform.lakoma.com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90D57D-29EF-82D8-B29B-938D5841EE8C}"/>
              </a:ext>
            </a:extLst>
          </p:cNvPr>
          <p:cNvSpPr txBox="1"/>
          <p:nvPr/>
        </p:nvSpPr>
        <p:spPr>
          <a:xfrm>
            <a:off x="277760" y="4297923"/>
            <a:ext cx="4638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Why Blockchain?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tamper-proof, verifiable record of modification, automate compliance by smart contracts, real-time collaboration, long-term data retention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B77612-9D63-D3EB-A542-63ABD721C10D}"/>
              </a:ext>
            </a:extLst>
          </p:cNvPr>
          <p:cNvSpPr txBox="1"/>
          <p:nvPr/>
        </p:nvSpPr>
        <p:spPr>
          <a:xfrm>
            <a:off x="298173" y="1682914"/>
            <a:ext cx="37967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/>
              <a:t>Detection of modifications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R</a:t>
            </a:r>
            <a:r>
              <a:rPr lang="en-US" sz="1800" dirty="0"/>
              <a:t>equired for long-term planning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</a:t>
            </a:r>
            <a:r>
              <a:rPr lang="en-US" sz="1800" dirty="0"/>
              <a:t>revent unqualified components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</a:t>
            </a:r>
            <a:r>
              <a:rPr lang="en-US" sz="1800" dirty="0"/>
              <a:t>upport compliance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5E8CD4-BD94-F9BD-96C2-BE0F8F7CC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217" y="1682914"/>
            <a:ext cx="1905000" cy="3695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3F4B21A-DF4F-8EC6-C7B4-D0A48B229AF7}"/>
              </a:ext>
            </a:extLst>
          </p:cNvPr>
          <p:cNvSpPr/>
          <p:nvPr/>
        </p:nvSpPr>
        <p:spPr>
          <a:xfrm>
            <a:off x="5135217" y="3579697"/>
            <a:ext cx="1689653" cy="231809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8F0CDD2-42D0-539E-9F1B-334530913E0A}"/>
              </a:ext>
            </a:extLst>
          </p:cNvPr>
          <p:cNvSpPr/>
          <p:nvPr/>
        </p:nvSpPr>
        <p:spPr>
          <a:xfrm>
            <a:off x="6917636" y="3530764"/>
            <a:ext cx="759306" cy="31644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682F7B3-280C-B92D-E274-FA1AA6D2B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46158"/>
              </p:ext>
            </p:extLst>
          </p:nvPr>
        </p:nvGraphicFramePr>
        <p:xfrm>
          <a:off x="7769709" y="2774269"/>
          <a:ext cx="3877647" cy="1842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566">
                  <a:extLst>
                    <a:ext uri="{9D8B030D-6E8A-4147-A177-3AD203B41FA5}">
                      <a16:colId xmlns:a16="http://schemas.microsoft.com/office/drawing/2014/main" val="205478668"/>
                    </a:ext>
                  </a:extLst>
                </a:gridCol>
                <a:gridCol w="1477107">
                  <a:extLst>
                    <a:ext uri="{9D8B030D-6E8A-4147-A177-3AD203B41FA5}">
                      <a16:colId xmlns:a16="http://schemas.microsoft.com/office/drawing/2014/main" val="428970435"/>
                    </a:ext>
                  </a:extLst>
                </a:gridCol>
                <a:gridCol w="1176974">
                  <a:extLst>
                    <a:ext uri="{9D8B030D-6E8A-4147-A177-3AD203B41FA5}">
                      <a16:colId xmlns:a16="http://schemas.microsoft.com/office/drawing/2014/main" val="336499209"/>
                    </a:ext>
                  </a:extLst>
                </a:gridCol>
              </a:tblGrid>
              <a:tr h="460666"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Modification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185341"/>
                  </a:ext>
                </a:extLst>
              </a:tr>
              <a:tr h="460666">
                <a:tc>
                  <a:txBody>
                    <a:bodyPr/>
                    <a:lstStyle/>
                    <a:p>
                      <a:r>
                        <a:rPr lang="en-US" sz="1200" dirty="0"/>
                        <a:t>25.12.2024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higher temperature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490916"/>
                  </a:ext>
                </a:extLst>
              </a:tr>
              <a:tr h="460666">
                <a:tc>
                  <a:txBody>
                    <a:bodyPr/>
                    <a:lstStyle/>
                    <a:p>
                      <a:r>
                        <a:rPr lang="en-US" sz="1200" dirty="0"/>
                        <a:t>13.01.2025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Changed durability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243685"/>
                  </a:ext>
                </a:extLst>
              </a:tr>
              <a:tr h="460666">
                <a:tc>
                  <a:txBody>
                    <a:bodyPr/>
                    <a:lstStyle/>
                    <a:p>
                      <a:r>
                        <a:rPr lang="en-US" sz="1200" dirty="0"/>
                        <a:t>02.02.2025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Color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10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228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21D6AB4-5D32-D2D7-C3CF-0A6F0F29E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8F24F9-D26B-92CB-1045-D300D155CA3A}"/>
              </a:ext>
            </a:extLst>
          </p:cNvPr>
          <p:cNvSpPr txBox="1"/>
          <p:nvPr/>
        </p:nvSpPr>
        <p:spPr>
          <a:xfrm>
            <a:off x="281352" y="311499"/>
            <a:ext cx="11615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Approach: Process digitalization for the qualification and use of EEE Components from non-space industries (e.g. automotive industry) for Space Applications 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CC82322-965D-9317-65EC-75AFFB88C3CB}"/>
              </a:ext>
            </a:extLst>
          </p:cNvPr>
          <p:cNvSpPr/>
          <p:nvPr/>
        </p:nvSpPr>
        <p:spPr>
          <a:xfrm>
            <a:off x="-1" y="4044278"/>
            <a:ext cx="4555917" cy="2175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Supply Chain Management (SCM)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 COTS (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Automotive Industry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6FE498-01E5-F818-3921-43B97E7AE14F}"/>
              </a:ext>
            </a:extLst>
          </p:cNvPr>
          <p:cNvSpPr txBox="1"/>
          <p:nvPr/>
        </p:nvSpPr>
        <p:spPr>
          <a:xfrm>
            <a:off x="3949325" y="5930483"/>
            <a:ext cx="2241428" cy="6463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5400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de-DE" dirty="0"/>
              <a:t>P</a:t>
            </a:r>
            <a:r>
              <a:rPr lang="de-DE" sz="1800" dirty="0">
                <a:solidFill>
                  <a:schemeClr val="tx1"/>
                </a:solidFill>
              </a:rPr>
              <a:t>arts </a:t>
            </a:r>
            <a:r>
              <a:rPr lang="de-DE" sz="1800" dirty="0" err="1">
                <a:solidFill>
                  <a:schemeClr val="tx1"/>
                </a:solidFill>
              </a:rPr>
              <a:t>are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tested</a:t>
            </a:r>
            <a:r>
              <a:rPr lang="de-DE" sz="1800" dirty="0">
                <a:solidFill>
                  <a:schemeClr val="tx1"/>
                </a:solidFill>
              </a:rPr>
              <a:t> on a </a:t>
            </a:r>
            <a:r>
              <a:rPr lang="de-DE" sz="1800" u="sng" dirty="0" err="1">
                <a:solidFill>
                  <a:schemeClr val="tx1"/>
                </a:solidFill>
              </a:rPr>
              <a:t>production</a:t>
            </a:r>
            <a:r>
              <a:rPr lang="de-DE" sz="1800" u="sng" dirty="0">
                <a:solidFill>
                  <a:schemeClr val="tx1"/>
                </a:solidFill>
              </a:rPr>
              <a:t> </a:t>
            </a:r>
            <a:r>
              <a:rPr lang="de-DE" sz="1800" u="sng" dirty="0" err="1">
                <a:solidFill>
                  <a:schemeClr val="tx1"/>
                </a:solidFill>
              </a:rPr>
              <a:t>line</a:t>
            </a:r>
            <a:r>
              <a:rPr lang="de-DE" sz="1800" u="sng" dirty="0">
                <a:solidFill>
                  <a:schemeClr val="tx1"/>
                </a:solidFill>
              </a:rPr>
              <a:t> </a:t>
            </a:r>
            <a:r>
              <a:rPr lang="de-DE" sz="1800" u="sng" dirty="0" err="1">
                <a:solidFill>
                  <a:schemeClr val="tx1"/>
                </a:solidFill>
              </a:rPr>
              <a:t>level</a:t>
            </a:r>
            <a:r>
              <a:rPr lang="de-DE" sz="1800" u="sng" dirty="0">
                <a:solidFill>
                  <a:schemeClr val="tx1"/>
                </a:solidFill>
              </a:rPr>
              <a:t> </a:t>
            </a:r>
            <a:endParaRPr lang="en-US" u="sng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950CC9-930C-2655-257D-0FE36EE769B4}"/>
              </a:ext>
            </a:extLst>
          </p:cNvPr>
          <p:cNvSpPr/>
          <p:nvPr/>
        </p:nvSpPr>
        <p:spPr>
          <a:xfrm>
            <a:off x="4305740" y="4927980"/>
            <a:ext cx="354487" cy="3539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75285F8-8027-7018-D3F5-50DE520D82DF}"/>
              </a:ext>
            </a:extLst>
          </p:cNvPr>
          <p:cNvCxnSpPr>
            <a:stCxn id="16" idx="4"/>
          </p:cNvCxnSpPr>
          <p:nvPr/>
        </p:nvCxnSpPr>
        <p:spPr>
          <a:xfrm flipH="1">
            <a:off x="4482983" y="5281941"/>
            <a:ext cx="1" cy="632162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ight Arrow 18">
            <a:extLst>
              <a:ext uri="{FF2B5EF4-FFF2-40B4-BE49-F238E27FC236}">
                <a16:creationId xmlns:a16="http://schemas.microsoft.com/office/drawing/2014/main" id="{9399C39E-9D3E-A05E-D685-09441AF55151}"/>
              </a:ext>
            </a:extLst>
          </p:cNvPr>
          <p:cNvSpPr/>
          <p:nvPr/>
        </p:nvSpPr>
        <p:spPr>
          <a:xfrm>
            <a:off x="4586220" y="1637828"/>
            <a:ext cx="7605780" cy="2175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SCM Procurement – classified EEE components </a:t>
            </a:r>
          </a:p>
          <a:p>
            <a:pPr algn="ctr"/>
            <a:r>
              <a:rPr lang="en-US" dirty="0"/>
              <a:t>(</a:t>
            </a:r>
            <a:r>
              <a:rPr lang="en-US" b="1" dirty="0"/>
              <a:t>Space Industry</a:t>
            </a:r>
            <a:r>
              <a:rPr lang="en-US" dirty="0"/>
              <a:t>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0656A20-269E-BF32-2D84-23BAF903EE54}"/>
              </a:ext>
            </a:extLst>
          </p:cNvPr>
          <p:cNvSpPr/>
          <p:nvPr/>
        </p:nvSpPr>
        <p:spPr>
          <a:xfrm>
            <a:off x="4305740" y="2539980"/>
            <a:ext cx="354487" cy="3539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13AD03-6BB7-B298-980B-59BF5798659D}"/>
              </a:ext>
            </a:extLst>
          </p:cNvPr>
          <p:cNvSpPr txBox="1"/>
          <p:nvPr/>
        </p:nvSpPr>
        <p:spPr>
          <a:xfrm>
            <a:off x="4158681" y="1231633"/>
            <a:ext cx="2330607" cy="6463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5400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de-DE" sz="1800" u="sng" dirty="0" err="1">
                <a:solidFill>
                  <a:schemeClr val="tx1"/>
                </a:solidFill>
              </a:rPr>
              <a:t>Each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parts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are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tested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u="sng" dirty="0" err="1">
                <a:solidFill>
                  <a:schemeClr val="tx1"/>
                </a:solidFill>
              </a:rPr>
              <a:t>by</a:t>
            </a:r>
            <a:r>
              <a:rPr lang="de-DE" sz="1800" u="sng" dirty="0">
                <a:solidFill>
                  <a:schemeClr val="tx1"/>
                </a:solidFill>
              </a:rPr>
              <a:t> </a:t>
            </a:r>
            <a:r>
              <a:rPr lang="de-DE" sz="1800" u="sng" dirty="0" err="1">
                <a:solidFill>
                  <a:schemeClr val="tx1"/>
                </a:solidFill>
              </a:rPr>
              <a:t>itself</a:t>
            </a:r>
            <a:endParaRPr lang="en-US" u="sng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C6D93B-154A-EB10-E37D-BFC82AADB6F0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4482983" y="1893649"/>
            <a:ext cx="1" cy="646331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Up Arrow 27">
            <a:extLst>
              <a:ext uri="{FF2B5EF4-FFF2-40B4-BE49-F238E27FC236}">
                <a16:creationId xmlns:a16="http://schemas.microsoft.com/office/drawing/2014/main" id="{79F696DF-94E1-039C-79EE-2A546E821EE4}"/>
              </a:ext>
            </a:extLst>
          </p:cNvPr>
          <p:cNvSpPr/>
          <p:nvPr/>
        </p:nvSpPr>
        <p:spPr>
          <a:xfrm>
            <a:off x="4305740" y="2893941"/>
            <a:ext cx="354487" cy="2034039"/>
          </a:xfrm>
          <a:prstGeom prst="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9B1C58-61A7-2947-311F-BFCBD1F3356A}"/>
              </a:ext>
            </a:extLst>
          </p:cNvPr>
          <p:cNvSpPr txBox="1"/>
          <p:nvPr/>
        </p:nvSpPr>
        <p:spPr>
          <a:xfrm>
            <a:off x="4807706" y="3429000"/>
            <a:ext cx="5044217" cy="230832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5400">
            <a:solidFill>
              <a:srgbClr val="00B05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de-DE" b="1" dirty="0" err="1"/>
              <a:t>Filling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gap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</a:rPr>
              <a:t>Parts Approval Document (PAD)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</a:rPr>
              <a:t>Parts Control Board (PCB)</a:t>
            </a:r>
            <a:endParaRPr lang="de-DE" sz="1800" dirty="0">
              <a:solidFill>
                <a:schemeClr val="dk1"/>
              </a:solidFill>
              <a:latin typeface="Old Standard TT"/>
              <a:ea typeface="Old Standard TT"/>
              <a:cs typeface="Old Standard T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Seamless traceability at the component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Official changes by manufacturer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Proof that a non-space-qualified COTS component is permitted for use in a space mission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EADFBB-E6D0-3F59-7B3E-CA949E152511}"/>
              </a:ext>
            </a:extLst>
          </p:cNvPr>
          <p:cNvSpPr/>
          <p:nvPr/>
        </p:nvSpPr>
        <p:spPr>
          <a:xfrm>
            <a:off x="383820" y="1554798"/>
            <a:ext cx="3518172" cy="2348368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  <a:latin typeface="Helvetica Neue" panose="02000503000000020004" pitchFamily="2" charset="0"/>
              </a:rPr>
              <a:t>I</a:t>
            </a:r>
            <a:r>
              <a:rPr lang="en-US" b="1" i="0" u="none" strike="noStrike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ncreased qualification &amp; testing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Different environmental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Long-term reliability &amp; durability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Radiation hardness &amp; space radiation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99F4B91-E0B1-F341-CD4B-F10BEAA4777E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901992" y="2728982"/>
            <a:ext cx="465279" cy="126625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55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CEF73-FCA5-FF7D-5D6A-53D00442B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18A4A2-195E-DAA6-175A-227B1418A562}"/>
              </a:ext>
            </a:extLst>
          </p:cNvPr>
          <p:cNvSpPr txBox="1"/>
          <p:nvPr/>
        </p:nvSpPr>
        <p:spPr>
          <a:xfrm>
            <a:off x="281352" y="311499"/>
            <a:ext cx="11615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Approach: Process digitalization for the qualification and use of EEE Components from non-space industries (e.g. automotive industry) for Space Applications 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31BAC2C-8544-CF4E-DD8A-6B26817B24C5}"/>
              </a:ext>
            </a:extLst>
          </p:cNvPr>
          <p:cNvSpPr/>
          <p:nvPr/>
        </p:nvSpPr>
        <p:spPr>
          <a:xfrm>
            <a:off x="-1" y="4044278"/>
            <a:ext cx="4555917" cy="2175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Supply Chain Management (SCM)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- COTS (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Automotive Industry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9D416C-689C-D865-595C-637A48E69D9F}"/>
              </a:ext>
            </a:extLst>
          </p:cNvPr>
          <p:cNvSpPr txBox="1"/>
          <p:nvPr/>
        </p:nvSpPr>
        <p:spPr>
          <a:xfrm>
            <a:off x="3949325" y="5930483"/>
            <a:ext cx="2241428" cy="6463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5400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de-DE" dirty="0"/>
              <a:t>P</a:t>
            </a:r>
            <a:r>
              <a:rPr lang="de-DE" sz="1800" dirty="0">
                <a:solidFill>
                  <a:schemeClr val="tx1"/>
                </a:solidFill>
              </a:rPr>
              <a:t>arts </a:t>
            </a:r>
            <a:r>
              <a:rPr lang="de-DE" sz="1800" dirty="0" err="1">
                <a:solidFill>
                  <a:schemeClr val="tx1"/>
                </a:solidFill>
              </a:rPr>
              <a:t>are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tested</a:t>
            </a:r>
            <a:r>
              <a:rPr lang="de-DE" sz="1800" dirty="0">
                <a:solidFill>
                  <a:schemeClr val="tx1"/>
                </a:solidFill>
              </a:rPr>
              <a:t> on a </a:t>
            </a:r>
            <a:r>
              <a:rPr lang="de-DE" sz="1800" u="sng" dirty="0" err="1">
                <a:solidFill>
                  <a:schemeClr val="tx1"/>
                </a:solidFill>
              </a:rPr>
              <a:t>production</a:t>
            </a:r>
            <a:r>
              <a:rPr lang="de-DE" sz="1800" u="sng" dirty="0">
                <a:solidFill>
                  <a:schemeClr val="tx1"/>
                </a:solidFill>
              </a:rPr>
              <a:t> </a:t>
            </a:r>
            <a:r>
              <a:rPr lang="de-DE" sz="1800" u="sng" dirty="0" err="1">
                <a:solidFill>
                  <a:schemeClr val="tx1"/>
                </a:solidFill>
              </a:rPr>
              <a:t>line</a:t>
            </a:r>
            <a:r>
              <a:rPr lang="de-DE" sz="1800" u="sng" dirty="0">
                <a:solidFill>
                  <a:schemeClr val="tx1"/>
                </a:solidFill>
              </a:rPr>
              <a:t> </a:t>
            </a:r>
            <a:r>
              <a:rPr lang="de-DE" sz="1800" u="sng" dirty="0" err="1">
                <a:solidFill>
                  <a:schemeClr val="tx1"/>
                </a:solidFill>
              </a:rPr>
              <a:t>level</a:t>
            </a:r>
            <a:r>
              <a:rPr lang="de-DE" sz="1800" u="sng" dirty="0">
                <a:solidFill>
                  <a:schemeClr val="tx1"/>
                </a:solidFill>
              </a:rPr>
              <a:t> </a:t>
            </a:r>
            <a:endParaRPr lang="en-US" u="sng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85F8C9D-4017-C530-3BC8-9CA64F9C2CA1}"/>
              </a:ext>
            </a:extLst>
          </p:cNvPr>
          <p:cNvSpPr/>
          <p:nvPr/>
        </p:nvSpPr>
        <p:spPr>
          <a:xfrm>
            <a:off x="4305740" y="4927980"/>
            <a:ext cx="354487" cy="3539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828B28-EA27-29B2-E8DD-67261DBD69C4}"/>
              </a:ext>
            </a:extLst>
          </p:cNvPr>
          <p:cNvCxnSpPr>
            <a:stCxn id="16" idx="4"/>
          </p:cNvCxnSpPr>
          <p:nvPr/>
        </p:nvCxnSpPr>
        <p:spPr>
          <a:xfrm flipH="1">
            <a:off x="4482983" y="5281941"/>
            <a:ext cx="1" cy="632162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ight Arrow 18">
            <a:extLst>
              <a:ext uri="{FF2B5EF4-FFF2-40B4-BE49-F238E27FC236}">
                <a16:creationId xmlns:a16="http://schemas.microsoft.com/office/drawing/2014/main" id="{F9867D60-7505-4D01-D10B-5EA8186781FF}"/>
              </a:ext>
            </a:extLst>
          </p:cNvPr>
          <p:cNvSpPr/>
          <p:nvPr/>
        </p:nvSpPr>
        <p:spPr>
          <a:xfrm>
            <a:off x="4586220" y="1637828"/>
            <a:ext cx="7605780" cy="21753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SCM Procurement – classified EEE components </a:t>
            </a:r>
          </a:p>
          <a:p>
            <a:pPr algn="ctr"/>
            <a:r>
              <a:rPr lang="en-US" dirty="0"/>
              <a:t>(</a:t>
            </a:r>
            <a:r>
              <a:rPr lang="en-US" b="1" dirty="0"/>
              <a:t>Space Industry</a:t>
            </a:r>
            <a:r>
              <a:rPr lang="en-US" dirty="0"/>
              <a:t>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D22A7CE-7BA0-55A4-C674-407E6D49068D}"/>
              </a:ext>
            </a:extLst>
          </p:cNvPr>
          <p:cNvSpPr/>
          <p:nvPr/>
        </p:nvSpPr>
        <p:spPr>
          <a:xfrm>
            <a:off x="4305740" y="2539980"/>
            <a:ext cx="354487" cy="353961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30F295-B441-14B2-79EB-2178947FFA1E}"/>
              </a:ext>
            </a:extLst>
          </p:cNvPr>
          <p:cNvSpPr txBox="1"/>
          <p:nvPr/>
        </p:nvSpPr>
        <p:spPr>
          <a:xfrm>
            <a:off x="4158681" y="1231633"/>
            <a:ext cx="2330607" cy="6463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5400">
            <a:solidFill>
              <a:srgbClr val="C0000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de-DE" sz="1800" u="sng" dirty="0" err="1">
                <a:solidFill>
                  <a:schemeClr val="tx1"/>
                </a:solidFill>
              </a:rPr>
              <a:t>Each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parts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are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dirty="0" err="1">
                <a:solidFill>
                  <a:schemeClr val="tx1"/>
                </a:solidFill>
              </a:rPr>
              <a:t>tested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  <a:r>
              <a:rPr lang="de-DE" sz="1800" u="sng" dirty="0" err="1">
                <a:solidFill>
                  <a:schemeClr val="tx1"/>
                </a:solidFill>
              </a:rPr>
              <a:t>by</a:t>
            </a:r>
            <a:r>
              <a:rPr lang="de-DE" sz="1800" u="sng" dirty="0">
                <a:solidFill>
                  <a:schemeClr val="tx1"/>
                </a:solidFill>
              </a:rPr>
              <a:t> </a:t>
            </a:r>
            <a:r>
              <a:rPr lang="de-DE" sz="1800" u="sng" dirty="0" err="1">
                <a:solidFill>
                  <a:schemeClr val="tx1"/>
                </a:solidFill>
              </a:rPr>
              <a:t>itself</a:t>
            </a:r>
            <a:endParaRPr lang="en-US" u="sng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A966F6-BD85-DEBC-9D35-6375A66422CB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4482983" y="1893649"/>
            <a:ext cx="1" cy="646331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Up Arrow 27">
            <a:extLst>
              <a:ext uri="{FF2B5EF4-FFF2-40B4-BE49-F238E27FC236}">
                <a16:creationId xmlns:a16="http://schemas.microsoft.com/office/drawing/2014/main" id="{617C8DDD-5C31-A1DB-8867-9B14726EDEDE}"/>
              </a:ext>
            </a:extLst>
          </p:cNvPr>
          <p:cNvSpPr/>
          <p:nvPr/>
        </p:nvSpPr>
        <p:spPr>
          <a:xfrm>
            <a:off x="4305740" y="2893941"/>
            <a:ext cx="354487" cy="2034039"/>
          </a:xfrm>
          <a:prstGeom prst="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71888A-2E04-7B65-BD23-14A5EC420F2A}"/>
              </a:ext>
            </a:extLst>
          </p:cNvPr>
          <p:cNvSpPr txBox="1"/>
          <p:nvPr/>
        </p:nvSpPr>
        <p:spPr>
          <a:xfrm>
            <a:off x="4807706" y="3429000"/>
            <a:ext cx="5044217" cy="230832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5400">
            <a:solidFill>
              <a:srgbClr val="00B050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de-DE" b="1" dirty="0" err="1"/>
              <a:t>Filling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gap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</a:rPr>
              <a:t>Parts Approval Document (PAD)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</a:rPr>
              <a:t>Parts Control Board (PCB)</a:t>
            </a:r>
            <a:endParaRPr lang="de-DE" sz="1800" dirty="0">
              <a:solidFill>
                <a:schemeClr val="dk1"/>
              </a:solidFill>
              <a:latin typeface="Old Standard TT"/>
              <a:ea typeface="Old Standard TT"/>
              <a:cs typeface="Old Standard T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Seamless traceability at the component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Official changes by manufacturer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Proof that a non-space-qualified COTS component is permitted for use in a space mission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B98289-C655-B835-3117-D69AB5556BDF}"/>
              </a:ext>
            </a:extLst>
          </p:cNvPr>
          <p:cNvSpPr/>
          <p:nvPr/>
        </p:nvSpPr>
        <p:spPr>
          <a:xfrm>
            <a:off x="360153" y="1143592"/>
            <a:ext cx="3565505" cy="2669624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  <a:latin typeface="Helvetica Neue" panose="02000503000000020004" pitchFamily="2" charset="0"/>
              </a:rPr>
              <a:t>Key Challenges</a:t>
            </a:r>
            <a:endParaRPr lang="en-US" b="1" i="0" u="none" strike="noStrike" dirty="0">
              <a:solidFill>
                <a:srgbClr val="FF0000"/>
              </a:solidFill>
              <a:effectLst/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  <a:latin typeface="Helvetica Neue" panose="02000503000000020004" pitchFamily="2" charset="0"/>
              </a:rPr>
              <a:t>Lack </a:t>
            </a:r>
            <a:r>
              <a:rPr lang="de-DE" dirty="0" err="1">
                <a:solidFill>
                  <a:srgbClr val="FF0000"/>
                </a:solidFill>
                <a:latin typeface="Helvetica Neue" panose="02000503000000020004" pitchFamily="2" charset="0"/>
              </a:rPr>
              <a:t>of</a:t>
            </a:r>
            <a:r>
              <a:rPr lang="de-DE" dirty="0">
                <a:solidFill>
                  <a:srgbClr val="FF0000"/>
                </a:solidFill>
                <a:latin typeface="Helvetica Neue" panose="02000503000000020004" pitchFamily="2" charset="0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Helvetica Neue" panose="02000503000000020004" pitchFamily="2" charset="0"/>
              </a:rPr>
              <a:t>transparency</a:t>
            </a:r>
            <a:r>
              <a:rPr lang="de-DE" dirty="0">
                <a:solidFill>
                  <a:srgbClr val="FF0000"/>
                </a:solidFill>
                <a:latin typeface="Helvetica Neue" panose="02000503000000020004" pitchFamily="2" charset="0"/>
              </a:rPr>
              <a:t> (</a:t>
            </a:r>
            <a:r>
              <a:rPr lang="de-DE" dirty="0" err="1">
                <a:solidFill>
                  <a:srgbClr val="FF0000"/>
                </a:solidFill>
                <a:latin typeface="Helvetica Neue" panose="02000503000000020004" pitchFamily="2" charset="0"/>
              </a:rPr>
              <a:t>Specifications</a:t>
            </a:r>
            <a:r>
              <a:rPr lang="de-DE" dirty="0">
                <a:solidFill>
                  <a:srgbClr val="FF0000"/>
                </a:solidFill>
                <a:latin typeface="Helvetica Neue" panose="02000503000000020004" pitchFamily="2" charset="0"/>
              </a:rPr>
              <a:t> &amp; Properties)</a:t>
            </a:r>
            <a:endParaRPr lang="en-US" dirty="0">
              <a:solidFill>
                <a:srgbClr val="FF0000"/>
              </a:solidFill>
              <a:latin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Unclear origin of COTS components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Lack of lot traceability and serialization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Frequent and unannounced product changes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60B8293-784A-DD0E-3E78-4B049CB611B7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925658" y="2478404"/>
            <a:ext cx="417947" cy="1105622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10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E145A-D1EB-5224-2F6C-5F8B44432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61" y="333880"/>
            <a:ext cx="11369595" cy="759247"/>
          </a:xfr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n-lt"/>
                <a:ea typeface="+mn-ea"/>
                <a:cs typeface="+mn-cs"/>
              </a:rPr>
              <a:t>Main Aspects: Transferring the real world into the digital one to use EEE Components from non-space industries for Space Applications (SA)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AA6206-C059-A4B5-14CC-CCCA073DD44D}"/>
              </a:ext>
            </a:extLst>
          </p:cNvPr>
          <p:cNvSpPr txBox="1"/>
          <p:nvPr/>
        </p:nvSpPr>
        <p:spPr>
          <a:xfrm>
            <a:off x="211502" y="2038388"/>
            <a:ext cx="3292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</a:rPr>
              <a:t>Parts Approval Document (PAD)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8EF441-D1B4-3D36-34C5-7C95366B56CA}"/>
              </a:ext>
            </a:extLst>
          </p:cNvPr>
          <p:cNvSpPr txBox="1"/>
          <p:nvPr/>
        </p:nvSpPr>
        <p:spPr>
          <a:xfrm>
            <a:off x="479432" y="2494218"/>
            <a:ext cx="5048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EEE-Parts of each single element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Proof of additional tests per part (e.g. radiation, temperature, vibration, lifespan)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 of long-term availability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FA734C-E9BD-1D09-C57B-A2DF412E29FE}"/>
              </a:ext>
            </a:extLst>
          </p:cNvPr>
          <p:cNvSpPr txBox="1"/>
          <p:nvPr/>
        </p:nvSpPr>
        <p:spPr>
          <a:xfrm>
            <a:off x="211502" y="1733557"/>
            <a:ext cx="3928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documentation requirements by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5DF4A8-37BF-85E9-D8AB-A57D68B81D03}"/>
              </a:ext>
            </a:extLst>
          </p:cNvPr>
          <p:cNvSpPr txBox="1"/>
          <p:nvPr/>
        </p:nvSpPr>
        <p:spPr>
          <a:xfrm>
            <a:off x="6257379" y="1724229"/>
            <a:ext cx="50863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Ensures that only highly reliable components are used for Space Applications</a:t>
            </a:r>
          </a:p>
          <a:p>
            <a:r>
              <a:rPr lang="en-US" dirty="0"/>
              <a:t>Multidisciplinary team (cross-process) of experts involved for planning, execution and monitoring of Parts Control Board (PCB):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644D5C-6578-8B10-B81A-B80938B7B13E}"/>
              </a:ext>
            </a:extLst>
          </p:cNvPr>
          <p:cNvSpPr txBox="1"/>
          <p:nvPr/>
        </p:nvSpPr>
        <p:spPr>
          <a:xfrm>
            <a:off x="505934" y="3999037"/>
            <a:ext cx="52558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</a:rPr>
              <a:t>Additional: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</a:rPr>
              <a:t>Declared Component List: Quality assurance, traceability and risk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Justification Document: </a:t>
            </a:r>
            <a:r>
              <a:rPr lang="en-US" dirty="0"/>
              <a:t>Proof that a non-space-qualified COTS component is permitted for use in a space mission</a:t>
            </a:r>
            <a:endParaRPr lang="en-US" sz="18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Parts Change Notice (PCN - official changes by </a:t>
            </a:r>
            <a:r>
              <a:rPr lang="en-US" dirty="0"/>
              <a:t>manufacturer)</a:t>
            </a:r>
            <a:endParaRPr lang="en-US" sz="18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2B115E-F7B7-C1A0-9442-2CD3AC863718}"/>
              </a:ext>
            </a:extLst>
          </p:cNvPr>
          <p:cNvSpPr/>
          <p:nvPr/>
        </p:nvSpPr>
        <p:spPr>
          <a:xfrm>
            <a:off x="79514" y="1318059"/>
            <a:ext cx="5950226" cy="51333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</a:rPr>
              <a:t>Parts Approval Document (PAD)</a:t>
            </a:r>
            <a:endParaRPr lang="en-US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1939B2-11E8-D2F2-B308-BD15F25E4D25}"/>
              </a:ext>
            </a:extLst>
          </p:cNvPr>
          <p:cNvSpPr/>
          <p:nvPr/>
        </p:nvSpPr>
        <p:spPr>
          <a:xfrm>
            <a:off x="6122505" y="1329850"/>
            <a:ext cx="5950226" cy="51333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" sz="2400" b="1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</a:rPr>
              <a:t>Parts Control Board (PCB)</a:t>
            </a:r>
            <a:endParaRPr lang="de-DE" sz="2400" b="1" dirty="0">
              <a:solidFill>
                <a:schemeClr val="dk1"/>
              </a:solidFill>
              <a:latin typeface="Old Standard TT"/>
              <a:ea typeface="Old Standard TT"/>
              <a:cs typeface="Old Standard T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DB524E-DC7D-229E-183A-8EFDAD8118F2}"/>
              </a:ext>
            </a:extLst>
          </p:cNvPr>
          <p:cNvSpPr txBox="1"/>
          <p:nvPr/>
        </p:nvSpPr>
        <p:spPr>
          <a:xfrm>
            <a:off x="6257379" y="314851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Engineers: Assess technical specifications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Quality Assurance Engineers: checks 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Radiation Hardness Assurance (RHA) Experts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Materials &amp; Manufacturing Specialists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Engineers &amp; Mission Managers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Supply Chain &amp; Obsolescence Managers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Space Agencies &amp; Prime Contractors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27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1733A-9EA1-BBB1-EE54-9677AFD33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DCE0C-E5A0-7EE4-7999-89C85F5CB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61" y="214612"/>
            <a:ext cx="11636479" cy="759247"/>
          </a:xfr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n-lt"/>
                <a:ea typeface="+mn-ea"/>
                <a:cs typeface="+mn-cs"/>
              </a:rPr>
              <a:t>Technical Demonstration: How Blockchain can support the use of EEE components from non-space industries for Space Applications (SA)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030E9C-B0E7-F996-E379-59A378337165}"/>
              </a:ext>
            </a:extLst>
          </p:cNvPr>
          <p:cNvSpPr txBox="1"/>
          <p:nvPr/>
        </p:nvSpPr>
        <p:spPr>
          <a:xfrm>
            <a:off x="277760" y="969625"/>
            <a:ext cx="993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Selected focus for technical demonstration (real world –&gt; digitalization, with impact by Blockchain)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D45CD9-4308-8F5C-2EC1-462748FF6921}"/>
              </a:ext>
            </a:extLst>
          </p:cNvPr>
          <p:cNvSpPr txBox="1"/>
          <p:nvPr/>
        </p:nvSpPr>
        <p:spPr>
          <a:xfrm>
            <a:off x="661937" y="3861786"/>
            <a:ext cx="2743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Proof of additional tests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E6286A-4836-D889-67D3-A896FCBCB207}"/>
              </a:ext>
            </a:extLst>
          </p:cNvPr>
          <p:cNvSpPr txBox="1"/>
          <p:nvPr/>
        </p:nvSpPr>
        <p:spPr>
          <a:xfrm>
            <a:off x="277760" y="6318782"/>
            <a:ext cx="8666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Demonstrator Technology Readiness Level 2 / 3: Experimental proof of concept</a:t>
            </a:r>
            <a:endParaRPr lang="en-US" dirty="0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BCCD4536-4D39-5F1C-8079-65F43B8FC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443186"/>
              </p:ext>
            </p:extLst>
          </p:nvPr>
        </p:nvGraphicFramePr>
        <p:xfrm>
          <a:off x="112643" y="1366520"/>
          <a:ext cx="11966713" cy="546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826">
                  <a:extLst>
                    <a:ext uri="{9D8B030D-6E8A-4147-A177-3AD203B41FA5}">
                      <a16:colId xmlns:a16="http://schemas.microsoft.com/office/drawing/2014/main" val="1696458921"/>
                    </a:ext>
                  </a:extLst>
                </a:gridCol>
                <a:gridCol w="4638261">
                  <a:extLst>
                    <a:ext uri="{9D8B030D-6E8A-4147-A177-3AD203B41FA5}">
                      <a16:colId xmlns:a16="http://schemas.microsoft.com/office/drawing/2014/main" val="4211750912"/>
                    </a:ext>
                  </a:extLst>
                </a:gridCol>
                <a:gridCol w="4578626">
                  <a:extLst>
                    <a:ext uri="{9D8B030D-6E8A-4147-A177-3AD203B41FA5}">
                      <a16:colId xmlns:a16="http://schemas.microsoft.com/office/drawing/2014/main" val="663649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Requirement / Use-Case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 by Blockchain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155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Multidisciplinary Team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Supports interoperability, digital twins of a trusted user accounts sign transactions of cross-industry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Trusted information flow, enhance transparency, security, and efficiency in the decision-making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38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EEE-Parts as digital twin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Digital twin of single EEE-parts is basic requirement to transform from real to digital world, real-time data access, ensuring long-term data integrity, security and traceability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Trusted digital representative of single EEE-parts are needed</a:t>
                      </a:r>
                      <a:r>
                        <a:rPr lang="en-US" sz="1600" b="0" dirty="0"/>
                        <a:t> to simulate, validate, and monitor these parts about</a:t>
                      </a:r>
                      <a:r>
                        <a:rPr lang="en-US" sz="1600" dirty="0"/>
                        <a:t> information like status, justification, change notice,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668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Digital Justification Document for EEE-Parts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Ensures secure, tamper-proof records of qualification decisions, ensures regulatory compliance, automated verification, speeds up decision-making, long-term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enhances security, traceability, automation, and compliance verification for EEE components in high-reliability environments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538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</a:rPr>
                        <a:t>Declared Component List (</a:t>
                      </a:r>
                      <a:r>
                        <a:rPr lang="en-US" dirty="0"/>
                        <a:t>DCL</a:t>
                      </a:r>
                      <a:r>
                        <a:rPr lang="en-US" sz="1800" dirty="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</a:rPr>
                        <a:t>) as a digital registry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Ensures full traceability, prevents unauthorized modifications, increases traceability, lowering costs, Improves supply chain transparency, procurement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Integrated with space agencies, certifiers and manufacturers ensures a more reliable, transparent, and secure component management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730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Parts Change Notice (PCN)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Prevents unauthorized component modifications, tamper-proof, verifiable record of modification, automate compliance by smart contracts, real-time collaboration, long-term data retention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Detection of modifications, required for long-term planning, prevent unqualified components, support compliance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151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584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4EAEA-424A-D584-9F48-1F14BD112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8DBB-375C-C105-C119-497B291C4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61" y="333880"/>
            <a:ext cx="11369595" cy="759247"/>
          </a:xfr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n-lt"/>
                <a:ea typeface="+mn-ea"/>
                <a:cs typeface="+mn-cs"/>
              </a:rPr>
              <a:t>Technical Demonstration: Parts Control Board (PCB) and involved multidisciplinary team members (cross-process) (1/2)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D86ED9-CCEF-EB10-390B-C3E56B26F2FF}"/>
              </a:ext>
            </a:extLst>
          </p:cNvPr>
          <p:cNvSpPr txBox="1"/>
          <p:nvPr/>
        </p:nvSpPr>
        <p:spPr>
          <a:xfrm>
            <a:off x="277760" y="6318782"/>
            <a:ext cx="8666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Demonstrator Technology Readiness Level 2 / 3: Experimental proof of concept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2CF08C-379D-16EF-5C8C-38638437A0FF}"/>
              </a:ext>
            </a:extLst>
          </p:cNvPr>
          <p:cNvSpPr txBox="1"/>
          <p:nvPr/>
        </p:nvSpPr>
        <p:spPr>
          <a:xfrm>
            <a:off x="298172" y="1295169"/>
            <a:ext cx="48370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Multidisciplinary team members of the Parts Control Board (PCB) e.g.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B62F07-50E8-4FDD-535B-7867B95AD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202" y="1715582"/>
            <a:ext cx="4054337" cy="375482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96E118-466B-FBDB-8000-270FDAADB8CC}"/>
              </a:ext>
            </a:extLst>
          </p:cNvPr>
          <p:cNvSpPr txBox="1"/>
          <p:nvPr/>
        </p:nvSpPr>
        <p:spPr>
          <a:xfrm>
            <a:off x="6652202" y="1125312"/>
            <a:ext cx="4837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Demonstrator: Multi-User support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95185C-E6E9-0D9F-153F-D6695EAC701C}"/>
              </a:ext>
            </a:extLst>
          </p:cNvPr>
          <p:cNvSpPr txBox="1"/>
          <p:nvPr/>
        </p:nvSpPr>
        <p:spPr>
          <a:xfrm>
            <a:off x="298172" y="203121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Engineers: Assess technical specifications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Quality Assurance Engineers: checks 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Radiation Hardness Assurance (RHA) Experts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Materials &amp; Manufacturing Specialists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Engineers &amp; Mission Managers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Supply Chain &amp; Obsolescence Managers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Space Agencies &amp; Prime Contractors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904C3-8152-574F-4A46-8EB7AA8C6C81}"/>
              </a:ext>
            </a:extLst>
          </p:cNvPr>
          <p:cNvSpPr txBox="1"/>
          <p:nvPr/>
        </p:nvSpPr>
        <p:spPr>
          <a:xfrm>
            <a:off x="6917635" y="56532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https://base-platform.lakoma.com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2B2CC8-C85F-2F55-BE4B-DC003DF41E0F}"/>
              </a:ext>
            </a:extLst>
          </p:cNvPr>
          <p:cNvSpPr txBox="1"/>
          <p:nvPr/>
        </p:nvSpPr>
        <p:spPr>
          <a:xfrm>
            <a:off x="277760" y="4358744"/>
            <a:ext cx="51026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Why Blockchain?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 interoperability (across systems), digital twins of a trusted user accounts (by digital wallets) sign transactions (tamper-proofed) of cross-industry processes</a:t>
            </a:r>
          </a:p>
        </p:txBody>
      </p:sp>
    </p:spTree>
    <p:extLst>
      <p:ext uri="{BB962C8B-B14F-4D97-AF65-F5344CB8AC3E}">
        <p14:creationId xmlns:p14="http://schemas.microsoft.com/office/powerpoint/2010/main" val="235710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C0D9F-5E8D-C93F-3CAF-4D776A0AE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DE9D-B545-4085-39B4-E643593D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61" y="333880"/>
            <a:ext cx="11369595" cy="759247"/>
          </a:xfr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n-lt"/>
                <a:ea typeface="+mn-ea"/>
                <a:cs typeface="+mn-cs"/>
              </a:rPr>
              <a:t>Technical Demonstration: Parts Control Board (PCB) and involved multidisciplinary team members (cross-process) (2/2)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848B15-2526-A57E-8064-CA5316798A1E}"/>
              </a:ext>
            </a:extLst>
          </p:cNvPr>
          <p:cNvSpPr txBox="1"/>
          <p:nvPr/>
        </p:nvSpPr>
        <p:spPr>
          <a:xfrm>
            <a:off x="277760" y="6318782"/>
            <a:ext cx="8666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Demonstrator Technology Readiness Level 2 / 3: Experimental proof of concept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AE34BD-3451-1DCD-39E5-182FCB0EAB93}"/>
              </a:ext>
            </a:extLst>
          </p:cNvPr>
          <p:cNvSpPr txBox="1"/>
          <p:nvPr/>
        </p:nvSpPr>
        <p:spPr>
          <a:xfrm>
            <a:off x="298172" y="1295169"/>
            <a:ext cx="48370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Parts Control Board (PCB) enabled by Smart-Contract, supported features: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426E3-F077-C394-A9D9-39EB3CAEC9D9}"/>
              </a:ext>
            </a:extLst>
          </p:cNvPr>
          <p:cNvSpPr txBox="1"/>
          <p:nvPr/>
        </p:nvSpPr>
        <p:spPr>
          <a:xfrm>
            <a:off x="6652202" y="1125312"/>
            <a:ext cx="48370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Demonstrator: Smart-Contract to manage information exchange in decentralized, automated and tamper-proofed way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1F7F7B-B9E3-1751-5451-4D14572FEE0A}"/>
              </a:ext>
            </a:extLst>
          </p:cNvPr>
          <p:cNvSpPr txBox="1"/>
          <p:nvPr/>
        </p:nvSpPr>
        <p:spPr>
          <a:xfrm>
            <a:off x="6917635" y="56532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https://base-platform.lakoma.com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F72DD7-34FB-FC99-4F1F-1DB961852EA4}"/>
              </a:ext>
            </a:extLst>
          </p:cNvPr>
          <p:cNvSpPr txBox="1"/>
          <p:nvPr/>
        </p:nvSpPr>
        <p:spPr>
          <a:xfrm>
            <a:off x="277760" y="4602367"/>
            <a:ext cx="5102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Why Blockchain?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 full automated rules by Smart-Contracts for tamper-proofed information exchange for multidisciplinary approaches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43AD93-F919-40C9-9DD0-57D27C2B7AA2}"/>
              </a:ext>
            </a:extLst>
          </p:cNvPr>
          <p:cNvSpPr txBox="1"/>
          <p:nvPr/>
        </p:nvSpPr>
        <p:spPr>
          <a:xfrm>
            <a:off x="298172" y="2031215"/>
            <a:ext cx="483704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Multidisciplinary teams: register, execute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COTS vs. classified EEE components: Register, proof, </a:t>
            </a:r>
            <a:r>
              <a:rPr lang="en-US" dirty="0" err="1"/>
              <a:t>verifiy</a:t>
            </a:r>
            <a:r>
              <a:rPr lang="en-US" dirty="0"/>
              <a:t>,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B83C2-3ABF-B1C8-39E9-13F46E626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1721" y="2157005"/>
            <a:ext cx="6810542" cy="3005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2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721CA-6E78-9D98-D0E4-F042BF3CC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4CF0-0DCB-C572-264E-05502A3B6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61" y="500079"/>
            <a:ext cx="11369595" cy="426848"/>
          </a:xfr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n-lt"/>
                <a:ea typeface="+mn-ea"/>
                <a:cs typeface="+mn-cs"/>
              </a:rPr>
              <a:t>Technical Demonstration: EEE-Parts as digital twins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3A062C-049D-811A-0289-05D26EC0C358}"/>
              </a:ext>
            </a:extLst>
          </p:cNvPr>
          <p:cNvSpPr txBox="1"/>
          <p:nvPr/>
        </p:nvSpPr>
        <p:spPr>
          <a:xfrm>
            <a:off x="277760" y="6318782"/>
            <a:ext cx="8666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Demonstrator Technology Readiness Level 2 / 3: Experimental proof of concept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DAD6AF-D1FE-7A70-3C09-FCE28AB1AC1D}"/>
              </a:ext>
            </a:extLst>
          </p:cNvPr>
          <p:cNvSpPr txBox="1"/>
          <p:nvPr/>
        </p:nvSpPr>
        <p:spPr>
          <a:xfrm>
            <a:off x="298172" y="1295169"/>
            <a:ext cx="4837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EEE-Parts as digital twins: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C881DB-6EA7-892A-5E4E-B405E13D109C}"/>
              </a:ext>
            </a:extLst>
          </p:cNvPr>
          <p:cNvSpPr txBox="1"/>
          <p:nvPr/>
        </p:nvSpPr>
        <p:spPr>
          <a:xfrm>
            <a:off x="6652202" y="1125312"/>
            <a:ext cx="48370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Demonstrator: Digital representative of EEE-parts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AB11B4-0595-A557-3F07-AC2EAC51901B}"/>
              </a:ext>
            </a:extLst>
          </p:cNvPr>
          <p:cNvSpPr txBox="1"/>
          <p:nvPr/>
        </p:nvSpPr>
        <p:spPr>
          <a:xfrm>
            <a:off x="6917635" y="56532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https://base-platform.lakoma.com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F2B303-386C-4434-EAFE-13DC0F54A682}"/>
              </a:ext>
            </a:extLst>
          </p:cNvPr>
          <p:cNvSpPr txBox="1"/>
          <p:nvPr/>
        </p:nvSpPr>
        <p:spPr>
          <a:xfrm>
            <a:off x="277760" y="4602367"/>
            <a:ext cx="5102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Why Blockchain?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 full automated rules by Smart-Contracts of tamper-proofed information exchange for multidisciplinary approaches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44582-9800-1A4A-45BE-BF81DD319AAF}"/>
              </a:ext>
            </a:extLst>
          </p:cNvPr>
          <p:cNvSpPr txBox="1"/>
          <p:nvPr/>
        </p:nvSpPr>
        <p:spPr>
          <a:xfrm>
            <a:off x="298173" y="1682914"/>
            <a:ext cx="37967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Trusted digital representative of single EEE-parts are needed</a:t>
            </a:r>
            <a:r>
              <a:rPr lang="en-US" b="0" dirty="0"/>
              <a:t> to simulate, validate, and monitor these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Represents information like status, justification, change notice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70590C-8846-9406-D187-3A38A45FC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923" y="1879981"/>
            <a:ext cx="7838661" cy="292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15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FD5E3-2CEF-CEBA-9F0D-454612358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36B2D-31AF-EC6A-1015-78819D6E4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61" y="500079"/>
            <a:ext cx="11369595" cy="426848"/>
          </a:xfr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n-lt"/>
                <a:ea typeface="+mn-ea"/>
                <a:cs typeface="+mn-cs"/>
              </a:rPr>
              <a:t>Technical Demonstration: Declared Component List (DCL)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9C80C5-39F1-C2DE-E48B-CE5A119FBCCA}"/>
              </a:ext>
            </a:extLst>
          </p:cNvPr>
          <p:cNvSpPr txBox="1"/>
          <p:nvPr/>
        </p:nvSpPr>
        <p:spPr>
          <a:xfrm>
            <a:off x="277760" y="6318782"/>
            <a:ext cx="8666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Demonstrator Technology Readiness Level 2 / 3: Experimental proof of concept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5A81F0-C7B6-3EB1-7B0C-7D10BEDC2C8F}"/>
              </a:ext>
            </a:extLst>
          </p:cNvPr>
          <p:cNvSpPr txBox="1"/>
          <p:nvPr/>
        </p:nvSpPr>
        <p:spPr>
          <a:xfrm>
            <a:off x="298172" y="1295169"/>
            <a:ext cx="4837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Declared Component List for EEE-Parts</a:t>
            </a:r>
            <a:r>
              <a:rPr lang="en-US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687AB2-17F4-96C5-D232-6ABE5DC377D5}"/>
              </a:ext>
            </a:extLst>
          </p:cNvPr>
          <p:cNvSpPr txBox="1"/>
          <p:nvPr/>
        </p:nvSpPr>
        <p:spPr>
          <a:xfrm>
            <a:off x="5670272" y="935626"/>
            <a:ext cx="41222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Demonstrator: Digital representative of declared component list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0ACCB5-F1A7-C9DA-3477-A03798532FF4}"/>
              </a:ext>
            </a:extLst>
          </p:cNvPr>
          <p:cNvSpPr txBox="1"/>
          <p:nvPr/>
        </p:nvSpPr>
        <p:spPr>
          <a:xfrm>
            <a:off x="6917635" y="56532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https://base-platform.lakoma.com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A2B863-AC91-E37D-25D8-93FD1350C26B}"/>
              </a:ext>
            </a:extLst>
          </p:cNvPr>
          <p:cNvSpPr txBox="1"/>
          <p:nvPr/>
        </p:nvSpPr>
        <p:spPr>
          <a:xfrm>
            <a:off x="277760" y="4602367"/>
            <a:ext cx="4638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Why Blockchain?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Ensures full traceability, prevents unauthorized modifications, increases traceability, lowering costs, Improves supply chain transparency, procurement efficiency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C6CC05-9609-D454-FB5D-3DA2BBD3819D}"/>
              </a:ext>
            </a:extLst>
          </p:cNvPr>
          <p:cNvSpPr txBox="1"/>
          <p:nvPr/>
        </p:nvSpPr>
        <p:spPr>
          <a:xfrm>
            <a:off x="298173" y="1682914"/>
            <a:ext cx="37967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Integrated with space agencies, certifiers and manufacturers ensures a more reliable, transparent, and secure component management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CEAB04-A720-39DA-2D2C-FC086CE99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2711" y="1720695"/>
            <a:ext cx="6168147" cy="3171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9B8035-46AD-52FA-38A5-9E82417E3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6357" y="2883319"/>
            <a:ext cx="5065643" cy="257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10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DBD48-C309-51D7-D5A6-C0E98E442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9EF8-BB3A-AB73-30CA-1D4AD35B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61" y="500079"/>
            <a:ext cx="11369595" cy="426848"/>
          </a:xfr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n-lt"/>
                <a:ea typeface="+mn-ea"/>
                <a:cs typeface="+mn-cs"/>
              </a:rPr>
              <a:t>Technical Demonstration (Outlook): Digital Justification Proof for EEE-Parts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C0D6A5-C8D3-E1F1-FC65-060B62266F9D}"/>
              </a:ext>
            </a:extLst>
          </p:cNvPr>
          <p:cNvSpPr txBox="1"/>
          <p:nvPr/>
        </p:nvSpPr>
        <p:spPr>
          <a:xfrm>
            <a:off x="277760" y="6318782"/>
            <a:ext cx="8666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Demonstrator Technology Readiness Level 2 / 3: Experimental proof of concept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B8140C-5A86-2EEF-8C3E-1A4C8243BFAA}"/>
              </a:ext>
            </a:extLst>
          </p:cNvPr>
          <p:cNvSpPr txBox="1"/>
          <p:nvPr/>
        </p:nvSpPr>
        <p:spPr>
          <a:xfrm>
            <a:off x="298172" y="1295169"/>
            <a:ext cx="4837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Digital Justification Document for EEE-Parts</a:t>
            </a:r>
            <a:r>
              <a:rPr lang="en-US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04D56-3833-0BDB-4F4F-254BDB0952DA}"/>
              </a:ext>
            </a:extLst>
          </p:cNvPr>
          <p:cNvSpPr txBox="1"/>
          <p:nvPr/>
        </p:nvSpPr>
        <p:spPr>
          <a:xfrm>
            <a:off x="6652202" y="1125312"/>
            <a:ext cx="48370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Demonstrator: Digital representative of justification document of a EEE component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6D6D69-451C-C863-BAA7-CBD7103A9D70}"/>
              </a:ext>
            </a:extLst>
          </p:cNvPr>
          <p:cNvSpPr txBox="1"/>
          <p:nvPr/>
        </p:nvSpPr>
        <p:spPr>
          <a:xfrm>
            <a:off x="277760" y="4602367"/>
            <a:ext cx="51026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Why Blockchain?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Ensures secure, tamper-proof records of qualification decisions, ensures regulatory compliance, automated verification, speeds up decision-making, long-term storage</a:t>
            </a:r>
          </a:p>
          <a:p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9DF9C7-F9C0-F8F5-2362-4269411C1BFB}"/>
              </a:ext>
            </a:extLst>
          </p:cNvPr>
          <p:cNvSpPr txBox="1"/>
          <p:nvPr/>
        </p:nvSpPr>
        <p:spPr>
          <a:xfrm>
            <a:off x="298173" y="1682914"/>
            <a:ext cx="39160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represents information like status, justification, change notice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compliance verification for EEE components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enhances security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/>
              <a:t>traceability for high-reliability environments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E3AB6E-BBC7-B93A-6791-8641B1B99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243" y="1737870"/>
            <a:ext cx="1905000" cy="3695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6F8B14-F628-FA9C-F688-240B611E2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1242" y="2617950"/>
            <a:ext cx="1955800" cy="3721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2F336D-0859-D801-23CB-3658D8137B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8826" y="4682473"/>
            <a:ext cx="1192897" cy="1200329"/>
          </a:xfrm>
          <a:prstGeom prst="rect">
            <a:avLst/>
          </a:prstGeom>
        </p:spPr>
      </p:pic>
      <p:sp>
        <p:nvSpPr>
          <p:cNvPr id="10" name="Down Arrow 9">
            <a:extLst>
              <a:ext uri="{FF2B5EF4-FFF2-40B4-BE49-F238E27FC236}">
                <a16:creationId xmlns:a16="http://schemas.microsoft.com/office/drawing/2014/main" id="{C2E8C0C3-E026-50A9-73CC-95E7AF57512A}"/>
              </a:ext>
            </a:extLst>
          </p:cNvPr>
          <p:cNvSpPr/>
          <p:nvPr/>
        </p:nvSpPr>
        <p:spPr>
          <a:xfrm rot="16200000">
            <a:off x="7547303" y="4443447"/>
            <a:ext cx="646331" cy="265307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un-authorized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F40CCBED-A8B4-C6A2-D308-20C9B3CACB11}"/>
              </a:ext>
            </a:extLst>
          </p:cNvPr>
          <p:cNvSpPr/>
          <p:nvPr/>
        </p:nvSpPr>
        <p:spPr>
          <a:xfrm rot="16200000">
            <a:off x="6163286" y="3781508"/>
            <a:ext cx="646331" cy="1365950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authorized</a:t>
            </a:r>
          </a:p>
        </p:txBody>
      </p:sp>
    </p:spTree>
    <p:extLst>
      <p:ext uri="{BB962C8B-B14F-4D97-AF65-F5344CB8AC3E}">
        <p14:creationId xmlns:p14="http://schemas.microsoft.com/office/powerpoint/2010/main" val="1276466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1488</Words>
  <Application>Microsoft Macintosh PowerPoint</Application>
  <PresentationFormat>Widescreen</PresentationFormat>
  <Paragraphs>209</Paragraphs>
  <Slides>11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Helvetica Neue</vt:lpstr>
      <vt:lpstr>Old Standard TT</vt:lpstr>
      <vt:lpstr>Office Theme</vt:lpstr>
      <vt:lpstr>PowerPoint Presentation</vt:lpstr>
      <vt:lpstr>PowerPoint Presentation</vt:lpstr>
      <vt:lpstr>Main Aspects: Transferring the real world into the digital one to use EEE Components from non-space industries for Space Applications (SA)</vt:lpstr>
      <vt:lpstr>Technical Demonstration: How Blockchain can support the use of EEE components from non-space industries for Space Applications (SA)</vt:lpstr>
      <vt:lpstr>Technical Demonstration: Parts Control Board (PCB) and involved multidisciplinary team members (cross-process) (1/2)</vt:lpstr>
      <vt:lpstr>Technical Demonstration: Parts Control Board (PCB) and involved multidisciplinary team members (cross-process) (2/2)</vt:lpstr>
      <vt:lpstr>Technical Demonstration: EEE-Parts as digital twins</vt:lpstr>
      <vt:lpstr>Technical Demonstration: Declared Component List (DCL) </vt:lpstr>
      <vt:lpstr>Technical Demonstration (Outlook): Digital Justification Proof for EEE-Parts</vt:lpstr>
      <vt:lpstr>Technical Demonstration (Outlook): Parts Change Notice (PCN)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 Langewisch</dc:creator>
  <cp:lastModifiedBy>Christoph Langewisch</cp:lastModifiedBy>
  <cp:revision>51</cp:revision>
  <dcterms:created xsi:type="dcterms:W3CDTF">2025-02-09T06:47:28Z</dcterms:created>
  <dcterms:modified xsi:type="dcterms:W3CDTF">2025-02-12T13:26:53Z</dcterms:modified>
</cp:coreProperties>
</file>