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F46188-DFF0-4EB4-99BE-8215A8D64E1E}">
  <a:tblStyle styleId="{6EF46188-DFF0-4EB4-99BE-8215A8D64E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5295d95c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5295d95c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72bf824a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72bf824a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295d95c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5295d95c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5295d95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5295d95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617cd0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617cd0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295d95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295d95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295d95c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5295d95c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295d95c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5295d95c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72bf824a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72bf824a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295d95c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5295d95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295d95c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5295d95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295d95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5295d95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flask.pocoo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google.com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 APIs with Flask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Enzo &amp; Olivier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 Principles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489475"/>
            <a:ext cx="7505700" cy="29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Short for </a:t>
            </a:r>
            <a:r>
              <a:rPr b="1" lang="fr">
                <a:latin typeface="Verdana"/>
                <a:ea typeface="Verdana"/>
                <a:cs typeface="Verdana"/>
                <a:sym typeface="Verdana"/>
              </a:rPr>
              <a:t>Representational State Transfer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-"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is a philosophy that describes some best practices for implementing APIs.I</a:t>
            </a:r>
            <a:r>
              <a:rPr lang="fr">
                <a:latin typeface="Verdana"/>
                <a:ea typeface="Verdana"/>
                <a:cs typeface="Verdana"/>
                <a:sym typeface="Verdana"/>
              </a:rPr>
              <a:t>t’s way of thinking about how a web server responds to your requests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-"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It doesn’t respond with just data but resources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Resources?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⇒ Similar to object-oriented programming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⇒ Think of the server as having resources, and each is able to interact with the pertinent requests (GET / POST / PUT / DELETE)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Example of REST</a:t>
            </a:r>
            <a:endParaRPr/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819150" y="15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{6EF46188-DFF0-4EB4-99BE-8215A8D64E1E}</a:tableStyleId>
              </a:tblPr>
              <a:tblGrid>
                <a:gridCol w="1041650"/>
                <a:gridCol w="1718300"/>
                <a:gridCol w="1261125"/>
                <a:gridCol w="3217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Path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Verb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Purpose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/portfolios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Display all portfolios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/portfolios/new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Form to create a new portfolio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Create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/portfolios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Create new portfolio on 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Show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/portfolios/:id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Details for the specific portfolio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Edit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/portfolios/:id/edit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Form to edit a portfolio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/portfolios/:id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Update specific portfolio on 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Destroy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/portfolios/:id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Deletes Item on server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Stateless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11700" y="1435900"/>
            <a:ext cx="85206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-"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Another key feature is that REST is supposed to be stateless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-"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This means one request cannot depend on any other requests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-"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The server only knows about the current request, and not any previous requests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⇒ POST /item/chair creates an item and put it in a database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⇒ The server does not know the item exists, it has to check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⇒ GET /item/char then goes to the database and checks to see if the item is there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⇒ To get an item you do not need to have created an item before - it could be in the database from previously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Flask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3399AA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Flask</a:t>
            </a:r>
            <a:r>
              <a:rPr lang="fr" sz="17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web framework for Python, meaning that it provides functionality for building web applications, including managing HTTP requests and rendering templates. </a:t>
            </a:r>
            <a:endParaRPr sz="1700">
              <a:solidFill>
                <a:srgbClr val="292B2C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92B2C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-"/>
            </a:pPr>
            <a:r>
              <a:rPr lang="fr" sz="1350">
                <a:solidFill>
                  <a:srgbClr val="29303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Definition of the main concepts</a:t>
            </a:r>
            <a:endParaRPr sz="1350">
              <a:solidFill>
                <a:srgbClr val="29303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350"/>
              <a:buFont typeface="Verdana"/>
              <a:buChar char="-"/>
            </a:pPr>
            <a:r>
              <a:rPr lang="fr" sz="1350">
                <a:solidFill>
                  <a:srgbClr val="29303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Create your own Finance API</a:t>
            </a:r>
            <a:endParaRPr sz="1350">
              <a:solidFill>
                <a:srgbClr val="29303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350"/>
              <a:buFont typeface="Verdana"/>
              <a:buChar char="-"/>
            </a:pPr>
            <a:r>
              <a:rPr lang="fr" sz="1350">
                <a:solidFill>
                  <a:srgbClr val="29303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Advanced API use in Finance</a:t>
            </a:r>
            <a:endParaRPr sz="1350">
              <a:solidFill>
                <a:srgbClr val="29303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29303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an API?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18050"/>
            <a:ext cx="7505700" cy="28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9303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API is a program that takes in some data and gives back some other data, usually after processing it.</a:t>
            </a:r>
            <a:endParaRPr sz="1200">
              <a:solidFill>
                <a:srgbClr val="292B2C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Web API allows for </a:t>
            </a:r>
            <a:r>
              <a:rPr b="1"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information or functionality to be manipulated by other programs via the internet.</a:t>
            </a: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example, with Twitter’s web API, you can write a program in a language like Python or Javascript that can perform tasks such as favoriting tweets or collecting tweet metadata.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programming more generally, the term API, short for Application Programming Interface, refers to a part of a computer program designed to be used or manipulated by another program, as opposed to an interface designed to be used or manipulated by a human. </a:t>
            </a:r>
            <a:r>
              <a:rPr b="1"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Computer programs frequently need to communicate amongst themselves or with the underlying operating system, and APIs are one way they do it.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When to create and API?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Verdana"/>
              <a:buAutoNum type="arabicPeriod"/>
            </a:pP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Your </a:t>
            </a:r>
            <a:r>
              <a:rPr b="1"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 set is large</a:t>
            </a: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making download via FTP unwieldy or resource-intensive.</a:t>
            </a:r>
            <a:endParaRPr sz="1200">
              <a:solidFill>
                <a:srgbClr val="292B2C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Verdana"/>
              <a:buAutoNum type="arabicPeriod"/>
            </a:pP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Your users will need to </a:t>
            </a:r>
            <a:r>
              <a:rPr b="1"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access your data in real time</a:t>
            </a: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such as for display on another website or as part of an application.</a:t>
            </a:r>
            <a:endParaRPr sz="1200">
              <a:solidFill>
                <a:srgbClr val="292B2C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Verdana"/>
              <a:buAutoNum type="arabicPeriod"/>
            </a:pP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Your data changes or is updated frequently.</a:t>
            </a:r>
            <a:endParaRPr sz="1200">
              <a:solidFill>
                <a:srgbClr val="292B2C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Verdana"/>
              <a:buAutoNum type="arabicPeriod"/>
            </a:pP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Your users only need</a:t>
            </a:r>
            <a:r>
              <a:rPr b="1"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access to a part of the data at any one time</a:t>
            </a: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292B2C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Verdana"/>
              <a:buAutoNum type="arabicPeriod"/>
            </a:pPr>
            <a:r>
              <a:rPr lang="fr" sz="1200">
                <a:solidFill>
                  <a:srgbClr val="292B2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Your users will need to perform actions other than retrieve data, such as contributing, updating, or deleting data.</a:t>
            </a:r>
            <a:endParaRPr sz="1200">
              <a:solidFill>
                <a:srgbClr val="292B2C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web server?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Verdana"/>
                <a:ea typeface="Verdana"/>
                <a:cs typeface="Verdana"/>
                <a:sym typeface="Verdana"/>
              </a:rPr>
              <a:t>What is a web server? 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Verdana"/>
              <a:buChar char="-"/>
            </a:pPr>
            <a:r>
              <a:rPr lang="fr" sz="1500">
                <a:latin typeface="Verdana"/>
                <a:ea typeface="Verdana"/>
                <a:cs typeface="Verdana"/>
                <a:sym typeface="Verdana"/>
              </a:rPr>
              <a:t>A piece of software designed to accept incoming web requests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-"/>
            </a:pPr>
            <a:r>
              <a:rPr lang="fr" sz="1500">
                <a:latin typeface="Verdana"/>
                <a:ea typeface="Verdana"/>
                <a:cs typeface="Verdana"/>
                <a:sym typeface="Verdana"/>
              </a:rPr>
              <a:t>This software has to be up and running 24/7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-"/>
            </a:pPr>
            <a:r>
              <a:rPr lang="fr" sz="1300">
                <a:latin typeface="Verdana"/>
                <a:ea typeface="Verdana"/>
                <a:cs typeface="Verdana"/>
                <a:sym typeface="Verdana"/>
              </a:rPr>
              <a:t>There are many warehouses around the world full of computers running as servers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-"/>
            </a:pPr>
            <a:r>
              <a:rPr lang="fr" sz="1300">
                <a:latin typeface="Verdana"/>
                <a:ea typeface="Verdana"/>
                <a:cs typeface="Verdana"/>
                <a:sym typeface="Verdana"/>
              </a:rPr>
              <a:t>For example, Google and Facebook have many web servers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-"/>
            </a:pPr>
            <a:r>
              <a:rPr lang="fr" sz="1300">
                <a:latin typeface="Verdana"/>
                <a:ea typeface="Verdana"/>
                <a:cs typeface="Verdana"/>
                <a:sym typeface="Verdana"/>
              </a:rPr>
              <a:t>Maybe you also know AWS (Amazon Web Services)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416599"/>
            <a:ext cx="8153401" cy="43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does a request look like?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047600" y="1510900"/>
            <a:ext cx="70488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When we go to </a:t>
            </a:r>
            <a:r>
              <a:rPr lang="fr" u="sng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http://www.google.com</a:t>
            </a:r>
            <a:r>
              <a:rPr lang="fr">
                <a:latin typeface="Verdana"/>
                <a:ea typeface="Verdana"/>
                <a:cs typeface="Verdana"/>
                <a:sym typeface="Verdana"/>
              </a:rPr>
              <a:t> in our browser, we send something to a web server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162" y="2387900"/>
            <a:ext cx="5774675" cy="218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13" y="600075"/>
            <a:ext cx="78771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925" y="1095324"/>
            <a:ext cx="6455476" cy="38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1125150" y="278625"/>
            <a:ext cx="703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HTTP is one of the popular protocols to create interactions between two internet connected elements. 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