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91" r:id="rId10"/>
    <p:sldId id="264" r:id="rId11"/>
    <p:sldId id="267" r:id="rId12"/>
    <p:sldId id="268" r:id="rId13"/>
    <p:sldId id="269" r:id="rId14"/>
    <p:sldId id="270" r:id="rId15"/>
    <p:sldId id="271" r:id="rId16"/>
    <p:sldId id="272" r:id="rId17"/>
    <p:sldId id="273" r:id="rId18"/>
    <p:sldId id="274" r:id="rId19"/>
    <p:sldId id="278" r:id="rId20"/>
    <p:sldId id="292" r:id="rId21"/>
    <p:sldId id="275" r:id="rId22"/>
    <p:sldId id="276" r:id="rId23"/>
    <p:sldId id="287" r:id="rId24"/>
    <p:sldId id="293" r:id="rId25"/>
    <p:sldId id="279" r:id="rId26"/>
    <p:sldId id="280" r:id="rId27"/>
    <p:sldId id="281" r:id="rId28"/>
    <p:sldId id="282" r:id="rId29"/>
    <p:sldId id="283" r:id="rId30"/>
    <p:sldId id="289" r:id="rId31"/>
    <p:sldId id="290" r:id="rId32"/>
    <p:sldId id="288" r:id="rId33"/>
    <p:sldId id="285" r:id="rId34"/>
    <p:sldId id="286" r:id="rId35"/>
    <p:sldId id="277" r:id="rId36"/>
    <p:sldId id="284"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C712-07A3-C690-52D7-E35E1687E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088D-0F24-5180-A9C2-FBCC9F183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01E236-D0A7-84AD-AF5A-0D22184EB11D}"/>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B47AC888-EECA-6D69-129B-0D2CEDF4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DD86-8733-A624-68A1-1B310D66FC9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5842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51C5-D58B-F524-F50D-98E1609DE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AE468-5CF1-0336-6427-6DB4526E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F34F1-815B-56B1-262C-48B023EF8840}"/>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A049DFCF-E788-988B-C9BD-C2D7518F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AD973-3382-C340-6759-DDDD881706D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81442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21367-3CAF-5154-8CBB-9378595F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59D2D-267D-E357-1298-E058F16A7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C6453-D4A8-833A-9C0F-F7BCB2C12471}"/>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767197E9-E739-4D69-9DD9-780AF434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81F5-5488-5109-5562-EB2E3F1A9BBD}"/>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92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347-FA31-D9F6-968A-DF4561149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FD9DC-49E2-A178-BACF-01DC23A82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AEC07-B967-88EB-96B3-4A4C283FA296}"/>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915C4575-BBE9-5DD1-D3B2-649A6E496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90DAF-2865-1804-5C0B-D69A7E8FD629}"/>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20732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FB55-373F-5F03-1701-218E20897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2802A-35EC-DC8B-96E5-D5685043F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2CC31-5853-B1EE-06EE-980D7F018F22}"/>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EE41E085-B76F-B256-A838-ABE0472DE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60EE-A183-326E-71CD-AAAD70A5974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9861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EB4A-0BC6-9B2C-03BB-9DF0EC56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13275-4B1B-165A-EE71-5DF23220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606F6-F8AF-2644-04CF-907B7BF2A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F3E13-D3DE-CA48-9AA6-803AD1A4C065}"/>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6" name="Footer Placeholder 5">
            <a:extLst>
              <a:ext uri="{FF2B5EF4-FFF2-40B4-BE49-F238E27FC236}">
                <a16:creationId xmlns:a16="http://schemas.microsoft.com/office/drawing/2014/main" id="{15FC0E99-055E-4F53-9985-886BCB0D7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AE2C6-F7CF-8C06-B520-5CB8DFB9667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48808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5619-BA9A-D149-2310-61C249F82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B318A-7076-9B02-BE95-28C3E0BC8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A0839-97EE-1381-2735-139D5D53A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1C4C9-5837-9426-8308-594376786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B0A7-86E2-C373-006C-170DB13B0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23F6C-70BC-149B-CF8C-59AAEE7EAF0B}"/>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8" name="Footer Placeholder 7">
            <a:extLst>
              <a:ext uri="{FF2B5EF4-FFF2-40B4-BE49-F238E27FC236}">
                <a16:creationId xmlns:a16="http://schemas.microsoft.com/office/drawing/2014/main" id="{8B9A2601-4A5A-4307-DBE0-E73B60613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E44C7-A7C9-1D0A-F9D8-1F463BFBB78C}"/>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4531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1BDA-65FD-0A96-7914-73DCBFA82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ACF13-7679-B88B-3F1D-E664193186A3}"/>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4" name="Footer Placeholder 3">
            <a:extLst>
              <a:ext uri="{FF2B5EF4-FFF2-40B4-BE49-F238E27FC236}">
                <a16:creationId xmlns:a16="http://schemas.microsoft.com/office/drawing/2014/main" id="{55E9957F-B143-E19C-5E33-600C2E1D5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F5216-4BD2-4C1F-EEC9-650C9C97D572}"/>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6638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7460-B3A2-A969-DF70-BA26C62FA1BC}"/>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3" name="Footer Placeholder 2">
            <a:extLst>
              <a:ext uri="{FF2B5EF4-FFF2-40B4-BE49-F238E27FC236}">
                <a16:creationId xmlns:a16="http://schemas.microsoft.com/office/drawing/2014/main" id="{5D126386-957C-C886-83AC-F68EB586DB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65B0A-5BF5-28F1-D51A-69BA2868CEC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15992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B322-94EE-D6AF-6DEA-E1B85004E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07144-69AF-DCEE-48F5-DD8027F0A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48F184-AC4D-F084-3EDC-474CA8E33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0F62A-3F35-0376-B3AC-D2F5E470C169}"/>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6" name="Footer Placeholder 5">
            <a:extLst>
              <a:ext uri="{FF2B5EF4-FFF2-40B4-BE49-F238E27FC236}">
                <a16:creationId xmlns:a16="http://schemas.microsoft.com/office/drawing/2014/main" id="{3D08039C-1694-8CAC-2D52-946DD77A7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6C975-D7CE-37C5-86A0-DA9B7BAAB4A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40029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5C3-640C-8CE4-D471-2A6B0A04D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4924C-04A3-EDF6-0380-179A2B8BD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C7991-0C19-F81B-BDEF-5E9D4149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3AC59-6F8F-F5D9-CC5F-A0892EF1B8F0}"/>
              </a:ext>
            </a:extLst>
          </p:cNvPr>
          <p:cNvSpPr>
            <a:spLocks noGrp="1"/>
          </p:cNvSpPr>
          <p:nvPr>
            <p:ph type="dt" sz="half" idx="10"/>
          </p:nvPr>
        </p:nvSpPr>
        <p:spPr/>
        <p:txBody>
          <a:bodyPr/>
          <a:lstStyle/>
          <a:p>
            <a:fld id="{B56DBE9A-E559-4394-860E-079F4BFCAE42}" type="datetimeFigureOut">
              <a:rPr lang="en-US" smtClean="0"/>
              <a:t>12/14/2022</a:t>
            </a:fld>
            <a:endParaRPr lang="en-US"/>
          </a:p>
        </p:txBody>
      </p:sp>
      <p:sp>
        <p:nvSpPr>
          <p:cNvPr id="6" name="Footer Placeholder 5">
            <a:extLst>
              <a:ext uri="{FF2B5EF4-FFF2-40B4-BE49-F238E27FC236}">
                <a16:creationId xmlns:a16="http://schemas.microsoft.com/office/drawing/2014/main" id="{6A188CC7-DB65-9A3A-7731-59A72825D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883C5-59FA-F657-BB46-5C8881DD2CBB}"/>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78300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16A4D-46F6-5D40-7D7D-0C8D0D3B9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443B0-86F3-DFAB-C9DD-D09EF1E48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7CD48-6CC8-D9DC-73FC-5A7F48377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DBE9A-E559-4394-860E-079F4BFCAE42}" type="datetimeFigureOut">
              <a:rPr lang="en-US" smtClean="0"/>
              <a:t>12/14/2022</a:t>
            </a:fld>
            <a:endParaRPr lang="en-US"/>
          </a:p>
        </p:txBody>
      </p:sp>
      <p:sp>
        <p:nvSpPr>
          <p:cNvPr id="5" name="Footer Placeholder 4">
            <a:extLst>
              <a:ext uri="{FF2B5EF4-FFF2-40B4-BE49-F238E27FC236}">
                <a16:creationId xmlns:a16="http://schemas.microsoft.com/office/drawing/2014/main" id="{D09B2091-9F32-7A5D-72F3-7A9473BCF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409D3-D2FF-C9F2-FE35-B5B5B5043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C6404-7BA1-4F22-B675-735DAB6C308C}" type="slidenum">
              <a:rPr lang="en-US" smtClean="0"/>
              <a:t>‹#›</a:t>
            </a:fld>
            <a:endParaRPr lang="en-US"/>
          </a:p>
        </p:txBody>
      </p:sp>
    </p:spTree>
    <p:extLst>
      <p:ext uri="{BB962C8B-B14F-4D97-AF65-F5344CB8AC3E}">
        <p14:creationId xmlns:p14="http://schemas.microsoft.com/office/powerpoint/2010/main" val="4163393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pipheny.io/free-api/" TargetMode="External"/><Relationship Id="rId2" Type="http://schemas.openxmlformats.org/officeDocument/2006/relationships/hyperlink" Target="https://mixedanalytics.com/blog/list-actually-free-open-no-auth-needed-api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Freeform: Shape 1036">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969112-C9F6-E2D9-3997-ACC85B93153E}"/>
              </a:ext>
            </a:extLst>
          </p:cNvPr>
          <p:cNvSpPr>
            <a:spLocks noGrp="1"/>
          </p:cNvSpPr>
          <p:nvPr>
            <p:ph type="ctrTitle"/>
          </p:nvPr>
        </p:nvSpPr>
        <p:spPr>
          <a:xfrm>
            <a:off x="804672" y="3993681"/>
            <a:ext cx="4057840" cy="2249424"/>
          </a:xfrm>
        </p:spPr>
        <p:txBody>
          <a:bodyPr anchor="t">
            <a:normAutofit/>
          </a:bodyPr>
          <a:lstStyle/>
          <a:p>
            <a:pPr algn="l"/>
            <a:br>
              <a:rPr lang="en-US" sz="3400" b="0" i="0">
                <a:effectLst/>
                <a:latin typeface="Roboto" panose="02000000000000000000" pitchFamily="2" charset="0"/>
              </a:rPr>
            </a:br>
            <a:br>
              <a:rPr lang="en-US" sz="3400" b="0" i="0">
                <a:effectLst/>
                <a:latin typeface="Roboto" panose="02000000000000000000" pitchFamily="2" charset="0"/>
              </a:rPr>
            </a:br>
            <a:r>
              <a:rPr lang="en-US" sz="3400" b="0" i="0">
                <a:effectLst/>
                <a:latin typeface="Roboto" panose="02000000000000000000" pitchFamily="2" charset="0"/>
              </a:rPr>
              <a:t>SBM-1 Spring Boot Microservices</a:t>
            </a:r>
            <a:endParaRPr lang="en-US" sz="3400"/>
          </a:p>
        </p:txBody>
      </p:sp>
      <p:pic>
        <p:nvPicPr>
          <p:cNvPr id="1028" name="Picture 4" descr="Customizing the Spring Boot Banner | by Leo Gutiérrez | The Startup | Medium">
            <a:extLst>
              <a:ext uri="{FF2B5EF4-FFF2-40B4-BE49-F238E27FC236}">
                <a16:creationId xmlns:a16="http://schemas.microsoft.com/office/drawing/2014/main" id="{C1F91E63-6499-10F2-51C6-4A12D21EF7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1" y="645877"/>
            <a:ext cx="5702113" cy="24376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ervices Royalty Free Vector Image - VectorStock">
            <a:extLst>
              <a:ext uri="{FF2B5EF4-FFF2-40B4-BE49-F238E27FC236}">
                <a16:creationId xmlns:a16="http://schemas.microsoft.com/office/drawing/2014/main" id="{466D9D8E-205D-3731-8EAE-DB2BB0330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01" t="14445" r="12799" b="20278"/>
          <a:stretch/>
        </p:blipFill>
        <p:spPr bwMode="auto">
          <a:xfrm>
            <a:off x="8902845" y="3601309"/>
            <a:ext cx="2753049"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34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Coding - Free computer icons">
            <a:extLst>
              <a:ext uri="{FF2B5EF4-FFF2-40B4-BE49-F238E27FC236}">
                <a16:creationId xmlns:a16="http://schemas.microsoft.com/office/drawing/2014/main" id="{F868381C-2755-7853-38D5-63001975E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6162" name="Freeform: Shape 6157">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63" name="Freeform: Shape 6159">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a:solidFill>
                  <a:schemeClr val="tx1"/>
                </a:solidFill>
              </a:rPr>
              <a:t>Dependency injection</a:t>
            </a:r>
          </a:p>
        </p:txBody>
      </p:sp>
    </p:spTree>
    <p:extLst>
      <p:ext uri="{BB962C8B-B14F-4D97-AF65-F5344CB8AC3E}">
        <p14:creationId xmlns:p14="http://schemas.microsoft.com/office/powerpoint/2010/main" val="3371399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field</a:t>
            </a:r>
            <a:r>
              <a:rPr lang="en-US" dirty="0"/>
              <a:t>/</a:t>
            </a:r>
            <a:r>
              <a:rPr lang="en-US" b="1" dirty="0"/>
              <a:t>annotation</a:t>
            </a:r>
          </a:p>
        </p:txBody>
      </p:sp>
      <p:sp>
        <p:nvSpPr>
          <p:cNvPr id="3" name="Rectangle 1">
            <a:extLst>
              <a:ext uri="{FF2B5EF4-FFF2-40B4-BE49-F238E27FC236}">
                <a16:creationId xmlns:a16="http://schemas.microsoft.com/office/drawing/2014/main" id="{77D8C2FA-7B06-7613-721F-9311E697EAFB}"/>
              </a:ext>
            </a:extLst>
          </p:cNvPr>
          <p:cNvSpPr>
            <a:spLocks noGrp="1" noChangeArrowheads="1"/>
          </p:cNvSpPr>
          <p:nvPr>
            <p:ph idx="1"/>
          </p:nvPr>
        </p:nvSpPr>
        <p:spPr bwMode="auto">
          <a:xfrm>
            <a:off x="144167" y="2327329"/>
            <a:ext cx="740779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BBB529"/>
                </a:solidFill>
                <a:effectLst/>
                <a:latin typeface="JetBrains Mono"/>
              </a:rPr>
              <a:t>@Component</a:t>
            </a:r>
            <a:br>
              <a:rPr kumimoji="0" lang="en-US" altLang="en-US" sz="1800" b="0" i="0" u="none" strike="noStrike" cap="none" normalizeH="0" baseline="0" dirty="0">
                <a:ln>
                  <a:noFill/>
                </a:ln>
                <a:solidFill>
                  <a:srgbClr val="BBB529"/>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MyClass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private final </a:t>
            </a:r>
            <a:r>
              <a:rPr kumimoji="0" lang="en-US" altLang="en-US" sz="1800" b="0" i="0" u="none" strike="noStrike" cap="none" normalizeH="0" baseline="0" dirty="0">
                <a:ln>
                  <a:noFill/>
                </a:ln>
                <a:solidFill>
                  <a:srgbClr val="A9B7C6"/>
                </a:solidFill>
                <a:effectLst/>
                <a:latin typeface="JetBrains Mono"/>
              </a:rPr>
              <a:t>Dependency1 </a:t>
            </a:r>
            <a:r>
              <a:rPr kumimoji="0" lang="en-US" altLang="en-US" sz="1800" b="0" i="0" u="none" strike="noStrike" cap="none" normalizeH="0" baseline="0" dirty="0" err="1">
                <a:ln>
                  <a:noFill/>
                </a:ln>
                <a:solidFill>
                  <a:srgbClr val="9876AA"/>
                </a:solidFill>
                <a:effectLst/>
                <a:latin typeface="JetBrains Mono"/>
              </a:rPr>
              <a:t>dependency1</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private final </a:t>
            </a:r>
            <a:r>
              <a:rPr kumimoji="0" lang="en-US" altLang="en-US" sz="1800" b="0" i="0" u="none" strike="noStrike" cap="none" normalizeH="0" baseline="0" dirty="0">
                <a:ln>
                  <a:noFill/>
                </a:ln>
                <a:solidFill>
                  <a:srgbClr val="A9B7C6"/>
                </a:solidFill>
                <a:effectLst/>
                <a:latin typeface="JetBrains Mono"/>
              </a:rPr>
              <a:t>Dependency2 </a:t>
            </a:r>
            <a:r>
              <a:rPr kumimoji="0" lang="en-US" altLang="en-US" sz="1800" b="0" i="0" u="none" strike="noStrike" cap="none" normalizeH="0" baseline="0" dirty="0" err="1">
                <a:ln>
                  <a:noFill/>
                </a:ln>
                <a:solidFill>
                  <a:srgbClr val="9876AA"/>
                </a:solidFill>
                <a:effectLst/>
                <a:latin typeface="JetBrains Mono"/>
              </a:rPr>
              <a:t>dependency2</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public </a:t>
            </a:r>
            <a:r>
              <a:rPr kumimoji="0" lang="en-US" altLang="en-US" sz="1800" b="0" i="0" u="none" strike="noStrike" cap="none" normalizeH="0" baseline="0" dirty="0" err="1">
                <a:ln>
                  <a:noFill/>
                </a:ln>
                <a:solidFill>
                  <a:srgbClr val="FFC66D"/>
                </a:solidFill>
                <a:effectLst/>
                <a:latin typeface="JetBrains Mono"/>
              </a:rPr>
              <a:t>MyClass</a:t>
            </a:r>
            <a:r>
              <a:rPr kumimoji="0" lang="en-US" altLang="en-US" sz="1800" b="0" i="0" u="none" strike="noStrike" cap="none" normalizeH="0" baseline="0" dirty="0">
                <a:ln>
                  <a:noFill/>
                </a:ln>
                <a:solidFill>
                  <a:srgbClr val="A9B7C6"/>
                </a:solidFill>
                <a:effectLst/>
                <a:latin typeface="JetBrains Mono"/>
              </a:rPr>
              <a:t>(Dependency1 </a:t>
            </a:r>
            <a:r>
              <a:rPr kumimoji="0" lang="en-US" altLang="en-US" sz="1800" b="0" i="0" u="none" strike="noStrike" cap="none" normalizeH="0" baseline="0" dirty="0" err="1">
                <a:ln>
                  <a:noFill/>
                </a:ln>
                <a:solidFill>
                  <a:srgbClr val="A9B7C6"/>
                </a:solidFill>
                <a:effectLst/>
                <a:latin typeface="JetBrains Mono"/>
              </a:rPr>
              <a:t>dependency1</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Dependency2 dependency2)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this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876AA"/>
                </a:solidFill>
                <a:effectLst/>
                <a:latin typeface="JetBrains Mono"/>
              </a:rPr>
              <a:t>dependency1 </a:t>
            </a:r>
            <a:r>
              <a:rPr kumimoji="0" lang="en-US" altLang="en-US" sz="1800" b="0" i="0" u="none" strike="noStrike" cap="none" normalizeH="0" baseline="0" dirty="0">
                <a:ln>
                  <a:noFill/>
                </a:ln>
                <a:solidFill>
                  <a:srgbClr val="A9B7C6"/>
                </a:solidFill>
                <a:effectLst/>
                <a:latin typeface="JetBrains Mono"/>
              </a:rPr>
              <a:t>= dependency1</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this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876AA"/>
                </a:solidFill>
                <a:effectLst/>
                <a:latin typeface="JetBrains Mono"/>
              </a:rPr>
              <a:t>dependency2 </a:t>
            </a:r>
            <a:r>
              <a:rPr kumimoji="0" lang="en-US" altLang="en-US" sz="1800" b="0" i="0" u="none" strike="noStrike" cap="none" normalizeH="0" baseline="0" dirty="0">
                <a:ln>
                  <a:noFill/>
                </a:ln>
                <a:solidFill>
                  <a:srgbClr val="A9B7C6"/>
                </a:solidFill>
                <a:effectLst/>
                <a:latin typeface="JetBrains Mono"/>
              </a:rPr>
              <a:t>= dependency2</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DB54FC1-E990-8D1C-D0D3-3BBBDC627F87}"/>
              </a:ext>
            </a:extLst>
          </p:cNvPr>
          <p:cNvSpPr>
            <a:spLocks noChangeArrowheads="1"/>
          </p:cNvSpPr>
          <p:nvPr/>
        </p:nvSpPr>
        <p:spPr bwMode="auto">
          <a:xfrm>
            <a:off x="7839726" y="2604328"/>
            <a:ext cx="420810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BBB529"/>
                </a:solidFill>
                <a:effectLst/>
                <a:latin typeface="JetBrains Mono"/>
              </a:rPr>
              <a:t>@Component</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CC7832"/>
                </a:solidFill>
                <a:effectLst/>
                <a:latin typeface="JetBrains Mono"/>
              </a:rPr>
              <a:t>public class </a:t>
            </a:r>
            <a:r>
              <a:rPr kumimoji="0" lang="en-US" altLang="en-US" sz="2000" b="0" i="0" u="none" strike="noStrike" cap="none" normalizeH="0" baseline="0">
                <a:ln>
                  <a:noFill/>
                </a:ln>
                <a:solidFill>
                  <a:srgbClr val="A9B7C6"/>
                </a:solidFill>
                <a:effectLst/>
                <a:latin typeface="JetBrains Mono"/>
              </a:rPr>
              <a:t>MyClass {</a:t>
            </a:r>
            <a:br>
              <a:rPr kumimoji="0" lang="en-US" altLang="en-US" sz="2000" b="0" i="0" u="none" strike="noStrike" cap="none" normalizeH="0" baseline="0">
                <a:ln>
                  <a:noFill/>
                </a:ln>
                <a:solidFill>
                  <a:srgbClr val="A9B7C6"/>
                </a:solidFill>
                <a:effectLst/>
                <a:latin typeface="JetBrains Mono"/>
              </a:rPr>
            </a:b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BBB529"/>
                </a:solidFill>
                <a:effectLst/>
                <a:latin typeface="JetBrains Mono"/>
              </a:rPr>
              <a:t>@Autowired</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BBB529"/>
                </a:solidFill>
                <a:effectLst/>
                <a:latin typeface="JetBrains Mono"/>
              </a:rPr>
              <a:t>    </a:t>
            </a:r>
            <a:r>
              <a:rPr kumimoji="0" lang="en-US" altLang="en-US" sz="2000" b="0" i="0" u="none" strike="noStrike" cap="none" normalizeH="0" baseline="0">
                <a:ln>
                  <a:noFill/>
                </a:ln>
                <a:solidFill>
                  <a:srgbClr val="CC7832"/>
                </a:solidFill>
                <a:effectLst/>
                <a:latin typeface="JetBrains Mono"/>
              </a:rPr>
              <a:t>private </a:t>
            </a:r>
            <a:r>
              <a:rPr kumimoji="0" lang="en-US" altLang="en-US" sz="2000" b="0" i="0" u="none" strike="noStrike" cap="none" normalizeH="0" baseline="0">
                <a:ln>
                  <a:noFill/>
                </a:ln>
                <a:solidFill>
                  <a:srgbClr val="A9B7C6"/>
                </a:solidFill>
                <a:effectLst/>
                <a:latin typeface="JetBrains Mono"/>
              </a:rPr>
              <a:t>Dependency1 </a:t>
            </a:r>
            <a:r>
              <a:rPr kumimoji="0" lang="en-US" altLang="en-US" sz="2000" b="0" i="0" u="none" strike="noStrike" cap="none" normalizeH="0" baseline="0">
                <a:ln>
                  <a:noFill/>
                </a:ln>
                <a:solidFill>
                  <a:srgbClr val="9876AA"/>
                </a:solidFill>
                <a:effectLst/>
                <a:latin typeface="JetBrains Mono"/>
              </a:rPr>
              <a:t>dependency1</a:t>
            </a:r>
            <a:r>
              <a:rPr kumimoji="0" lang="en-US" altLang="en-US" sz="2000" b="0" i="0" u="none" strike="noStrike" cap="none" normalizeH="0" baseline="0">
                <a:ln>
                  <a:noFill/>
                </a:ln>
                <a:solidFill>
                  <a:srgbClr val="CC7832"/>
                </a:solidFill>
                <a:effectLst/>
                <a:latin typeface="JetBrains Mono"/>
              </a:rPr>
              <a:t>;</a:t>
            </a:r>
            <a:br>
              <a:rPr kumimoji="0" lang="en-US" altLang="en-US" sz="2000" b="0" i="0" u="none" strike="noStrike" cap="none" normalizeH="0" baseline="0">
                <a:ln>
                  <a:noFill/>
                </a:ln>
                <a:solidFill>
                  <a:srgbClr val="CC7832"/>
                </a:solidFill>
                <a:effectLst/>
                <a:latin typeface="JetBrains Mono"/>
              </a:rPr>
            </a:br>
            <a:r>
              <a:rPr kumimoji="0" lang="en-US" altLang="en-US" sz="2000" b="0" i="0" u="none" strike="noStrike" cap="none" normalizeH="0" baseline="0">
                <a:ln>
                  <a:noFill/>
                </a:ln>
                <a:solidFill>
                  <a:srgbClr val="CC7832"/>
                </a:solidFill>
                <a:effectLst/>
                <a:latin typeface="JetBrains Mono"/>
              </a:rPr>
              <a:t>    </a:t>
            </a:r>
            <a:r>
              <a:rPr kumimoji="0" lang="en-US" altLang="en-US" sz="2000" b="0" i="0" u="none" strike="noStrike" cap="none" normalizeH="0" baseline="0">
                <a:ln>
                  <a:noFill/>
                </a:ln>
                <a:solidFill>
                  <a:srgbClr val="BBB529"/>
                </a:solidFill>
                <a:effectLst/>
                <a:latin typeface="JetBrains Mono"/>
              </a:rPr>
              <a:t>@Autowired</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BBB529"/>
                </a:solidFill>
                <a:effectLst/>
                <a:latin typeface="JetBrains Mono"/>
              </a:rPr>
              <a:t>    </a:t>
            </a:r>
            <a:r>
              <a:rPr kumimoji="0" lang="en-US" altLang="en-US" sz="2000" b="0" i="0" u="none" strike="noStrike" cap="none" normalizeH="0" baseline="0">
                <a:ln>
                  <a:noFill/>
                </a:ln>
                <a:solidFill>
                  <a:srgbClr val="CC7832"/>
                </a:solidFill>
                <a:effectLst/>
                <a:latin typeface="JetBrains Mono"/>
              </a:rPr>
              <a:t>private </a:t>
            </a:r>
            <a:r>
              <a:rPr kumimoji="0" lang="en-US" altLang="en-US" sz="2000" b="0" i="0" u="none" strike="noStrike" cap="none" normalizeH="0" baseline="0">
                <a:ln>
                  <a:noFill/>
                </a:ln>
                <a:solidFill>
                  <a:srgbClr val="A9B7C6"/>
                </a:solidFill>
                <a:effectLst/>
                <a:latin typeface="JetBrains Mono"/>
              </a:rPr>
              <a:t>Dependency2 </a:t>
            </a:r>
            <a:r>
              <a:rPr kumimoji="0" lang="en-US" altLang="en-US" sz="2000" b="0" i="0" u="none" strike="noStrike" cap="none" normalizeH="0" baseline="0">
                <a:ln>
                  <a:noFill/>
                </a:ln>
                <a:solidFill>
                  <a:srgbClr val="9876AA"/>
                </a:solidFill>
                <a:effectLst/>
                <a:latin typeface="JetBrains Mono"/>
              </a:rPr>
              <a:t>dependency2</a:t>
            </a:r>
            <a:r>
              <a:rPr kumimoji="0" lang="en-US" altLang="en-US" sz="2000" b="0" i="0" u="none" strike="noStrike" cap="none" normalizeH="0" baseline="0">
                <a:ln>
                  <a:noFill/>
                </a:ln>
                <a:solidFill>
                  <a:srgbClr val="CC7832"/>
                </a:solidFill>
                <a:effectLst/>
                <a:latin typeface="JetBrains Mono"/>
              </a:rPr>
              <a:t>;</a:t>
            </a:r>
            <a:br>
              <a:rPr kumimoji="0" lang="en-US" altLang="en-US" sz="2000" b="0" i="0" u="none" strike="noStrike" cap="none" normalizeH="0" baseline="0">
                <a:ln>
                  <a:noFill/>
                </a:ln>
                <a:solidFill>
                  <a:srgbClr val="CC7832"/>
                </a:solidFill>
                <a:effectLst/>
                <a:latin typeface="JetBrains Mono"/>
              </a:rPr>
            </a:br>
            <a:br>
              <a:rPr kumimoji="0" lang="en-US" altLang="en-US" sz="2000" b="0" i="0" u="none" strike="noStrike" cap="none" normalizeH="0" baseline="0">
                <a:ln>
                  <a:noFill/>
                </a:ln>
                <a:solidFill>
                  <a:srgbClr val="CC7832"/>
                </a:solidFill>
                <a:effectLst/>
                <a:latin typeface="JetBrains Mono"/>
              </a:rPr>
            </a:br>
            <a:r>
              <a:rPr kumimoji="0" lang="en-US" altLang="en-US" sz="2000" b="0" i="0" u="none" strike="noStrike" cap="none" normalizeH="0" baseline="0">
                <a:ln>
                  <a:noFill/>
                </a:ln>
                <a:solidFill>
                  <a:srgbClr val="A9B7C6"/>
                </a:solidFill>
                <a:effectLst/>
                <a:latin typeface="JetBrains Mono"/>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12" name="Arrow: Right 11">
            <a:extLst>
              <a:ext uri="{FF2B5EF4-FFF2-40B4-BE49-F238E27FC236}">
                <a16:creationId xmlns:a16="http://schemas.microsoft.com/office/drawing/2014/main" id="{8EFBB941-529C-4003-BC10-1D34EC0FF354}"/>
              </a:ext>
            </a:extLst>
          </p:cNvPr>
          <p:cNvSpPr/>
          <p:nvPr/>
        </p:nvSpPr>
        <p:spPr>
          <a:xfrm>
            <a:off x="6923314" y="3322242"/>
            <a:ext cx="1156996" cy="765110"/>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8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Why Should I Use Constructor Injection?</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r>
              <a:rPr lang="en-US" b="1" dirty="0"/>
              <a:t>All required dependencies are available at initialization time: </a:t>
            </a:r>
            <a:r>
              <a:rPr lang="en-US" dirty="0"/>
              <a:t>The IoC container makes sure that all the arguments provided in the constructor are available before passing them into the constructor. This helps in preventing the infamous </a:t>
            </a:r>
            <a:r>
              <a:rPr lang="en-US" b="1" dirty="0" err="1"/>
              <a:t>NullPointerException</a:t>
            </a:r>
            <a:r>
              <a:rPr lang="en-US" dirty="0"/>
              <a:t>.</a:t>
            </a:r>
          </a:p>
          <a:p>
            <a:endParaRPr lang="en-US" dirty="0"/>
          </a:p>
          <a:p>
            <a:r>
              <a:rPr lang="en-US" b="1" dirty="0"/>
              <a:t>Identifying code smells</a:t>
            </a:r>
            <a:r>
              <a:rPr lang="en-US" dirty="0"/>
              <a:t>: Constructor injection helps us to identify if our bean is dependent on too many other objects. If our constructor has a large number of arguments this may be a sign that our class has too many responsibilities. We may want to think about refactoring our code to better address proper separation of concerns.</a:t>
            </a:r>
          </a:p>
          <a:p>
            <a:endParaRPr lang="en-US" dirty="0"/>
          </a:p>
        </p:txBody>
      </p:sp>
    </p:spTree>
    <p:extLst>
      <p:ext uri="{BB962C8B-B14F-4D97-AF65-F5344CB8AC3E}">
        <p14:creationId xmlns:p14="http://schemas.microsoft.com/office/powerpoint/2010/main" val="395746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Why Should I Use Constructor Injection?</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r>
              <a:rPr lang="en-US" b="1" dirty="0"/>
              <a:t>Preventing Errors in Tests: </a:t>
            </a:r>
            <a:r>
              <a:rPr lang="en-US" dirty="0"/>
              <a:t>constructor injection simplifies writing unit tests. The constructor forces us to provide valid objects for all dependencies. Constructor injection ensures that our test cases are executed only when all the dependencies are available. It’s not possible to have half created objects in unit tests</a:t>
            </a:r>
          </a:p>
        </p:txBody>
      </p:sp>
    </p:spTree>
    <p:extLst>
      <p:ext uri="{BB962C8B-B14F-4D97-AF65-F5344CB8AC3E}">
        <p14:creationId xmlns:p14="http://schemas.microsoft.com/office/powerpoint/2010/main" val="135233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REST API Maturity Levels : From 0 to 5 | blog">
            <a:extLst>
              <a:ext uri="{FF2B5EF4-FFF2-40B4-BE49-F238E27FC236}">
                <a16:creationId xmlns:a16="http://schemas.microsoft.com/office/drawing/2014/main" id="{FBB155D7-7DB2-4216-AE15-608F2E29C1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8350" y="1296577"/>
            <a:ext cx="5890683" cy="4418012"/>
          </a:xfrm>
          <a:prstGeom prst="rect">
            <a:avLst/>
          </a:prstGeom>
          <a:noFill/>
          <a:extLst>
            <a:ext uri="{909E8E84-426E-40DD-AFC4-6F175D3DCCD1}">
              <a14:hiddenFill xmlns:a14="http://schemas.microsoft.com/office/drawing/2010/main">
                <a:solidFill>
                  <a:srgbClr val="FFFFFF"/>
                </a:solidFill>
              </a14:hiddenFill>
            </a:ext>
          </a:extLst>
        </p:spPr>
      </p:pic>
      <p:sp>
        <p:nvSpPr>
          <p:cNvPr id="10249" name="Freeform: Shape 10248">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1" name="Freeform: Shape 10250">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ADE5D-C6AF-255A-24A1-51FB69717978}"/>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solidFill>
                  <a:schemeClr val="tx1"/>
                </a:solidFill>
                <a:latin typeface="+mj-lt"/>
                <a:ea typeface="+mj-ea"/>
                <a:cs typeface="+mj-cs"/>
              </a:rPr>
              <a:t>REST API</a:t>
            </a:r>
          </a:p>
        </p:txBody>
      </p:sp>
    </p:spTree>
    <p:extLst>
      <p:ext uri="{BB962C8B-B14F-4D97-AF65-F5344CB8AC3E}">
        <p14:creationId xmlns:p14="http://schemas.microsoft.com/office/powerpoint/2010/main" val="6897814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What is an API?</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pPr marL="0" indent="0">
              <a:buNone/>
            </a:pPr>
            <a:endParaRPr lang="en-US" b="0" i="0" dirty="0">
              <a:solidFill>
                <a:srgbClr val="151515"/>
              </a:solidFill>
              <a:effectLst/>
              <a:latin typeface="RedHatText"/>
            </a:endParaRPr>
          </a:p>
          <a:p>
            <a:pPr marL="0" indent="0">
              <a:buNone/>
            </a:pPr>
            <a:endParaRPr lang="en-US" dirty="0">
              <a:solidFill>
                <a:srgbClr val="151515"/>
              </a:solidFill>
              <a:latin typeface="RedHatText"/>
            </a:endParaRPr>
          </a:p>
          <a:p>
            <a:pPr marL="0" indent="0">
              <a:buNone/>
            </a:pPr>
            <a:r>
              <a:rPr lang="en-US" b="0" i="0" dirty="0">
                <a:solidFill>
                  <a:srgbClr val="151515"/>
                </a:solidFill>
                <a:effectLst/>
                <a:latin typeface="RedHatText"/>
              </a:rPr>
              <a:t>API stands for </a:t>
            </a:r>
            <a:r>
              <a:rPr lang="en-US" b="1" i="0" dirty="0">
                <a:solidFill>
                  <a:srgbClr val="151515"/>
                </a:solidFill>
                <a:effectLst/>
                <a:latin typeface="RedHatText"/>
              </a:rPr>
              <a:t>application programming interface</a:t>
            </a:r>
            <a:r>
              <a:rPr lang="en-US" b="0" i="0" dirty="0">
                <a:solidFill>
                  <a:srgbClr val="151515"/>
                </a:solidFill>
                <a:effectLst/>
                <a:latin typeface="RedHatText"/>
              </a:rPr>
              <a:t>, which is a set of definitions and protocols for building and integrating application software</a:t>
            </a:r>
            <a:endParaRPr lang="en-US" dirty="0"/>
          </a:p>
        </p:txBody>
      </p:sp>
    </p:spTree>
    <p:extLst>
      <p:ext uri="{BB962C8B-B14F-4D97-AF65-F5344CB8AC3E}">
        <p14:creationId xmlns:p14="http://schemas.microsoft.com/office/powerpoint/2010/main" val="425489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What is a REST API? (Representational State transfer)</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a:bodyPr>
          <a:lstStyle/>
          <a:p>
            <a:r>
              <a:rPr lang="en-US" b="0" i="0" dirty="0">
                <a:solidFill>
                  <a:srgbClr val="151515"/>
                </a:solidFill>
                <a:effectLst/>
                <a:latin typeface="RedHatText"/>
              </a:rPr>
              <a:t>A REST API (also known as RESTful API) is an application programming interface (API or web API) that conforms to the constraints of REST architectural style and allows for interaction with RESTful web services</a:t>
            </a:r>
          </a:p>
          <a:p>
            <a:endParaRPr lang="en-US" b="0" i="0" dirty="0">
              <a:solidFill>
                <a:srgbClr val="151515"/>
              </a:solidFill>
              <a:effectLst/>
              <a:latin typeface="RedHatText"/>
            </a:endParaRPr>
          </a:p>
          <a:p>
            <a:pPr algn="l"/>
            <a:r>
              <a:rPr lang="en-US" b="1" i="0" dirty="0">
                <a:solidFill>
                  <a:srgbClr val="151515"/>
                </a:solidFill>
                <a:effectLst/>
                <a:latin typeface="RedHatText"/>
              </a:rPr>
              <a:t>RESTful</a:t>
            </a:r>
            <a:r>
              <a:rPr lang="en-US" i="0" dirty="0">
                <a:solidFill>
                  <a:srgbClr val="151515"/>
                </a:solidFill>
                <a:effectLst/>
                <a:latin typeface="RedHatText"/>
              </a:rPr>
              <a:t>: it has to conform to these criteria:</a:t>
            </a:r>
          </a:p>
          <a:p>
            <a:pPr lvl="1"/>
            <a:r>
              <a:rPr lang="en-US" b="0" i="0" dirty="0">
                <a:solidFill>
                  <a:srgbClr val="151515"/>
                </a:solidFill>
                <a:effectLst/>
                <a:latin typeface="var(--pfe-theme--font-family,&quot;Red Hat Text&quot;,&quot;RedHatText&quot;,&quot;Overpass&quot;,Overpass,Arial,sans-serif)"/>
              </a:rPr>
              <a:t>A </a:t>
            </a:r>
            <a:r>
              <a:rPr lang="en-US" b="1" i="0" dirty="0">
                <a:solidFill>
                  <a:srgbClr val="151515"/>
                </a:solidFill>
                <a:effectLst/>
                <a:latin typeface="var(--pfe-theme--font-family,&quot;Red Hat Text&quot;,&quot;RedHatText&quot;,&quot;Overpass&quot;,Overpass,Arial,sans-serif)"/>
              </a:rPr>
              <a:t>client-server architecture </a:t>
            </a:r>
            <a:r>
              <a:rPr lang="en-US" b="0" i="0" dirty="0">
                <a:solidFill>
                  <a:srgbClr val="151515"/>
                </a:solidFill>
                <a:effectLst/>
                <a:latin typeface="var(--pfe-theme--font-family,&quot;Red Hat Text&quot;,&quot;RedHatText&quot;,&quot;Overpass&quot;,Overpass,Arial,sans-serif)"/>
              </a:rPr>
              <a:t>made up of clients, servers, and resources, with requests managed through </a:t>
            </a:r>
            <a:r>
              <a:rPr lang="en-US" b="1" i="0" dirty="0">
                <a:solidFill>
                  <a:srgbClr val="151515"/>
                </a:solidFill>
                <a:effectLst/>
                <a:latin typeface="var(--pfe-theme--font-family,&quot;Red Hat Text&quot;,&quot;RedHatText&quot;,&quot;Overpass&quot;,Overpass,Arial,sans-serif)"/>
              </a:rPr>
              <a:t>HTTP</a:t>
            </a:r>
          </a:p>
          <a:p>
            <a:pPr lvl="1"/>
            <a:r>
              <a:rPr lang="en-US" b="1" i="0" u="none" strike="noStrike" dirty="0">
                <a:effectLst/>
                <a:latin typeface="var(--pfe-theme--font-family,&quot;Red Hat Text&quot;,&quot;RedHatText&quot;,&quot;Overpass&quot;,Overpass,Arial,sans-serif)"/>
              </a:rPr>
              <a:t>Stateless</a:t>
            </a:r>
            <a:r>
              <a:rPr lang="en-US" b="1" i="0" dirty="0">
                <a:solidFill>
                  <a:srgbClr val="151515"/>
                </a:solidFill>
                <a:effectLst/>
                <a:latin typeface="var(--pfe-theme--font-family,&quot;Red Hat Text&quot;,&quot;RedHatText&quot;,&quot;Overpass&quot;,Overpass,Arial,sans-serif)"/>
              </a:rPr>
              <a:t> client-server communication</a:t>
            </a:r>
            <a:r>
              <a:rPr lang="en-US" b="0" i="0" dirty="0">
                <a:solidFill>
                  <a:srgbClr val="151515"/>
                </a:solidFill>
                <a:effectLst/>
                <a:latin typeface="var(--pfe-theme--font-family,&quot;Red Hat Text&quot;,&quot;RedHatText&quot;,&quot;Overpass&quot;,Overpass,Arial,sans-serif)"/>
              </a:rPr>
              <a:t>, meaning no client information is stored between get requests and each request is separate and unconnected</a:t>
            </a:r>
          </a:p>
          <a:p>
            <a:pPr lvl="1"/>
            <a:r>
              <a:rPr lang="en-US" i="0" dirty="0">
                <a:solidFill>
                  <a:srgbClr val="151515"/>
                </a:solidFill>
                <a:effectLst/>
                <a:latin typeface="var(--pfe-theme--font-family,&quot;Red Hat Text&quot;,&quot;RedHatText&quot;,&quot;Overpass&quot;,Overpass,Arial,sans-serif)"/>
              </a:rPr>
              <a:t>Cacheable data </a:t>
            </a:r>
            <a:r>
              <a:rPr lang="en-US" b="0" i="0" dirty="0">
                <a:solidFill>
                  <a:srgbClr val="151515"/>
                </a:solidFill>
                <a:effectLst/>
                <a:latin typeface="var(--pfe-theme--font-family,&quot;Red Hat Text&quot;,&quot;RedHatText&quot;,&quot;Overpass&quot;,Overpass,Arial,sans-serif)"/>
              </a:rPr>
              <a:t>that streamlines client-server interactions</a:t>
            </a:r>
          </a:p>
          <a:p>
            <a:pPr lvl="1"/>
            <a:r>
              <a:rPr lang="en-US" b="0" i="0" dirty="0">
                <a:solidFill>
                  <a:srgbClr val="151515"/>
                </a:solidFill>
                <a:effectLst/>
                <a:latin typeface="var(--pfe-theme--font-family,&quot;Red Hat Text&quot;,&quot;RedHatText&quot;,&quot;Overpass&quot;,Overpass,Arial,sans-serif)"/>
              </a:rPr>
              <a:t>A uniform interface between components</a:t>
            </a:r>
          </a:p>
        </p:txBody>
      </p:sp>
    </p:spTree>
    <p:extLst>
      <p:ext uri="{BB962C8B-B14F-4D97-AF65-F5344CB8AC3E}">
        <p14:creationId xmlns:p14="http://schemas.microsoft.com/office/powerpoint/2010/main" val="144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API</a:t>
            </a:r>
          </a:p>
        </p:txBody>
      </p:sp>
      <p:pic>
        <p:nvPicPr>
          <p:cNvPr id="13314" name="Picture 2" descr="REST API Best Practices and Standards in 2022">
            <a:extLst>
              <a:ext uri="{FF2B5EF4-FFF2-40B4-BE49-F238E27FC236}">
                <a16:creationId xmlns:a16="http://schemas.microsoft.com/office/drawing/2014/main" id="{9A86876E-1535-482A-B540-ACC717717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386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27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B72F-DA48-90AB-DAF3-A69CA92CAB9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HTTP verbs</a:t>
            </a:r>
          </a:p>
        </p:txBody>
      </p:sp>
      <p:graphicFrame>
        <p:nvGraphicFramePr>
          <p:cNvPr id="7" name="Content Placeholder 3">
            <a:extLst>
              <a:ext uri="{FF2B5EF4-FFF2-40B4-BE49-F238E27FC236}">
                <a16:creationId xmlns:a16="http://schemas.microsoft.com/office/drawing/2014/main" id="{63DD6A5B-E8B4-507A-6711-8DFA53FAD353}"/>
              </a:ext>
            </a:extLst>
          </p:cNvPr>
          <p:cNvGraphicFramePr>
            <a:graphicFrameLocks/>
          </p:cNvGraphicFramePr>
          <p:nvPr>
            <p:extLst>
              <p:ext uri="{D42A27DB-BD31-4B8C-83A1-F6EECF244321}">
                <p14:modId xmlns:p14="http://schemas.microsoft.com/office/powerpoint/2010/main" val="2591123286"/>
              </p:ext>
            </p:extLst>
          </p:nvPr>
        </p:nvGraphicFramePr>
        <p:xfrm>
          <a:off x="3565788" y="1825624"/>
          <a:ext cx="5060420" cy="43513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Verb</a:t>
                      </a:r>
                    </a:p>
                  </a:txBody>
                  <a:tcPr marL="44601" marR="44601" marT="44601" marB="44601" anchor="ctr"/>
                </a:tc>
                <a:tc>
                  <a:txBody>
                    <a:bodyPr/>
                    <a:lstStyle/>
                    <a:p>
                      <a:pPr algn="ctr" fontAlgn="b"/>
                      <a:r>
                        <a:rPr lang="en-US" sz="1800" b="1" dirty="0">
                          <a:effectLst/>
                        </a:rPr>
                        <a:t>CRUD</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POST</a:t>
                      </a:r>
                    </a:p>
                  </a:txBody>
                  <a:tcPr marL="44601" marR="44601" marT="44601" marB="44601" anchor="ctr"/>
                </a:tc>
                <a:tc>
                  <a:txBody>
                    <a:bodyPr/>
                    <a:lstStyle/>
                    <a:p>
                      <a:pPr algn="ctr" fontAlgn="t"/>
                      <a:r>
                        <a:rPr lang="en-US" sz="1800">
                          <a:effectLst/>
                        </a:rPr>
                        <a:t>Create</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a:effectLst/>
                        </a:rPr>
                        <a:t>GET</a:t>
                      </a:r>
                    </a:p>
                  </a:txBody>
                  <a:tcPr marL="44601" marR="44601" marT="44601" marB="44601" anchor="ctr"/>
                </a:tc>
                <a:tc>
                  <a:txBody>
                    <a:bodyPr/>
                    <a:lstStyle/>
                    <a:p>
                      <a:pPr algn="ctr" fontAlgn="t"/>
                      <a:r>
                        <a:rPr lang="en-US" sz="1800" dirty="0">
                          <a:effectLst/>
                        </a:rPr>
                        <a:t>Read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a:effectLst/>
                        </a:rPr>
                        <a:t>PUT</a:t>
                      </a:r>
                    </a:p>
                  </a:txBody>
                  <a:tcPr marL="44601" marR="44601" marT="44601" marB="44601" anchor="ctr"/>
                </a:tc>
                <a:tc>
                  <a:txBody>
                    <a:bodyPr/>
                    <a:lstStyle/>
                    <a:p>
                      <a:pPr algn="ctr" fontAlgn="t"/>
                      <a:r>
                        <a:rPr lang="en-US" sz="1800" dirty="0">
                          <a:effectLst/>
                        </a:rPr>
                        <a:t>Update/Replace</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a:effectLst/>
                        </a:rPr>
                        <a:t>PATCH</a:t>
                      </a:r>
                    </a:p>
                  </a:txBody>
                  <a:tcPr marL="44601" marR="44601" marT="44601" marB="44601" anchor="ctr"/>
                </a:tc>
                <a:tc>
                  <a:txBody>
                    <a:bodyPr/>
                    <a:lstStyle/>
                    <a:p>
                      <a:pPr algn="ctr" fontAlgn="t"/>
                      <a:r>
                        <a:rPr lang="en-US" sz="1800" dirty="0">
                          <a:effectLst/>
                        </a:rPr>
                        <a:t>Update/Modify</a:t>
                      </a:r>
                    </a:p>
                  </a:txBody>
                  <a:tcPr marL="44601" marR="44601" marT="44601" marB="44601" anchor="ctr"/>
                </a:tc>
                <a:extLst>
                  <a:ext uri="{0D108BD9-81ED-4DB2-BD59-A6C34878D82A}">
                    <a16:rowId xmlns:a16="http://schemas.microsoft.com/office/drawing/2014/main" val="3147439984"/>
                  </a:ext>
                </a:extLst>
              </a:tr>
              <a:tr h="759600">
                <a:tc>
                  <a:txBody>
                    <a:bodyPr/>
                    <a:lstStyle/>
                    <a:p>
                      <a:pPr algn="ctr" fontAlgn="t"/>
                      <a:r>
                        <a:rPr lang="en-US" sz="1800">
                          <a:effectLst/>
                        </a:rPr>
                        <a:t>DELETE</a:t>
                      </a:r>
                    </a:p>
                  </a:txBody>
                  <a:tcPr marL="44601" marR="44601" marT="44601" marB="44601" anchor="ctr"/>
                </a:tc>
                <a:tc>
                  <a:txBody>
                    <a:bodyPr/>
                    <a:lstStyle/>
                    <a:p>
                      <a:pPr algn="ctr" fontAlgn="t"/>
                      <a:r>
                        <a:rPr lang="en-US" sz="1800" dirty="0">
                          <a:effectLst/>
                        </a:rPr>
                        <a:t>Delete</a:t>
                      </a:r>
                    </a:p>
                  </a:txBody>
                  <a:tcPr marL="44601" marR="44601" marT="44601" marB="44601" anchor="ctr"/>
                </a:tc>
                <a:extLst>
                  <a:ext uri="{0D108BD9-81ED-4DB2-BD59-A6C34878D82A}">
                    <a16:rowId xmlns:a16="http://schemas.microsoft.com/office/drawing/2014/main" val="969765174"/>
                  </a:ext>
                </a:extLst>
              </a:tr>
            </a:tbl>
          </a:graphicData>
        </a:graphic>
      </p:graphicFrame>
    </p:spTree>
    <p:extLst>
      <p:ext uri="{BB962C8B-B14F-4D97-AF65-F5344CB8AC3E}">
        <p14:creationId xmlns:p14="http://schemas.microsoft.com/office/powerpoint/2010/main" val="217080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B72F-DA48-90AB-DAF3-A69CA92CAB9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JSON</a:t>
            </a:r>
          </a:p>
        </p:txBody>
      </p:sp>
      <p:pic>
        <p:nvPicPr>
          <p:cNvPr id="16386" name="Picture 2" descr="How to read ,write and parse JSON using Python | by Madhuri Dandu | Medium">
            <a:extLst>
              <a:ext uri="{FF2B5EF4-FFF2-40B4-BE49-F238E27FC236}">
                <a16:creationId xmlns:a16="http://schemas.microsoft.com/office/drawing/2014/main" id="{54FCEE4F-91C9-ED0F-8A05-BF32CDEA7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90" y="1223778"/>
            <a:ext cx="7066016"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7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DF0F97-24C6-09B7-DCDB-32055C6B2FA7}"/>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Inversion of control (IoC)</a:t>
            </a:r>
          </a:p>
        </p:txBody>
      </p:sp>
      <p:sp>
        <p:nvSpPr>
          <p:cNvPr id="3" name="Content Placeholder 2">
            <a:extLst>
              <a:ext uri="{FF2B5EF4-FFF2-40B4-BE49-F238E27FC236}">
                <a16:creationId xmlns:a16="http://schemas.microsoft.com/office/drawing/2014/main" id="{4C8E9F12-131C-9E6E-4265-EE49F98B9F7A}"/>
              </a:ext>
            </a:extLst>
          </p:cNvPr>
          <p:cNvSpPr>
            <a:spLocks noGrp="1"/>
          </p:cNvSpPr>
          <p:nvPr>
            <p:ph idx="1"/>
          </p:nvPr>
        </p:nvSpPr>
        <p:spPr>
          <a:xfrm>
            <a:off x="5358384" y="640081"/>
            <a:ext cx="6024654" cy="5257800"/>
          </a:xfrm>
        </p:spPr>
        <p:txBody>
          <a:bodyPr anchor="ctr">
            <a:normAutofit/>
          </a:bodyPr>
          <a:lstStyle/>
          <a:p>
            <a:endParaRPr lang="en-US" sz="2400"/>
          </a:p>
          <a:p>
            <a:r>
              <a:rPr lang="en-US" sz="2400"/>
              <a:t>With Inversion of Control we want to decouple some dependencies </a:t>
            </a:r>
          </a:p>
          <a:p>
            <a:r>
              <a:rPr lang="en-US" sz="2400"/>
              <a:t>Goal is to improve simplicity </a:t>
            </a:r>
          </a:p>
          <a:p>
            <a:r>
              <a:rPr lang="en-US" sz="2400"/>
              <a:t>Goal is to improve testability</a:t>
            </a:r>
          </a:p>
        </p:txBody>
      </p:sp>
    </p:spTree>
    <p:extLst>
      <p:ext uri="{BB962C8B-B14F-4D97-AF65-F5344CB8AC3E}">
        <p14:creationId xmlns:p14="http://schemas.microsoft.com/office/powerpoint/2010/main" val="336049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3445-5818-33C8-D4E5-AB5613F6514B}"/>
              </a:ext>
            </a:extLst>
          </p:cNvPr>
          <p:cNvSpPr>
            <a:spLocks noGrp="1"/>
          </p:cNvSpPr>
          <p:nvPr>
            <p:ph type="title"/>
          </p:nvPr>
        </p:nvSpPr>
        <p:spPr/>
        <p:txBody>
          <a:bodyPr/>
          <a:lstStyle/>
          <a:p>
            <a:r>
              <a:rPr lang="en-US" dirty="0"/>
              <a:t>HTTP request</a:t>
            </a:r>
          </a:p>
        </p:txBody>
      </p:sp>
      <p:pic>
        <p:nvPicPr>
          <p:cNvPr id="27650" name="Picture 2" descr="The Real Difference Between a URL and a URI - Daniel Miessler">
            <a:extLst>
              <a:ext uri="{FF2B5EF4-FFF2-40B4-BE49-F238E27FC236}">
                <a16:creationId xmlns:a16="http://schemas.microsoft.com/office/drawing/2014/main" id="{DF2322AB-1C76-5377-7CE4-B356AEE79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004"/>
          <a:stretch/>
        </p:blipFill>
        <p:spPr bwMode="auto">
          <a:xfrm>
            <a:off x="1190625" y="2246313"/>
            <a:ext cx="9810750"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CRUD examples</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lnSpcReduction="10000"/>
          </a:bodyPr>
          <a:lstStyle/>
          <a:p>
            <a:r>
              <a:rPr lang="en-US" b="0" i="0" dirty="0">
                <a:solidFill>
                  <a:srgbClr val="151515"/>
                </a:solidFill>
                <a:effectLst/>
                <a:latin typeface="var(--pfe-theme--font-family,&quot;Red Hat Text&quot;,&quot;RedHatText&quot;,&quot;Overpass&quot;,Overpass,Arial,sans-serif)"/>
              </a:rPr>
              <a:t>REST endpoint 			</a:t>
            </a:r>
            <a:r>
              <a:rPr lang="en-US" b="1" i="0" dirty="0">
                <a:solidFill>
                  <a:srgbClr val="00B050"/>
                </a:solidFill>
                <a:effectLst/>
                <a:latin typeface="var(--pfe-theme--font-family,&quot;Red Hat Text&quot;,&quot;RedHatText&quot;,&quot;Overpass&quot;,Overpass,Arial,sans-serif)"/>
              </a:rPr>
              <a:t>HTTP verb </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server host URL </a:t>
            </a:r>
            <a:r>
              <a:rPr lang="en-US" b="0" i="0" dirty="0">
                <a:solidFill>
                  <a:srgbClr val="151515"/>
                </a:solidFill>
                <a:effectLst/>
                <a:latin typeface="var(--pfe-theme--font-family,&quot;Red Hat Text&quot;,&quot;RedHatText&quot;,&quot;Overpass&quot;,Overpass,Arial,sans-serif)"/>
              </a:rPr>
              <a:t>+ </a:t>
            </a:r>
            <a:r>
              <a:rPr lang="en-US" b="1" i="0" dirty="0">
                <a:solidFill>
                  <a:srgbClr val="0070C0"/>
                </a:solidFill>
                <a:effectLst/>
                <a:latin typeface="var(--pfe-theme--font-family,&quot;Red Hat Text&quot;,&quot;RedHatText&quot;,&quot;Overpass&quot;,Overpass,Arial,sans-serif)"/>
              </a:rPr>
              <a:t>entity</a:t>
            </a:r>
            <a:endParaRPr lang="en-US" dirty="0">
              <a:solidFill>
                <a:srgbClr val="151515"/>
              </a:solidFill>
              <a:latin typeface="var(--pfe-theme--font-family,&quot;Red Hat Text&quot;,&quot;RedHatText&quot;,&quot;Overpass&quot;,Overpass,Arial,sans-serif)"/>
            </a:endParaRPr>
          </a:p>
          <a:p>
            <a:endParaRPr lang="en-US" b="0" i="0" dirty="0">
              <a:solidFill>
                <a:srgbClr val="151515"/>
              </a:solidFill>
              <a:effectLst/>
              <a:latin typeface="var(--pfe-theme--font-family,&quot;Red Hat Text&quot;,&quot;RedHatText&quot;,&quot;Overpass&quot;,Overpass,Arial,sans-serif)"/>
            </a:endParaRPr>
          </a:p>
          <a:p>
            <a:r>
              <a:rPr lang="en-US" b="0" i="0" dirty="0">
                <a:solidFill>
                  <a:srgbClr val="151515"/>
                </a:solidFill>
                <a:effectLst/>
                <a:latin typeface="var(--pfe-theme--font-family,&quot;Red Hat Text&quot;,&quot;RedHatText&quot;,&quot;Overpass&quot;,Overpass,Arial,sans-serif)"/>
              </a:rPr>
              <a:t>Get all users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a:t>
            </a:r>
          </a:p>
          <a:p>
            <a:r>
              <a:rPr lang="en-US" dirty="0">
                <a:solidFill>
                  <a:srgbClr val="151515"/>
                </a:solidFill>
                <a:latin typeface="var(--pfe-theme--font-family,&quot;Red Hat Text&quot;,&quot;RedHatText&quot;,&quot;Overpass&quot;,Overpass,Arial,sans-serif)"/>
              </a:rPr>
              <a:t>Get user by ID = 15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users/15</a:t>
            </a:r>
          </a:p>
          <a:p>
            <a:r>
              <a:rPr lang="en-US" dirty="0">
                <a:solidFill>
                  <a:srgbClr val="151515"/>
                </a:solidFill>
                <a:latin typeface="var(--pfe-theme--font-family,&quot;Red Hat Text&quot;,&quot;RedHatText&quot;,&quot;Overpass&quot;,Overpass,Arial,sans-serif)"/>
              </a:rPr>
              <a:t>Get user by name = John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users/john</a:t>
            </a:r>
          </a:p>
          <a:p>
            <a:r>
              <a:rPr lang="en-US" dirty="0">
                <a:solidFill>
                  <a:srgbClr val="151515"/>
                </a:solidFill>
                <a:latin typeface="var(--pfe-theme--font-family,&quot;Red Hat Text&quot;,&quot;RedHatText&quot;,&quot;Overpass&quot;,Overpass,Arial,sans-serif)"/>
              </a:rPr>
              <a:t>Create a user 			</a:t>
            </a:r>
            <a:r>
              <a:rPr lang="en-US" b="1" i="0" dirty="0">
                <a:solidFill>
                  <a:srgbClr val="00B050"/>
                </a:solidFill>
                <a:effectLst/>
                <a:latin typeface="var(--pfe-theme--font-family,&quot;Red Hat Text&quot;,&quot;RedHatText&quot;,&quot;Overpass&quot;,Overpass,Arial,sans-serif)"/>
              </a:rPr>
              <a:t>POST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a:t>
            </a:r>
            <a:endParaRPr lang="en-US" sz="2400" b="1" dirty="0">
              <a:solidFill>
                <a:srgbClr val="0070C0"/>
              </a:solidFill>
              <a:latin typeface="var(--pfe-theme--font-family,&quot;Red Hat Text&quot;,&quot;RedHatText&quot;,&quot;Overpass&quot;,Overpass,Arial,sans-serif)"/>
            </a:endParaRPr>
          </a:p>
          <a:p>
            <a:pPr lvl="1"/>
            <a:r>
              <a:rPr lang="en-US" dirty="0">
                <a:solidFill>
                  <a:srgbClr val="151515"/>
                </a:solidFill>
                <a:latin typeface="var(--pfe-theme--font-family,&quot;Red Hat Text&quot;,&quot;RedHatText&quot;,&quot;Overpass&quot;,Overpass,Arial,sans-serif)"/>
              </a:rPr>
              <a:t>Body: </a:t>
            </a:r>
            <a:r>
              <a:rPr lang="en-US" dirty="0">
                <a:solidFill>
                  <a:srgbClr val="151515"/>
                </a:solidFill>
                <a:highlight>
                  <a:srgbClr val="C0C0C0"/>
                </a:highlight>
                <a:latin typeface="var(--pfe-theme--font-family,&quot;Red Hat Text&quot;,&quot;RedHatText&quot;,&quot;Overpass&quot;,Overpass,Arial,sans-serif)"/>
              </a:rPr>
              <a:t>{name=“John”, age=25}</a:t>
            </a:r>
          </a:p>
          <a:p>
            <a:r>
              <a:rPr lang="en-US" dirty="0">
                <a:solidFill>
                  <a:srgbClr val="151515"/>
                </a:solidFill>
                <a:latin typeface="var(--pfe-theme--font-family,&quot;Red Hat Text&quot;,&quot;RedHatText&quot;,&quot;Overpass&quot;,Overpass,Arial,sans-serif)"/>
              </a:rPr>
              <a:t>Update user by ID = 12	 	</a:t>
            </a:r>
            <a:r>
              <a:rPr lang="en-US" b="1" i="0" dirty="0">
                <a:solidFill>
                  <a:srgbClr val="00B050"/>
                </a:solidFill>
                <a:effectLst/>
                <a:latin typeface="var(--pfe-theme--font-family,&quot;Red Hat Text&quot;,&quot;RedHatText&quot;,&quot;Overpass&quot;,Overpass,Arial,sans-serif)"/>
              </a:rPr>
              <a:t>PUT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users/12</a:t>
            </a:r>
          </a:p>
          <a:p>
            <a:pPr lvl="1"/>
            <a:r>
              <a:rPr lang="en-US" dirty="0">
                <a:solidFill>
                  <a:srgbClr val="151515"/>
                </a:solidFill>
                <a:latin typeface="var(--pfe-theme--font-family,&quot;Red Hat Text&quot;,&quot;RedHatText&quot;,&quot;Overpass&quot;,Overpass,Arial,sans-serif)"/>
              </a:rPr>
              <a:t>Body: </a:t>
            </a:r>
            <a:r>
              <a:rPr lang="en-US" dirty="0">
                <a:solidFill>
                  <a:srgbClr val="151515"/>
                </a:solidFill>
                <a:highlight>
                  <a:srgbClr val="C0C0C0"/>
                </a:highlight>
                <a:latin typeface="var(--pfe-theme--font-family,&quot;Red Hat Text&quot;,&quot;RedHatText&quot;,&quot;Overpass&quot;,Overpass,Arial,sans-serif)"/>
              </a:rPr>
              <a:t>{name=“Leo”, age=32}</a:t>
            </a:r>
            <a:endParaRPr lang="en-US" b="1" dirty="0">
              <a:solidFill>
                <a:srgbClr val="0070C0"/>
              </a:solidFill>
              <a:latin typeface="var(--pfe-theme--font-family,&quot;Red Hat Text&quot;,&quot;RedHatText&quot;,&quot;Overpass&quot;,Overpass,Arial,sans-serif)"/>
            </a:endParaRPr>
          </a:p>
          <a:p>
            <a:r>
              <a:rPr lang="en-US" dirty="0">
                <a:solidFill>
                  <a:srgbClr val="151515"/>
                </a:solidFill>
                <a:latin typeface="var(--pfe-theme--font-family,&quot;Red Hat Text&quot;,&quot;RedHatText&quot;,&quot;Overpass&quot;,Overpass,Arial,sans-serif)"/>
              </a:rPr>
              <a:t>Delete user by ID = 2 		</a:t>
            </a:r>
            <a:r>
              <a:rPr lang="en-US" b="1" i="0" dirty="0">
                <a:solidFill>
                  <a:srgbClr val="00B050"/>
                </a:solidFill>
                <a:effectLst/>
                <a:latin typeface="var(--pfe-theme--font-family,&quot;Red Hat Text&quot;,&quot;RedHatText&quot;,&quot;Overpass&quot;,Overpass,Arial,sans-serif)"/>
              </a:rPr>
              <a:t>DELETE</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users/2</a:t>
            </a:r>
          </a:p>
        </p:txBody>
      </p:sp>
    </p:spTree>
    <p:extLst>
      <p:ext uri="{BB962C8B-B14F-4D97-AF65-F5344CB8AC3E}">
        <p14:creationId xmlns:p14="http://schemas.microsoft.com/office/powerpoint/2010/main" val="230916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CRUD examples</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lnSpcReduction="20000"/>
          </a:bodyPr>
          <a:lstStyle/>
          <a:p>
            <a:r>
              <a:rPr lang="en-US" b="0" i="0" dirty="0">
                <a:solidFill>
                  <a:srgbClr val="151515"/>
                </a:solidFill>
                <a:effectLst/>
                <a:latin typeface="var(--pfe-theme--font-family,&quot;Red Hat Text&quot;,&quot;RedHatText&quot;,&quot;Overpass&quot;,Overpass,Arial,sans-serif)"/>
              </a:rPr>
              <a:t>Get address of user ID = 3</a:t>
            </a:r>
          </a:p>
          <a:p>
            <a:pPr lvl="1"/>
            <a:r>
              <a:rPr lang="en-US" dirty="0">
                <a:solidFill>
                  <a:srgbClr val="151515"/>
                </a:solidFill>
                <a:latin typeface="var(--pfe-theme--font-family,&quot;Red Hat Text&quot;,&quot;RedHatText&quot;,&quot;Overpass&quot;,Overpass,Arial,sans-serif)"/>
              </a:rPr>
              <a:t>GET /users/3/addresses</a:t>
            </a:r>
          </a:p>
          <a:p>
            <a:pPr lvl="1"/>
            <a:endParaRPr lang="en-US" dirty="0">
              <a:solidFill>
                <a:srgbClr val="151515"/>
              </a:solidFill>
              <a:latin typeface="var(--pfe-theme--font-family,&quot;Red Hat Text&quot;,&quot;RedHatText&quot;,&quot;Overpass&quot;,Overpass,Arial,sans-serif)"/>
            </a:endParaRPr>
          </a:p>
          <a:p>
            <a:r>
              <a:rPr lang="en-US" b="0" i="0" dirty="0">
                <a:solidFill>
                  <a:srgbClr val="151515"/>
                </a:solidFill>
                <a:effectLst/>
                <a:latin typeface="var(--pfe-theme--font-family,&quot;Red Hat Text&quot;,&quot;RedHatText&quot;,&quot;Overpass&quot;,Overpass,Arial,sans-serif)"/>
              </a:rPr>
              <a:t>Get book ID = 5 from the library name = Amsterdam</a:t>
            </a:r>
          </a:p>
          <a:p>
            <a:pPr lvl="1"/>
            <a:r>
              <a:rPr lang="en-US" dirty="0">
                <a:solidFill>
                  <a:srgbClr val="151515"/>
                </a:solidFill>
                <a:latin typeface="var(--pfe-theme--font-family,&quot;Red Hat Text&quot;,&quot;RedHatText&quot;,&quot;Overpass&quot;,Overpass,Arial,sans-serif)"/>
              </a:rPr>
              <a:t>GET /libraries/</a:t>
            </a:r>
            <a:r>
              <a:rPr lang="en-US" b="0" i="0" dirty="0">
                <a:solidFill>
                  <a:srgbClr val="151515"/>
                </a:solidFill>
                <a:effectLst/>
                <a:latin typeface="var(--pfe-theme--font-family,&quot;Red Hat Text&quot;,&quot;RedHatText&quot;,&quot;Overpass&quot;,Overpass,Arial,sans-serif)"/>
              </a:rPr>
              <a:t>Amsterdam</a:t>
            </a:r>
            <a:r>
              <a:rPr lang="en-US" dirty="0">
                <a:solidFill>
                  <a:srgbClr val="151515"/>
                </a:solidFill>
                <a:latin typeface="var(--pfe-theme--font-family,&quot;Red Hat Text&quot;,&quot;RedHatText&quot;,&quot;Overpass&quot;,Overpass,Arial,sans-serif)"/>
              </a:rPr>
              <a:t>/books/5</a:t>
            </a:r>
          </a:p>
          <a:p>
            <a:pPr lvl="1"/>
            <a:endParaRPr lang="en-US" dirty="0">
              <a:solidFill>
                <a:srgbClr val="151515"/>
              </a:solidFill>
              <a:latin typeface="var(--pfe-theme--font-family,&quot;Red Hat Text&quot;,&quot;RedHatText&quot;,&quot;Overpass&quot;,Overpass,Arial,sans-serif)"/>
            </a:endParaRPr>
          </a:p>
          <a:p>
            <a:r>
              <a:rPr lang="en-US" b="1" i="0" dirty="0">
                <a:solidFill>
                  <a:srgbClr val="151515"/>
                </a:solidFill>
                <a:effectLst/>
                <a:latin typeface="var(--pfe-theme--font-family,&quot;Red Hat Text&quot;,&quot;RedHatText&quot;,&quot;Overpass&quot;,Overpass,Arial,sans-serif)"/>
              </a:rPr>
              <a:t>Use plurals for entities</a:t>
            </a:r>
            <a:endParaRPr lang="en-US" b="0" i="0" dirty="0">
              <a:solidFill>
                <a:srgbClr val="151515"/>
              </a:solidFill>
              <a:effectLst/>
              <a:latin typeface="var(--pfe-theme--font-family,&quot;Red Hat Text&quot;,&quot;RedHatText&quot;,&quot;Overpass&quot;,Overpass,Arial,sans-serif)"/>
            </a:endParaRPr>
          </a:p>
          <a:p>
            <a:pPr lvl="1"/>
            <a:r>
              <a:rPr lang="en-US" dirty="0">
                <a:solidFill>
                  <a:srgbClr val="151515"/>
                </a:solidFill>
                <a:latin typeface="var(--pfe-theme--font-family,&quot;Red Hat Text&quot;,&quot;RedHatText&quot;,&quot;Overpass&quot;,Overpass,Arial,sans-serif)"/>
              </a:rPr>
              <a:t>GET /user/12 -&gt; GET /</a:t>
            </a:r>
            <a:r>
              <a:rPr lang="en-US" b="1" dirty="0">
                <a:solidFill>
                  <a:srgbClr val="151515"/>
                </a:solidFill>
                <a:latin typeface="var(--pfe-theme--font-family,&quot;Red Hat Text&quot;,&quot;RedHatText&quot;,&quot;Overpass&quot;,Overpass,Arial,sans-serif)"/>
              </a:rPr>
              <a:t>users</a:t>
            </a:r>
            <a:r>
              <a:rPr lang="en-US" dirty="0">
                <a:solidFill>
                  <a:srgbClr val="151515"/>
                </a:solidFill>
                <a:latin typeface="var(--pfe-theme--font-family,&quot;Red Hat Text&quot;,&quot;RedHatText&quot;,&quot;Overpass&quot;,Overpass,Arial,sans-serif)"/>
              </a:rPr>
              <a:t>/12</a:t>
            </a:r>
          </a:p>
          <a:p>
            <a:pPr lvl="1"/>
            <a:endParaRPr lang="en-US" b="1" dirty="0">
              <a:solidFill>
                <a:srgbClr val="151515"/>
              </a:solidFill>
              <a:latin typeface="var(--pfe-theme--font-family,&quot;Red Hat Text&quot;,&quot;RedHatText&quot;,&quot;Overpass&quot;,Overpass,Arial,sans-serif)"/>
            </a:endParaRPr>
          </a:p>
          <a:p>
            <a:r>
              <a:rPr lang="en-US" b="1" i="0" dirty="0">
                <a:solidFill>
                  <a:srgbClr val="151515"/>
                </a:solidFill>
                <a:effectLst/>
                <a:latin typeface="var(--pfe-theme--font-family,&quot;Red Hat Text&quot;,&quot;RedHatText&quot;,&quot;Overpass&quot;,Overpass,Arial,sans-serif)"/>
              </a:rPr>
              <a:t>Don’t use verbs in URLs</a:t>
            </a:r>
            <a:r>
              <a:rPr lang="en-US" b="0" i="0" dirty="0">
                <a:solidFill>
                  <a:srgbClr val="151515"/>
                </a:solidFill>
                <a:effectLst/>
                <a:latin typeface="var(--pfe-theme--font-family,&quot;Red Hat Text&quot;,&quot;RedHatText&quot;,&quot;Overpass&quot;,Overpass,Arial,sans-serif)"/>
              </a:rPr>
              <a:t>. Use HTTP verbs instead</a:t>
            </a:r>
          </a:p>
          <a:p>
            <a:pPr lvl="1"/>
            <a:r>
              <a:rPr lang="en-US" dirty="0">
                <a:solidFill>
                  <a:srgbClr val="151515"/>
                </a:solidFill>
                <a:latin typeface="var(--pfe-theme--font-family,&quot;Red Hat Text&quot;,&quot;RedHatText&quot;,&quot;Overpass&quot;,Overpass,Arial,sans-serif)"/>
              </a:rPr>
              <a:t>POST /users/createNewUser -&gt; POST /users</a:t>
            </a:r>
          </a:p>
          <a:p>
            <a:pPr lvl="1"/>
            <a:r>
              <a:rPr lang="en-US" dirty="0">
                <a:solidFill>
                  <a:srgbClr val="151515"/>
                </a:solidFill>
                <a:latin typeface="var(--pfe-theme--font-family,&quot;Red Hat Text&quot;,&quot;RedHatText&quot;,&quot;Overpass&quot;,Overpass,Arial,sans-serif)"/>
              </a:rPr>
              <a:t>GET /articles/{article id}/</a:t>
            </a:r>
            <a:r>
              <a:rPr lang="en-US" dirty="0" err="1">
                <a:solidFill>
                  <a:srgbClr val="151515"/>
                </a:solidFill>
                <a:latin typeface="var(--pfe-theme--font-family,&quot;Red Hat Text&quot;,&quot;RedHatText&quot;,&quot;Overpass&quot;,Overpass,Arial,sans-serif)"/>
              </a:rPr>
              <a:t>generateBanner</a:t>
            </a:r>
            <a:r>
              <a:rPr lang="en-US" dirty="0">
                <a:solidFill>
                  <a:srgbClr val="151515"/>
                </a:solidFill>
                <a:latin typeface="var(--pfe-theme--font-family,&quot;Red Hat Text&quot;,&quot;RedHatText&quot;,&quot;Overpass&quot;,Overpass,Arial,sans-serif)"/>
              </a:rPr>
              <a:t> -&gt; GET /articles/{article id}/banners</a:t>
            </a:r>
          </a:p>
          <a:p>
            <a:pPr lvl="1"/>
            <a:endParaRPr lang="en-US" dirty="0">
              <a:solidFill>
                <a:srgbClr val="151515"/>
              </a:solidFill>
              <a:latin typeface="var(--pfe-theme--font-family,&quot;Red Hat Text&quot;,&quot;RedHatText&quot;,&quot;Overpass&quot;,Overpass,Arial,sans-serif)"/>
            </a:endParaRPr>
          </a:p>
        </p:txBody>
      </p:sp>
    </p:spTree>
    <p:extLst>
      <p:ext uri="{BB962C8B-B14F-4D97-AF65-F5344CB8AC3E}">
        <p14:creationId xmlns:p14="http://schemas.microsoft.com/office/powerpoint/2010/main" val="417115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parameters and body</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lnSpcReduction="10000"/>
          </a:bodyPr>
          <a:lstStyle/>
          <a:p>
            <a:r>
              <a:rPr lang="en-US" b="1" i="0" dirty="0">
                <a:effectLst/>
                <a:latin typeface="var(--pfe-theme--font-family,&quot;Red Hat Text&quot;,&quot;RedHatText&quot;,&quot;Overpass&quot;,Overpass,Arial,sans-serif)"/>
              </a:rPr>
              <a:t>Request parameters: </a:t>
            </a:r>
            <a:r>
              <a:rPr lang="en-US" i="0" dirty="0">
                <a:effectLst/>
                <a:latin typeface="var(--pfe-theme--font-family,&quot;Red Hat Text&quot;,&quot;RedHatText&quot;,&quot;Overpass&quot;,Overpass,Arial,sans-serif)"/>
              </a:rPr>
              <a:t>/users?field1=value1&amp;field2=value2</a:t>
            </a:r>
          </a:p>
          <a:p>
            <a:pPr lvl="1"/>
            <a:r>
              <a:rPr lang="en-US" dirty="0">
                <a:latin typeface="var(--pfe-theme--font-family,&quot;Red Hat Text&quot;,&quot;RedHatText&quot;,&quot;Overpass&quot;,Overpass,Arial,sans-serif)"/>
              </a:rPr>
              <a:t>GET /</a:t>
            </a:r>
            <a:r>
              <a:rPr lang="en-US" dirty="0" err="1">
                <a:latin typeface="var(--pfe-theme--font-family,&quot;Red Hat Text&quot;,&quot;RedHatText&quot;,&quot;Overpass&quot;,Overpass,Arial,sans-serif)"/>
              </a:rPr>
              <a:t>users?name</a:t>
            </a:r>
            <a:r>
              <a:rPr lang="en-US" dirty="0">
                <a:latin typeface="var(--pfe-theme--font-family,&quot;Red Hat Text&quot;,&quot;RedHatText&quot;,&quot;Overpass&quot;,Overpass,Arial,sans-serif)"/>
              </a:rPr>
              <a:t>=</a:t>
            </a:r>
            <a:r>
              <a:rPr lang="en-US" dirty="0" err="1">
                <a:latin typeface="var(--pfe-theme--font-family,&quot;Red Hat Text&quot;,&quot;RedHatText&quot;,&quot;Overpass&quot;,Overpass,Arial,sans-serif)"/>
              </a:rPr>
              <a:t>John&amp;age</a:t>
            </a:r>
            <a:r>
              <a:rPr lang="en-US" dirty="0">
                <a:latin typeface="var(--pfe-theme--font-family,&quot;Red Hat Text&quot;,&quot;RedHatText&quot;,&quot;Overpass&quot;,Overpass,Arial,sans-serif)"/>
              </a:rPr>
              <a:t>=15</a:t>
            </a:r>
          </a:p>
          <a:p>
            <a:pPr lvl="1"/>
            <a:r>
              <a:rPr lang="en-US" i="0" dirty="0">
                <a:effectLst/>
                <a:latin typeface="var(--pfe-theme--font-family,&quot;Red Hat Text&quot;,&quot;RedHatText&quot;,&quot;Overpass&quot;,Overpass,Arial,sans-serif)"/>
              </a:rPr>
              <a:t>GET /</a:t>
            </a:r>
            <a:r>
              <a:rPr lang="en-US" i="0" dirty="0" err="1">
                <a:effectLst/>
                <a:latin typeface="var(--pfe-theme--font-family,&quot;Red Hat Text&quot;,&quot;RedHatText&quot;,&quot;Overpass&quot;,Overpass,Arial,sans-serif)"/>
              </a:rPr>
              <a:t>users?pageSize</a:t>
            </a:r>
            <a:r>
              <a:rPr lang="en-US" i="0" dirty="0">
                <a:effectLst/>
                <a:latin typeface="var(--pfe-theme--font-family,&quot;Red Hat Text&quot;,&quot;RedHatText&quot;,&quot;Overpass&quot;,Overpass,Arial,sans-serif)"/>
              </a:rPr>
              <a:t>=20&amp;pageNumber=3</a:t>
            </a:r>
          </a:p>
          <a:p>
            <a:pPr lvl="1"/>
            <a:endParaRPr lang="en-US" dirty="0">
              <a:latin typeface="var(--pfe-theme--font-family,&quot;Red Hat Text&quot;,&quot;RedHatText&quot;,&quot;Overpass&quot;,Overpass,Arial,sans-serif)"/>
            </a:endParaRPr>
          </a:p>
          <a:p>
            <a:r>
              <a:rPr lang="en-US" b="1" i="0" dirty="0">
                <a:effectLst/>
                <a:latin typeface="var(--pfe-theme--font-family,&quot;Red Hat Text&quot;,&quot;RedHatText&quot;,&quot;Overpass&quot;,Overpass,Arial,sans-serif)"/>
              </a:rPr>
              <a:t>Path variables: </a:t>
            </a:r>
            <a:r>
              <a:rPr lang="en-US" i="0" dirty="0">
                <a:effectLst/>
                <a:latin typeface="var(--pfe-theme--font-family,&quot;Red Hat Text&quot;,&quot;RedHatText&quot;,&quot;Overpass&quot;,Overpass,Arial,sans-serif)"/>
              </a:rPr>
              <a:t>/users/{user id}</a:t>
            </a:r>
            <a:endParaRPr lang="en-US" b="1" i="0" dirty="0">
              <a:effectLst/>
              <a:latin typeface="var(--pfe-theme--font-family,&quot;Red Hat Text&quot;,&quot;RedHatText&quot;,&quot;Overpass&quot;,Overpass,Arial,sans-serif)"/>
            </a:endParaRPr>
          </a:p>
          <a:p>
            <a:pPr lvl="1"/>
            <a:r>
              <a:rPr lang="en-US" dirty="0">
                <a:latin typeface="var(--pfe-theme--font-family,&quot;Red Hat Text&quot;,&quot;RedHatText&quot;,&quot;Overpass&quot;,Overpass,Arial,sans-serif)"/>
              </a:rPr>
              <a:t>GET /users/15</a:t>
            </a:r>
          </a:p>
          <a:p>
            <a:pPr lvl="1"/>
            <a:r>
              <a:rPr lang="en-US" i="0" dirty="0">
                <a:effectLst/>
                <a:latin typeface="var(--pfe-theme--font-family,&quot;Red Hat Text&quot;,&quot;RedHatText&quot;,&quot;Overpass&quot;,Overpass,Arial,sans-serif)"/>
              </a:rPr>
              <a:t>GET /users/10/addresses/5</a:t>
            </a:r>
          </a:p>
          <a:p>
            <a:pPr lvl="1"/>
            <a:endParaRPr lang="en-US" i="0" dirty="0">
              <a:effectLst/>
              <a:latin typeface="var(--pfe-theme--font-family,&quot;Red Hat Text&quot;,&quot;RedHatText&quot;,&quot;Overpass&quot;,Overpass,Arial,sans-serif)"/>
            </a:endParaRPr>
          </a:p>
          <a:p>
            <a:r>
              <a:rPr lang="en-US" b="1" i="0" dirty="0">
                <a:effectLst/>
                <a:latin typeface="var(--pfe-theme--font-family,&quot;Red Hat Text&quot;,&quot;RedHatText&quot;,&quot;Overpass&quot;,Overpass,Arial,sans-serif)"/>
              </a:rPr>
              <a:t>Body: </a:t>
            </a:r>
          </a:p>
          <a:p>
            <a:pPr lvl="1"/>
            <a:r>
              <a:rPr lang="en-US" i="0" dirty="0">
                <a:effectLst/>
                <a:latin typeface="var(--pfe-theme--font-family,&quot;Red Hat Text&quot;,&quot;RedHatText&quot;,&quot;Overpass&quot;,Overpass,Arial,sans-serif)"/>
              </a:rPr>
              <a:t>JSON data mainly for POST and PUT</a:t>
            </a:r>
          </a:p>
          <a:p>
            <a:pPr lvl="1"/>
            <a:r>
              <a:rPr lang="en-US" dirty="0">
                <a:latin typeface="var(--pfe-theme--font-family,&quot;Red Hat Text&quot;,&quot;RedHatText&quot;,&quot;Overpass&quot;,Overpass,Arial,sans-serif)"/>
              </a:rPr>
              <a:t>GET can’t have a body</a:t>
            </a:r>
            <a:endParaRPr lang="en-US" i="0" dirty="0">
              <a:effectLst/>
              <a:latin typeface="var(--pfe-theme--font-family,&quot;Red Hat Text&quot;,&quot;RedHatText&quot;,&quot;Overpass&quot;,Overpass,Arial,sans-serif)"/>
            </a:endParaRPr>
          </a:p>
        </p:txBody>
      </p:sp>
    </p:spTree>
    <p:extLst>
      <p:ext uri="{BB962C8B-B14F-4D97-AF65-F5344CB8AC3E}">
        <p14:creationId xmlns:p14="http://schemas.microsoft.com/office/powerpoint/2010/main" val="388357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E038-2816-60B2-37AB-7F1C9F8BBDDF}"/>
              </a:ext>
            </a:extLst>
          </p:cNvPr>
          <p:cNvSpPr>
            <a:spLocks noGrp="1"/>
          </p:cNvSpPr>
          <p:nvPr>
            <p:ph type="title"/>
          </p:nvPr>
        </p:nvSpPr>
        <p:spPr/>
        <p:txBody>
          <a:bodyPr/>
          <a:lstStyle/>
          <a:p>
            <a:r>
              <a:rPr lang="en-US" dirty="0"/>
              <a:t>REST endpoints - </a:t>
            </a:r>
            <a:r>
              <a:rPr lang="en-US" dirty="0" err="1"/>
              <a:t>exercices</a:t>
            </a:r>
            <a:endParaRPr lang="en-US" dirty="0"/>
          </a:p>
        </p:txBody>
      </p:sp>
      <p:sp>
        <p:nvSpPr>
          <p:cNvPr id="3" name="Content Placeholder 2">
            <a:extLst>
              <a:ext uri="{FF2B5EF4-FFF2-40B4-BE49-F238E27FC236}">
                <a16:creationId xmlns:a16="http://schemas.microsoft.com/office/drawing/2014/main" id="{1851152B-1939-2304-5B04-64564DA73CFB}"/>
              </a:ext>
            </a:extLst>
          </p:cNvPr>
          <p:cNvSpPr>
            <a:spLocks noGrp="1"/>
          </p:cNvSpPr>
          <p:nvPr>
            <p:ph idx="1"/>
          </p:nvPr>
        </p:nvSpPr>
        <p:spPr/>
        <p:txBody>
          <a:bodyPr/>
          <a:lstStyle/>
          <a:p>
            <a:r>
              <a:rPr lang="en-US" dirty="0"/>
              <a:t>“Give me users with the name Paul”</a:t>
            </a:r>
          </a:p>
          <a:p>
            <a:pPr lvl="1"/>
            <a:r>
              <a:rPr lang="en-US" dirty="0">
                <a:solidFill>
                  <a:srgbClr val="00B050"/>
                </a:solidFill>
              </a:rPr>
              <a:t>Solution: GET /</a:t>
            </a:r>
            <a:r>
              <a:rPr lang="en-US" dirty="0" err="1">
                <a:solidFill>
                  <a:srgbClr val="00B050"/>
                </a:solidFill>
              </a:rPr>
              <a:t>users?name</a:t>
            </a:r>
            <a:r>
              <a:rPr lang="en-US" dirty="0">
                <a:solidFill>
                  <a:srgbClr val="00B050"/>
                </a:solidFill>
              </a:rPr>
              <a:t>=Paul</a:t>
            </a:r>
          </a:p>
          <a:p>
            <a:r>
              <a:rPr lang="en-US" dirty="0"/>
              <a:t>“Add a book in the library with title = Memories and pages = 123”</a:t>
            </a:r>
          </a:p>
          <a:p>
            <a:pPr lvl="1"/>
            <a:r>
              <a:rPr lang="en-US" dirty="0">
                <a:solidFill>
                  <a:srgbClr val="00B050"/>
                </a:solidFill>
              </a:rPr>
              <a:t>POST /libraries/books</a:t>
            </a:r>
          </a:p>
          <a:p>
            <a:pPr lvl="1"/>
            <a:r>
              <a:rPr lang="en-US" dirty="0">
                <a:solidFill>
                  <a:srgbClr val="00B050"/>
                </a:solidFill>
              </a:rPr>
              <a:t>Body = </a:t>
            </a:r>
            <a:r>
              <a:rPr lang="en-US" dirty="0">
                <a:highlight>
                  <a:srgbClr val="C0C0C0"/>
                </a:highlight>
              </a:rPr>
              <a:t>{“title”: “Memories”, “pages”: 123}</a:t>
            </a:r>
          </a:p>
          <a:p>
            <a:r>
              <a:rPr lang="en-US" dirty="0"/>
              <a:t>“Make a payment with amount = 1000, currency = USD”</a:t>
            </a:r>
          </a:p>
          <a:p>
            <a:pPr marL="0" indent="0">
              <a:buNone/>
            </a:pPr>
            <a:r>
              <a:rPr lang="en-US" dirty="0"/>
              <a:t>-&gt; Fix this junior endpoint: GET /payment/1000/USD</a:t>
            </a:r>
          </a:p>
          <a:p>
            <a:pPr lvl="1"/>
            <a:r>
              <a:rPr lang="en-US" dirty="0">
                <a:solidFill>
                  <a:srgbClr val="00B050"/>
                </a:solidFill>
              </a:rPr>
              <a:t>POST /payments</a:t>
            </a:r>
          </a:p>
          <a:p>
            <a:pPr lvl="1"/>
            <a:r>
              <a:rPr lang="en-US" dirty="0">
                <a:solidFill>
                  <a:srgbClr val="00B050"/>
                </a:solidFill>
              </a:rPr>
              <a:t>Body = </a:t>
            </a:r>
            <a:r>
              <a:rPr lang="en-US" dirty="0">
                <a:highlight>
                  <a:srgbClr val="C0C0C0"/>
                </a:highlight>
              </a:rPr>
              <a:t>{“amount”: “1000”, “currency”: USD}</a:t>
            </a:r>
          </a:p>
        </p:txBody>
      </p:sp>
    </p:spTree>
    <p:extLst>
      <p:ext uri="{BB962C8B-B14F-4D97-AF65-F5344CB8AC3E}">
        <p14:creationId xmlns:p14="http://schemas.microsoft.com/office/powerpoint/2010/main" val="674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ranges</a:t>
            </a:r>
          </a:p>
        </p:txBody>
      </p:sp>
      <p:graphicFrame>
        <p:nvGraphicFramePr>
          <p:cNvPr id="4" name="Content Placeholder 3">
            <a:extLst>
              <a:ext uri="{FF2B5EF4-FFF2-40B4-BE49-F238E27FC236}">
                <a16:creationId xmlns:a16="http://schemas.microsoft.com/office/drawing/2014/main" id="{2DDF4DFD-4679-9F34-8B1C-B257A3302D80}"/>
              </a:ext>
            </a:extLst>
          </p:cNvPr>
          <p:cNvGraphicFramePr>
            <a:graphicFrameLocks/>
          </p:cNvGraphicFramePr>
          <p:nvPr>
            <p:extLst>
              <p:ext uri="{D42A27DB-BD31-4B8C-83A1-F6EECF244321}">
                <p14:modId xmlns:p14="http://schemas.microsoft.com/office/powerpoint/2010/main" val="2869455345"/>
              </p:ext>
            </p:extLst>
          </p:nvPr>
        </p:nvGraphicFramePr>
        <p:xfrm>
          <a:off x="3565788" y="1825624"/>
          <a:ext cx="5060420" cy="43513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 range</a:t>
                      </a:r>
                    </a:p>
                  </a:txBody>
                  <a:tcPr marL="44601" marR="44601" marT="44601" marB="44601" anchor="ctr"/>
                </a:tc>
                <a:tc>
                  <a:txBody>
                    <a:bodyPr/>
                    <a:lstStyle/>
                    <a:p>
                      <a:pPr algn="ctr" fontAlgn="b"/>
                      <a:r>
                        <a:rPr lang="en-US" sz="1800" b="1" dirty="0">
                          <a:effectLst/>
                        </a:rPr>
                        <a:t>Type</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100 - 199</a:t>
                      </a:r>
                    </a:p>
                  </a:txBody>
                  <a:tcPr marL="44601" marR="44601" marT="44601" marB="44601" anchor="ctr"/>
                </a:tc>
                <a:tc>
                  <a:txBody>
                    <a:bodyPr/>
                    <a:lstStyle/>
                    <a:p>
                      <a:pPr algn="ctr" fontAlgn="t"/>
                      <a:r>
                        <a:rPr lang="en-US" sz="1800" dirty="0">
                          <a:effectLst/>
                        </a:rPr>
                        <a:t>Informational response</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1" dirty="0">
                          <a:solidFill>
                            <a:schemeClr val="accent6">
                              <a:lumMod val="75000"/>
                            </a:schemeClr>
                          </a:solidFill>
                          <a:effectLst/>
                        </a:rPr>
                        <a:t>200 - 299</a:t>
                      </a:r>
                    </a:p>
                  </a:txBody>
                  <a:tcPr marL="44601" marR="44601" marT="44601" marB="44601" anchor="ctr"/>
                </a:tc>
                <a:tc>
                  <a:txBody>
                    <a:bodyPr/>
                    <a:lstStyle/>
                    <a:p>
                      <a:pPr algn="ctr" fontAlgn="t"/>
                      <a:r>
                        <a:rPr lang="en-US" sz="1800" b="1" dirty="0">
                          <a:solidFill>
                            <a:schemeClr val="accent6">
                              <a:lumMod val="75000"/>
                            </a:schemeClr>
                          </a:solidFill>
                          <a:effectLst/>
                        </a:rPr>
                        <a:t>Successful responses</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dirty="0">
                          <a:effectLst/>
                        </a:rPr>
                        <a:t>300 - 399</a:t>
                      </a:r>
                    </a:p>
                  </a:txBody>
                  <a:tcPr marL="44601" marR="44601" marT="44601" marB="44601" anchor="ctr"/>
                </a:tc>
                <a:tc>
                  <a:txBody>
                    <a:bodyPr/>
                    <a:lstStyle/>
                    <a:p>
                      <a:pPr algn="ctr" fontAlgn="t"/>
                      <a:r>
                        <a:rPr lang="en-US" sz="1800" dirty="0">
                          <a:effectLst/>
                        </a:rPr>
                        <a:t>Redirection messages</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1" dirty="0">
                          <a:solidFill>
                            <a:schemeClr val="accent6">
                              <a:lumMod val="75000"/>
                            </a:schemeClr>
                          </a:solidFill>
                          <a:effectLst/>
                        </a:rPr>
                        <a:t>400 - 499</a:t>
                      </a:r>
                    </a:p>
                  </a:txBody>
                  <a:tcPr marL="44601" marR="44601" marT="44601" marB="44601" anchor="ctr"/>
                </a:tc>
                <a:tc>
                  <a:txBody>
                    <a:bodyPr/>
                    <a:lstStyle/>
                    <a:p>
                      <a:pPr algn="ctr" fontAlgn="t"/>
                      <a:r>
                        <a:rPr lang="en-US" sz="1800" b="1" dirty="0">
                          <a:solidFill>
                            <a:schemeClr val="accent6">
                              <a:lumMod val="75000"/>
                            </a:schemeClr>
                          </a:solidFill>
                          <a:effectLst/>
                        </a:rPr>
                        <a:t>Client error responses</a:t>
                      </a:r>
                    </a:p>
                  </a:txBody>
                  <a:tcPr marL="44601" marR="44601" marT="44601" marB="44601" anchor="ctr"/>
                </a:tc>
                <a:extLst>
                  <a:ext uri="{0D108BD9-81ED-4DB2-BD59-A6C34878D82A}">
                    <a16:rowId xmlns:a16="http://schemas.microsoft.com/office/drawing/2014/main" val="3147439984"/>
                  </a:ext>
                </a:extLst>
              </a:tr>
              <a:tr h="759600">
                <a:tc>
                  <a:txBody>
                    <a:bodyPr/>
                    <a:lstStyle/>
                    <a:p>
                      <a:pPr algn="ctr" fontAlgn="t"/>
                      <a:r>
                        <a:rPr lang="en-US" sz="1800" b="1" dirty="0">
                          <a:solidFill>
                            <a:schemeClr val="accent6">
                              <a:lumMod val="75000"/>
                            </a:schemeClr>
                          </a:solidFill>
                          <a:effectLst/>
                        </a:rPr>
                        <a:t>500 - 599</a:t>
                      </a:r>
                    </a:p>
                  </a:txBody>
                  <a:tcPr marL="44601" marR="44601" marT="44601" marB="44601" anchor="ctr"/>
                </a:tc>
                <a:tc>
                  <a:txBody>
                    <a:bodyPr/>
                    <a:lstStyle/>
                    <a:p>
                      <a:pPr algn="ctr" fontAlgn="t"/>
                      <a:r>
                        <a:rPr lang="en-US" sz="1800" b="1" dirty="0">
                          <a:solidFill>
                            <a:schemeClr val="accent6">
                              <a:lumMod val="75000"/>
                            </a:schemeClr>
                          </a:solidFill>
                          <a:effectLst/>
                        </a:rPr>
                        <a:t>Server error responses</a:t>
                      </a:r>
                    </a:p>
                  </a:txBody>
                  <a:tcPr marL="44601" marR="44601" marT="44601" marB="44601" anchor="ctr"/>
                </a:tc>
                <a:extLst>
                  <a:ext uri="{0D108BD9-81ED-4DB2-BD59-A6C34878D82A}">
                    <a16:rowId xmlns:a16="http://schemas.microsoft.com/office/drawing/2014/main" val="969765174"/>
                  </a:ext>
                </a:extLst>
              </a:tr>
            </a:tbl>
          </a:graphicData>
        </a:graphic>
      </p:graphicFrame>
      <p:sp>
        <p:nvSpPr>
          <p:cNvPr id="6" name="Arrow: Right 5">
            <a:extLst>
              <a:ext uri="{FF2B5EF4-FFF2-40B4-BE49-F238E27FC236}">
                <a16:creationId xmlns:a16="http://schemas.microsoft.com/office/drawing/2014/main" id="{28719781-9077-AB77-7442-37E7EBC47524}"/>
              </a:ext>
            </a:extLst>
          </p:cNvPr>
          <p:cNvSpPr/>
          <p:nvPr/>
        </p:nvSpPr>
        <p:spPr>
          <a:xfrm>
            <a:off x="2752531" y="3200401"/>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7462ED7-D4A6-5657-6CC2-EE173DAE9093}"/>
              </a:ext>
            </a:extLst>
          </p:cNvPr>
          <p:cNvSpPr/>
          <p:nvPr/>
        </p:nvSpPr>
        <p:spPr>
          <a:xfrm>
            <a:off x="2752531" y="4722950"/>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ADF4136-9BE0-7C7A-3F4D-33E29FE6EB33}"/>
              </a:ext>
            </a:extLst>
          </p:cNvPr>
          <p:cNvSpPr/>
          <p:nvPr/>
        </p:nvSpPr>
        <p:spPr>
          <a:xfrm>
            <a:off x="2752531" y="5447834"/>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5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codes - success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2160666660"/>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200</a:t>
                      </a:r>
                    </a:p>
                  </a:txBody>
                  <a:tcPr marL="44601" marR="44601" marT="44601" marB="44601" anchor="ctr"/>
                </a:tc>
                <a:tc>
                  <a:txBody>
                    <a:bodyPr/>
                    <a:lstStyle/>
                    <a:p>
                      <a:pPr algn="ctr" fontAlgn="t"/>
                      <a:r>
                        <a:rPr lang="en-US" sz="1800" dirty="0">
                          <a:effectLst/>
                        </a:rPr>
                        <a:t>OK</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201</a:t>
                      </a:r>
                    </a:p>
                  </a:txBody>
                  <a:tcPr marL="44601" marR="44601" marT="44601" marB="44601" anchor="ctr"/>
                </a:tc>
                <a:tc>
                  <a:txBody>
                    <a:bodyPr/>
                    <a:lstStyle/>
                    <a:p>
                      <a:pPr algn="ctr" fontAlgn="t"/>
                      <a:r>
                        <a:rPr lang="en-US" sz="1800" b="0" dirty="0">
                          <a:solidFill>
                            <a:schemeClr val="tx1"/>
                          </a:solidFill>
                          <a:effectLst/>
                        </a:rPr>
                        <a:t>Created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202</a:t>
                      </a:r>
                    </a:p>
                  </a:txBody>
                  <a:tcPr marL="44601" marR="44601" marT="44601" marB="44601" anchor="ctr"/>
                </a:tc>
                <a:tc>
                  <a:txBody>
                    <a:bodyPr/>
                    <a:lstStyle/>
                    <a:p>
                      <a:pPr algn="ctr" fontAlgn="t"/>
                      <a:r>
                        <a:rPr lang="en-US" sz="1800" b="0" dirty="0">
                          <a:solidFill>
                            <a:schemeClr val="tx1"/>
                          </a:solidFill>
                          <a:effectLst/>
                        </a:rPr>
                        <a:t>Accepted</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204</a:t>
                      </a:r>
                    </a:p>
                  </a:txBody>
                  <a:tcPr marL="44601" marR="44601" marT="44601" marB="44601" anchor="ctr"/>
                </a:tc>
                <a:tc>
                  <a:txBody>
                    <a:bodyPr/>
                    <a:lstStyle/>
                    <a:p>
                      <a:pPr algn="ctr" fontAlgn="t"/>
                      <a:r>
                        <a:rPr lang="en-US" sz="1800" b="0" dirty="0">
                          <a:solidFill>
                            <a:schemeClr val="tx1"/>
                          </a:solidFill>
                          <a:effectLst/>
                        </a:rPr>
                        <a:t>No Content</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1254143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client errors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2122457373"/>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400</a:t>
                      </a:r>
                    </a:p>
                  </a:txBody>
                  <a:tcPr marL="44601" marR="44601" marT="44601" marB="44601" anchor="ctr"/>
                </a:tc>
                <a:tc>
                  <a:txBody>
                    <a:bodyPr/>
                    <a:lstStyle/>
                    <a:p>
                      <a:pPr algn="ctr" fontAlgn="t"/>
                      <a:r>
                        <a:rPr lang="en-US" sz="1800" dirty="0">
                          <a:effectLst/>
                        </a:rPr>
                        <a:t>Bad Request</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401</a:t>
                      </a:r>
                    </a:p>
                  </a:txBody>
                  <a:tcPr marL="44601" marR="44601" marT="44601" marB="44601" anchor="ctr"/>
                </a:tc>
                <a:tc>
                  <a:txBody>
                    <a:bodyPr/>
                    <a:lstStyle/>
                    <a:p>
                      <a:pPr algn="ctr" fontAlgn="t"/>
                      <a:r>
                        <a:rPr lang="en-US" sz="1800" b="0" dirty="0">
                          <a:solidFill>
                            <a:schemeClr val="tx1"/>
                          </a:solidFill>
                          <a:effectLst/>
                        </a:rPr>
                        <a:t>Unauthorized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403</a:t>
                      </a:r>
                    </a:p>
                  </a:txBody>
                  <a:tcPr marL="44601" marR="44601" marT="44601" marB="44601" anchor="ctr"/>
                </a:tc>
                <a:tc>
                  <a:txBody>
                    <a:bodyPr/>
                    <a:lstStyle/>
                    <a:p>
                      <a:pPr algn="ctr" fontAlgn="t"/>
                      <a:r>
                        <a:rPr lang="en-US" sz="1800" b="0" dirty="0">
                          <a:solidFill>
                            <a:schemeClr val="tx1"/>
                          </a:solidFill>
                          <a:effectLst/>
                        </a:rPr>
                        <a:t>Forbidden</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404</a:t>
                      </a:r>
                    </a:p>
                  </a:txBody>
                  <a:tcPr marL="44601" marR="44601" marT="44601" marB="44601" anchor="ctr"/>
                </a:tc>
                <a:tc>
                  <a:txBody>
                    <a:bodyPr/>
                    <a:lstStyle/>
                    <a:p>
                      <a:pPr algn="ctr" fontAlgn="t"/>
                      <a:r>
                        <a:rPr lang="en-US" sz="1800" b="0" dirty="0">
                          <a:solidFill>
                            <a:schemeClr val="tx1"/>
                          </a:solidFill>
                          <a:effectLst/>
                        </a:rPr>
                        <a:t>Not Found</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2660248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server errors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4036631990"/>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500</a:t>
                      </a:r>
                    </a:p>
                  </a:txBody>
                  <a:tcPr marL="44601" marR="44601" marT="44601" marB="44601" anchor="ctr"/>
                </a:tc>
                <a:tc>
                  <a:txBody>
                    <a:bodyPr/>
                    <a:lstStyle/>
                    <a:p>
                      <a:pPr algn="ctr" fontAlgn="t"/>
                      <a:r>
                        <a:rPr lang="en-US" sz="1800" dirty="0">
                          <a:effectLst/>
                        </a:rPr>
                        <a:t>Internal Server Error</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502</a:t>
                      </a:r>
                    </a:p>
                  </a:txBody>
                  <a:tcPr marL="44601" marR="44601" marT="44601" marB="44601" anchor="ctr"/>
                </a:tc>
                <a:tc>
                  <a:txBody>
                    <a:bodyPr/>
                    <a:lstStyle/>
                    <a:p>
                      <a:pPr algn="ctr" fontAlgn="t"/>
                      <a:r>
                        <a:rPr lang="en-US" sz="1800" b="0" dirty="0">
                          <a:solidFill>
                            <a:schemeClr val="tx1"/>
                          </a:solidFill>
                          <a:effectLst/>
                        </a:rPr>
                        <a:t>Bad Gateway</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503</a:t>
                      </a:r>
                    </a:p>
                  </a:txBody>
                  <a:tcPr marL="44601" marR="44601" marT="44601" marB="44601" anchor="ctr"/>
                </a:tc>
                <a:tc>
                  <a:txBody>
                    <a:bodyPr/>
                    <a:lstStyle/>
                    <a:p>
                      <a:pPr algn="ctr" fontAlgn="t"/>
                      <a:r>
                        <a:rPr lang="en-US" sz="1800" b="0" dirty="0">
                          <a:solidFill>
                            <a:schemeClr val="tx1"/>
                          </a:solidFill>
                          <a:effectLst/>
                        </a:rPr>
                        <a:t> Service Unavailable</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504</a:t>
                      </a:r>
                    </a:p>
                  </a:txBody>
                  <a:tcPr marL="44601" marR="44601" marT="44601" marB="44601" anchor="ctr"/>
                </a:tc>
                <a:tc>
                  <a:txBody>
                    <a:bodyPr/>
                    <a:lstStyle/>
                    <a:p>
                      <a:pPr algn="ctr" fontAlgn="t"/>
                      <a:r>
                        <a:rPr lang="en-US" sz="1800" b="0" dirty="0">
                          <a:solidFill>
                            <a:schemeClr val="tx1"/>
                          </a:solidFill>
                          <a:effectLst/>
                        </a:rPr>
                        <a:t>Gateway Timeout</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41177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Error handling - risks</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t>Hide information (security) </a:t>
            </a:r>
          </a:p>
          <a:p>
            <a:endParaRPr lang="en-US" dirty="0"/>
          </a:p>
          <a:p>
            <a:r>
              <a:rPr lang="en-US" dirty="0"/>
              <a:t>Balance between inform the client and protecting data structures </a:t>
            </a:r>
          </a:p>
          <a:p>
            <a:endParaRPr lang="en-US" dirty="0"/>
          </a:p>
          <a:p>
            <a:r>
              <a:rPr lang="en-US" dirty="0"/>
              <a:t>Agreements in a company about them and how to react on them </a:t>
            </a:r>
          </a:p>
        </p:txBody>
      </p:sp>
    </p:spTree>
    <p:extLst>
      <p:ext uri="{BB962C8B-B14F-4D97-AF65-F5344CB8AC3E}">
        <p14:creationId xmlns:p14="http://schemas.microsoft.com/office/powerpoint/2010/main" val="326083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71BA9-ABF6-5CAF-E552-F13630C388CF}"/>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Dependency injection (DI)</a:t>
            </a:r>
          </a:p>
        </p:txBody>
      </p:sp>
      <p:sp>
        <p:nvSpPr>
          <p:cNvPr id="3" name="Content Placeholder 2">
            <a:extLst>
              <a:ext uri="{FF2B5EF4-FFF2-40B4-BE49-F238E27FC236}">
                <a16:creationId xmlns:a16="http://schemas.microsoft.com/office/drawing/2014/main" id="{C3543D95-AAA6-0650-B699-0C9B21E45D2C}"/>
              </a:ext>
            </a:extLst>
          </p:cNvPr>
          <p:cNvSpPr>
            <a:spLocks noGrp="1"/>
          </p:cNvSpPr>
          <p:nvPr>
            <p:ph idx="1"/>
          </p:nvPr>
        </p:nvSpPr>
        <p:spPr>
          <a:xfrm>
            <a:off x="5358384" y="640081"/>
            <a:ext cx="6024654" cy="5257800"/>
          </a:xfrm>
        </p:spPr>
        <p:txBody>
          <a:bodyPr anchor="ctr">
            <a:normAutofit/>
          </a:bodyPr>
          <a:lstStyle/>
          <a:p>
            <a:r>
              <a:rPr lang="en-US" sz="2400" dirty="0"/>
              <a:t>“Dependency Injection (DI) is a form of inversion of control, where implementation are passed into an object by an IoC container” </a:t>
            </a:r>
          </a:p>
          <a:p>
            <a:endParaRPr lang="en-US" sz="2400" dirty="0"/>
          </a:p>
          <a:p>
            <a:r>
              <a:rPr lang="en-US" sz="2400" dirty="0"/>
              <a:t>Diﬀerent types of Injection types: </a:t>
            </a:r>
          </a:p>
          <a:p>
            <a:pPr lvl="1"/>
            <a:r>
              <a:rPr lang="en-US" dirty="0"/>
              <a:t>Field-based Injection </a:t>
            </a:r>
          </a:p>
          <a:p>
            <a:pPr lvl="1"/>
            <a:r>
              <a:rPr lang="en-US" dirty="0"/>
              <a:t>Method-based Injection </a:t>
            </a:r>
          </a:p>
          <a:p>
            <a:pPr lvl="1"/>
            <a:r>
              <a:rPr lang="en-US" dirty="0"/>
              <a:t>Constructor-based Injection</a:t>
            </a:r>
          </a:p>
        </p:txBody>
      </p:sp>
    </p:spTree>
    <p:extLst>
      <p:ext uri="{BB962C8B-B14F-4D97-AF65-F5344CB8AC3E}">
        <p14:creationId xmlns:p14="http://schemas.microsoft.com/office/powerpoint/2010/main" val="238000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Rectangle 2355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descr="Postman Merchandise Store – Postman Store">
            <a:extLst>
              <a:ext uri="{FF2B5EF4-FFF2-40B4-BE49-F238E27FC236}">
                <a16:creationId xmlns:a16="http://schemas.microsoft.com/office/drawing/2014/main" id="{6392D065-12CD-0F73-ABB2-83D95E2CE9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8350" y="2592527"/>
            <a:ext cx="5890683" cy="1826111"/>
          </a:xfrm>
          <a:prstGeom prst="rect">
            <a:avLst/>
          </a:prstGeom>
          <a:noFill/>
          <a:extLst>
            <a:ext uri="{909E8E84-426E-40DD-AFC4-6F175D3DCCD1}">
              <a14:hiddenFill xmlns:a14="http://schemas.microsoft.com/office/drawing/2010/main">
                <a:solidFill>
                  <a:srgbClr val="FFFFFF"/>
                </a:solidFill>
              </a14:hiddenFill>
            </a:ext>
          </a:extLst>
        </p:spPr>
      </p:pic>
      <p:sp>
        <p:nvSpPr>
          <p:cNvPr id="23561" name="Freeform: Shape 2356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63" name="Freeform: Shape 2356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solidFill>
                  <a:schemeClr val="tx1"/>
                </a:solidFill>
                <a:latin typeface="+mj-lt"/>
                <a:ea typeface="+mj-ea"/>
                <a:cs typeface="+mj-cs"/>
              </a:rPr>
              <a:t>Postman</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a:xfrm>
            <a:off x="804672" y="2724912"/>
            <a:ext cx="3209544" cy="1155525"/>
          </a:xfrm>
        </p:spPr>
        <p:txBody>
          <a:bodyPr vert="horz" lIns="91440" tIns="45720" rIns="91440" bIns="45720" rtlCol="0" anchor="t">
            <a:normAutofit/>
          </a:bodyPr>
          <a:lstStyle/>
          <a:p>
            <a:pPr marL="0" indent="0">
              <a:buNone/>
            </a:pPr>
            <a:r>
              <a:rPr lang="en-US" sz="1900" kern="1200">
                <a:solidFill>
                  <a:schemeClr val="tx1"/>
                </a:solidFill>
                <a:latin typeface="+mn-lt"/>
                <a:ea typeface="+mn-ea"/>
                <a:cs typeface="+mn-cs"/>
              </a:rPr>
              <a:t>Postman is an API platform for developers to design, build, test and iterate their APIs</a:t>
            </a:r>
          </a:p>
        </p:txBody>
      </p:sp>
    </p:spTree>
    <p:extLst>
      <p:ext uri="{BB962C8B-B14F-4D97-AF65-F5344CB8AC3E}">
        <p14:creationId xmlns:p14="http://schemas.microsoft.com/office/powerpoint/2010/main" val="337244685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Free public APIs without authentication</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hlinkClick r:id="rId2"/>
              </a:rPr>
              <a:t>https://mixedanalytics.com/blog/list-actually-free-open-no-auth-needed-apis/</a:t>
            </a:r>
            <a:endParaRPr lang="en-US" dirty="0"/>
          </a:p>
          <a:p>
            <a:endParaRPr lang="en-US" dirty="0"/>
          </a:p>
          <a:p>
            <a:r>
              <a:rPr lang="en-US" dirty="0">
                <a:hlinkClick r:id="rId3"/>
              </a:rPr>
              <a:t>https://apipheny.io/free-api/</a:t>
            </a:r>
            <a:endParaRPr lang="en-US" dirty="0"/>
          </a:p>
          <a:p>
            <a:endParaRPr lang="en-US" dirty="0"/>
          </a:p>
        </p:txBody>
      </p:sp>
    </p:spTree>
    <p:extLst>
      <p:ext uri="{BB962C8B-B14F-4D97-AF65-F5344CB8AC3E}">
        <p14:creationId xmlns:p14="http://schemas.microsoft.com/office/powerpoint/2010/main" val="297466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ing - Free computer icons">
            <a:extLst>
              <a:ext uri="{FF2B5EF4-FFF2-40B4-BE49-F238E27FC236}">
                <a16:creationId xmlns:a16="http://schemas.microsoft.com/office/drawing/2014/main" id="{DD4DEE4B-0BB1-84A0-17EB-B97F2F4F0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22" r="9091" b="1320"/>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2600324"/>
            <a:ext cx="5058370" cy="3320973"/>
          </a:xfrm>
        </p:spPr>
        <p:txBody>
          <a:bodyPr vert="horz" lIns="91440" tIns="45720" rIns="91440" bIns="45720" rtlCol="0" anchor="t">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298580"/>
            <a:ext cx="4167376" cy="2157395"/>
          </a:xfrm>
        </p:spPr>
        <p:txBody>
          <a:bodyPr vert="horz" lIns="91440" tIns="45720" rIns="91440" bIns="45720" rtlCol="0" anchor="b">
            <a:normAutofit/>
          </a:bodyPr>
          <a:lstStyle/>
          <a:p>
            <a:r>
              <a:rPr lang="en-US" sz="2000" dirty="0">
                <a:solidFill>
                  <a:schemeClr val="tx1"/>
                </a:solidFill>
              </a:rPr>
              <a:t>Install Postman</a:t>
            </a:r>
          </a:p>
          <a:p>
            <a:r>
              <a:rPr lang="en-US" sz="2000" dirty="0">
                <a:solidFill>
                  <a:schemeClr val="tx1"/>
                </a:solidFill>
              </a:rPr>
              <a:t>Call a public API</a:t>
            </a:r>
          </a:p>
        </p:txBody>
      </p:sp>
    </p:spTree>
    <p:extLst>
      <p:ext uri="{BB962C8B-B14F-4D97-AF65-F5344CB8AC3E}">
        <p14:creationId xmlns:p14="http://schemas.microsoft.com/office/powerpoint/2010/main" val="355438915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F33F37F5-1295-982C-9507-821401519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9995" y="2940799"/>
            <a:ext cx="3789988" cy="975921"/>
          </a:xfrm>
          <a:prstGeom prst="rect">
            <a:avLst/>
          </a:prstGeom>
          <a:noFill/>
          <a:extLst>
            <a:ext uri="{909E8E84-426E-40DD-AFC4-6F175D3DCCD1}">
              <a14:hiddenFill xmlns:a14="http://schemas.microsoft.com/office/drawing/2010/main">
                <a:solidFill>
                  <a:srgbClr val="FFFFFF"/>
                </a:solidFill>
              </a14:hiddenFill>
            </a:ext>
          </a:extLst>
        </p:spPr>
      </p:pic>
      <p:sp>
        <p:nvSpPr>
          <p:cNvPr id="17417" name="Freeform: Shape 17416">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9" name="Freeform: Shape 17418">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ADE5D-C6AF-255A-24A1-51FB69717978}"/>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dirty="0">
                <a:solidFill>
                  <a:schemeClr val="tx1"/>
                </a:solidFill>
                <a:latin typeface="+mj-lt"/>
                <a:ea typeface="+mj-ea"/>
                <a:cs typeface="+mj-cs"/>
              </a:rPr>
              <a:t>Spring</a:t>
            </a:r>
          </a:p>
        </p:txBody>
      </p:sp>
    </p:spTree>
    <p:extLst>
      <p:ext uri="{BB962C8B-B14F-4D97-AF65-F5344CB8AC3E}">
        <p14:creationId xmlns:p14="http://schemas.microsoft.com/office/powerpoint/2010/main" val="168817609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How can Spring help us?</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t>Start up the application </a:t>
            </a:r>
          </a:p>
          <a:p>
            <a:endParaRPr lang="en-US" dirty="0"/>
          </a:p>
          <a:p>
            <a:r>
              <a:rPr lang="en-US" dirty="0"/>
              <a:t>Initialize all the beans </a:t>
            </a:r>
          </a:p>
          <a:p>
            <a:endParaRPr lang="en-US" dirty="0"/>
          </a:p>
          <a:p>
            <a:r>
              <a:rPr lang="en-US" dirty="0"/>
              <a:t>Run the automated tests </a:t>
            </a:r>
          </a:p>
        </p:txBody>
      </p:sp>
    </p:spTree>
    <p:extLst>
      <p:ext uri="{BB962C8B-B14F-4D97-AF65-F5344CB8AC3E}">
        <p14:creationId xmlns:p14="http://schemas.microsoft.com/office/powerpoint/2010/main" val="203864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5550-2E0C-2CE7-C6CA-71906DDAEAF3}"/>
              </a:ext>
            </a:extLst>
          </p:cNvPr>
          <p:cNvSpPr>
            <a:spLocks noGrp="1"/>
          </p:cNvSpPr>
          <p:nvPr>
            <p:ph type="title"/>
          </p:nvPr>
        </p:nvSpPr>
        <p:spPr/>
        <p:txBody>
          <a:bodyPr/>
          <a:lstStyle/>
          <a:p>
            <a:r>
              <a:rPr lang="en-US" dirty="0"/>
              <a:t>Spring ecosystem - what will we use today</a:t>
            </a:r>
          </a:p>
        </p:txBody>
      </p:sp>
      <p:pic>
        <p:nvPicPr>
          <p:cNvPr id="15362" name="Picture 2" descr="Spring Framework - Wiki | Golden">
            <a:extLst>
              <a:ext uri="{FF2B5EF4-FFF2-40B4-BE49-F238E27FC236}">
                <a16:creationId xmlns:a16="http://schemas.microsoft.com/office/drawing/2014/main" id="{32B00FEF-604C-031F-F7AF-37B9C5B983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42"/>
          <a:stretch/>
        </p:blipFill>
        <p:spPr bwMode="auto">
          <a:xfrm>
            <a:off x="1653327" y="1690688"/>
            <a:ext cx="8885345" cy="44861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EF4635D-8284-97F9-3432-21B03F59DE12}"/>
              </a:ext>
            </a:extLst>
          </p:cNvPr>
          <p:cNvCxnSpPr>
            <a:cxnSpLocks/>
          </p:cNvCxnSpPr>
          <p:nvPr/>
        </p:nvCxnSpPr>
        <p:spPr>
          <a:xfrm>
            <a:off x="1212980" y="2771191"/>
            <a:ext cx="1735494"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E620ABF0-23F0-D9EE-9E2B-611FE5D3F350}"/>
              </a:ext>
            </a:extLst>
          </p:cNvPr>
          <p:cNvCxnSpPr>
            <a:cxnSpLocks/>
          </p:cNvCxnSpPr>
          <p:nvPr/>
        </p:nvCxnSpPr>
        <p:spPr>
          <a:xfrm>
            <a:off x="1212980" y="4873689"/>
            <a:ext cx="1735494"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1BDBD133-017B-2F4D-5B2F-973FC52F7A25}"/>
              </a:ext>
            </a:extLst>
          </p:cNvPr>
          <p:cNvCxnSpPr>
            <a:cxnSpLocks/>
          </p:cNvCxnSpPr>
          <p:nvPr/>
        </p:nvCxnSpPr>
        <p:spPr>
          <a:xfrm flipH="1">
            <a:off x="8960498" y="3682481"/>
            <a:ext cx="1667069"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87FE9C56-72E2-2F2C-12E1-2B8E58E0738D}"/>
              </a:ext>
            </a:extLst>
          </p:cNvPr>
          <p:cNvCxnSpPr>
            <a:cxnSpLocks/>
          </p:cNvCxnSpPr>
          <p:nvPr/>
        </p:nvCxnSpPr>
        <p:spPr>
          <a:xfrm flipV="1">
            <a:off x="3573624" y="5607698"/>
            <a:ext cx="1082352" cy="746449"/>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82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oding - Free computer icons">
            <a:extLst>
              <a:ext uri="{FF2B5EF4-FFF2-40B4-BE49-F238E27FC236}">
                <a16:creationId xmlns:a16="http://schemas.microsoft.com/office/drawing/2014/main" id="{8CDE14B4-C3E6-DE6B-00F8-9D3937A17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Make our first Controller - Hello World</a:t>
            </a:r>
          </a:p>
          <a:p>
            <a:endParaRPr lang="en-US" sz="2000" dirty="0">
              <a:solidFill>
                <a:schemeClr val="tx1"/>
              </a:solidFill>
            </a:endParaRPr>
          </a:p>
        </p:txBody>
      </p:sp>
    </p:spTree>
    <p:extLst>
      <p:ext uri="{BB962C8B-B14F-4D97-AF65-F5344CB8AC3E}">
        <p14:creationId xmlns:p14="http://schemas.microsoft.com/office/powerpoint/2010/main" val="85415099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410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19FBD3-8F60-A45E-C49E-D63C00E3B1A9}"/>
              </a:ext>
            </a:extLst>
          </p:cNvPr>
          <p:cNvSpPr>
            <a:spLocks noGrp="1"/>
          </p:cNvSpPr>
          <p:nvPr>
            <p:ph type="title"/>
          </p:nvPr>
        </p:nvSpPr>
        <p:spPr>
          <a:xfrm>
            <a:off x="6501384" y="640263"/>
            <a:ext cx="5129784" cy="1344975"/>
          </a:xfrm>
        </p:spPr>
        <p:txBody>
          <a:bodyPr>
            <a:normAutofit/>
          </a:bodyPr>
          <a:lstStyle/>
          <a:p>
            <a:r>
              <a:rPr lang="en-US" sz="4000" dirty="0"/>
              <a:t>Model–View–Controller (MVC)</a:t>
            </a:r>
          </a:p>
        </p:txBody>
      </p:sp>
      <p:pic>
        <p:nvPicPr>
          <p:cNvPr id="4098" name="Picture 2">
            <a:extLst>
              <a:ext uri="{FF2B5EF4-FFF2-40B4-BE49-F238E27FC236}">
                <a16:creationId xmlns:a16="http://schemas.microsoft.com/office/drawing/2014/main" id="{C5D77D08-22FE-9250-5EAB-6B56AABF17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534387"/>
            <a:ext cx="5126736" cy="56337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505869-2A70-0AB8-9B5C-EEBA9B9C42F6}"/>
              </a:ext>
            </a:extLst>
          </p:cNvPr>
          <p:cNvSpPr>
            <a:spLocks noGrp="1"/>
          </p:cNvSpPr>
          <p:nvPr>
            <p:ph idx="1"/>
          </p:nvPr>
        </p:nvSpPr>
        <p:spPr>
          <a:xfrm>
            <a:off x="6501384" y="2121763"/>
            <a:ext cx="5129784" cy="3773010"/>
          </a:xfrm>
        </p:spPr>
        <p:txBody>
          <a:bodyPr>
            <a:normAutofit/>
          </a:bodyPr>
          <a:lstStyle/>
          <a:p>
            <a:pPr marL="0" indent="0">
              <a:buNone/>
            </a:pPr>
            <a:r>
              <a:rPr lang="en-US" sz="2000" dirty="0"/>
              <a:t>MVC is a software architectural pattern commonly used for developing user interfaces that divide the related program logic into three interconnected elements</a:t>
            </a:r>
          </a:p>
        </p:txBody>
      </p:sp>
      <p:sp>
        <p:nvSpPr>
          <p:cNvPr id="5" name="Oval 4">
            <a:extLst>
              <a:ext uri="{FF2B5EF4-FFF2-40B4-BE49-F238E27FC236}">
                <a16:creationId xmlns:a16="http://schemas.microsoft.com/office/drawing/2014/main" id="{590F6C79-D204-2E70-292B-BA87F32C84BD}"/>
              </a:ext>
            </a:extLst>
          </p:cNvPr>
          <p:cNvSpPr/>
          <p:nvPr/>
        </p:nvSpPr>
        <p:spPr>
          <a:xfrm rot="19046867">
            <a:off x="1955292" y="-142926"/>
            <a:ext cx="3258862" cy="4892790"/>
          </a:xfrm>
          <a:prstGeom prst="ellipse">
            <a:avLst/>
          </a:prstGeom>
          <a:noFill/>
          <a:ln w="76200">
            <a:solidFill>
              <a:schemeClr val="accent6">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B9AF08-7CC8-28C4-DAE3-EE72B0D7B05D}"/>
              </a:ext>
            </a:extLst>
          </p:cNvPr>
          <p:cNvSpPr txBox="1"/>
          <p:nvPr/>
        </p:nvSpPr>
        <p:spPr>
          <a:xfrm>
            <a:off x="4604303" y="397449"/>
            <a:ext cx="1384383" cy="584775"/>
          </a:xfrm>
          <a:prstGeom prst="rect">
            <a:avLst/>
          </a:prstGeom>
          <a:noFill/>
        </p:spPr>
        <p:txBody>
          <a:bodyPr wrap="square" rtlCol="0">
            <a:spAutoFit/>
          </a:bodyPr>
          <a:lstStyle/>
          <a:p>
            <a:r>
              <a:rPr lang="en-US" sz="3200" b="1" dirty="0">
                <a:solidFill>
                  <a:schemeClr val="accent6">
                    <a:lumMod val="60000"/>
                    <a:lumOff val="40000"/>
                  </a:schemeClr>
                </a:solidFill>
              </a:rPr>
              <a:t>Spring</a:t>
            </a:r>
          </a:p>
        </p:txBody>
      </p:sp>
    </p:spTree>
    <p:extLst>
      <p:ext uri="{BB962C8B-B14F-4D97-AF65-F5344CB8AC3E}">
        <p14:creationId xmlns:p14="http://schemas.microsoft.com/office/powerpoint/2010/main" val="24364060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field</a:t>
            </a:r>
          </a:p>
        </p:txBody>
      </p:sp>
      <p:sp>
        <p:nvSpPr>
          <p:cNvPr id="6" name="Rectangle 3">
            <a:extLst>
              <a:ext uri="{FF2B5EF4-FFF2-40B4-BE49-F238E27FC236}">
                <a16:creationId xmlns:a16="http://schemas.microsoft.com/office/drawing/2014/main" id="{3E3B4836-5D87-A7A7-DC2D-DDA2506F2D0A}"/>
              </a:ext>
            </a:extLst>
          </p:cNvPr>
          <p:cNvSpPr>
            <a:spLocks noGrp="1" noChangeArrowheads="1"/>
          </p:cNvSpPr>
          <p:nvPr>
            <p:ph idx="1"/>
          </p:nvPr>
        </p:nvSpPr>
        <p:spPr bwMode="auto">
          <a:xfrm>
            <a:off x="3959036" y="2828835"/>
            <a:ext cx="354776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CC7832"/>
                </a:solidFill>
                <a:effectLst/>
                <a:latin typeface="JetBrains Mono"/>
              </a:rPr>
              <a:t>public class </a:t>
            </a:r>
            <a:r>
              <a:rPr kumimoji="0" lang="en-US" altLang="en-US" sz="2400" b="0" i="0" u="none" strike="noStrike" cap="none" normalizeH="0" baseline="0">
                <a:ln>
                  <a:noFill/>
                </a:ln>
                <a:solidFill>
                  <a:srgbClr val="A9B7C6"/>
                </a:solidFill>
                <a:effectLst/>
                <a:latin typeface="JetBrains Mono"/>
              </a:rPr>
              <a:t>InjectionClass {</a:t>
            </a:r>
            <a:br>
              <a:rPr kumimoji="0" lang="en-US" altLang="en-US" sz="2400" b="0" i="0" u="none" strike="noStrike" cap="none" normalizeH="0" baseline="0">
                <a:ln>
                  <a:noFill/>
                </a:ln>
                <a:solidFill>
                  <a:srgbClr val="A9B7C6"/>
                </a:solidFill>
                <a:effectLst/>
                <a:latin typeface="JetBrains Mono"/>
              </a:rPr>
            </a:br>
            <a:r>
              <a:rPr kumimoji="0" lang="en-US" altLang="en-US" sz="2400" b="0" i="0" u="none" strike="noStrike" cap="none" normalizeH="0" baseline="0">
                <a:ln>
                  <a:noFill/>
                </a:ln>
                <a:solidFill>
                  <a:srgbClr val="A9B7C6"/>
                </a:solidFill>
                <a:effectLst/>
                <a:latin typeface="JetBrains Mono"/>
              </a:rPr>
              <a:t>    </a:t>
            </a:r>
            <a:r>
              <a:rPr kumimoji="0" lang="en-US" altLang="en-US" sz="2400" b="0" i="0" u="none" strike="noStrike" cap="none" normalizeH="0" baseline="0">
                <a:ln>
                  <a:noFill/>
                </a:ln>
                <a:solidFill>
                  <a:srgbClr val="CC7832"/>
                </a:solidFill>
                <a:effectLst/>
                <a:latin typeface="JetBrains Mono"/>
              </a:rPr>
              <a:t>private </a:t>
            </a:r>
            <a:r>
              <a:rPr kumimoji="0" lang="en-US" altLang="en-US" sz="2400" b="0" i="0" u="none" strike="noStrike" cap="none" normalizeH="0" baseline="0">
                <a:ln>
                  <a:noFill/>
                </a:ln>
                <a:solidFill>
                  <a:srgbClr val="A9B7C6"/>
                </a:solidFill>
                <a:effectLst/>
                <a:latin typeface="JetBrains Mono"/>
              </a:rPr>
              <a:t>Object </a:t>
            </a:r>
            <a:r>
              <a:rPr kumimoji="0" lang="en-US" altLang="en-US" sz="2400" b="0" i="0" u="none" strike="noStrike" cap="none" normalizeH="0" baseline="0">
                <a:ln>
                  <a:noFill/>
                </a:ln>
                <a:solidFill>
                  <a:srgbClr val="9876AA"/>
                </a:solidFill>
                <a:effectLst/>
                <a:latin typeface="JetBrains Mono"/>
              </a:rPr>
              <a:t>field</a:t>
            </a:r>
            <a:r>
              <a:rPr kumimoji="0" lang="en-US" altLang="en-US" sz="2400" b="0" i="0" u="none" strike="noStrike" cap="none" normalizeH="0" baseline="0">
                <a:ln>
                  <a:noFill/>
                </a:ln>
                <a:solidFill>
                  <a:srgbClr val="CC7832"/>
                </a:solidFill>
                <a:effectLst/>
                <a:latin typeface="JetBrains Mono"/>
              </a:rPr>
              <a:t>;</a:t>
            </a:r>
            <a:br>
              <a:rPr kumimoji="0" lang="en-US" altLang="en-US" sz="2400" b="0" i="0" u="none" strike="noStrike" cap="none" normalizeH="0" baseline="0">
                <a:ln>
                  <a:noFill/>
                </a:ln>
                <a:solidFill>
                  <a:srgbClr val="CC7832"/>
                </a:solidFill>
                <a:effectLst/>
                <a:latin typeface="JetBrains Mono"/>
              </a:rPr>
            </a:br>
            <a:r>
              <a:rPr kumimoji="0" lang="en-US" altLang="en-US" sz="2400" b="0" i="0" u="none" strike="noStrike" cap="none" normalizeH="0" baseline="0">
                <a:ln>
                  <a:noFill/>
                </a:ln>
                <a:solidFill>
                  <a:srgbClr val="A9B7C6"/>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18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method/setter</a:t>
            </a:r>
          </a:p>
        </p:txBody>
      </p:sp>
      <p:sp>
        <p:nvSpPr>
          <p:cNvPr id="4" name="Rectangle 2">
            <a:extLst>
              <a:ext uri="{FF2B5EF4-FFF2-40B4-BE49-F238E27FC236}">
                <a16:creationId xmlns:a16="http://schemas.microsoft.com/office/drawing/2014/main" id="{DC883B9E-8A84-066A-E4B6-E1969CBF16A0}"/>
              </a:ext>
            </a:extLst>
          </p:cNvPr>
          <p:cNvSpPr>
            <a:spLocks noGrp="1" noChangeArrowheads="1"/>
          </p:cNvSpPr>
          <p:nvPr>
            <p:ph idx="1"/>
          </p:nvPr>
        </p:nvSpPr>
        <p:spPr bwMode="auto">
          <a:xfrm>
            <a:off x="3764869" y="2090172"/>
            <a:ext cx="466226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public class </a:t>
            </a:r>
            <a:r>
              <a:rPr kumimoji="0" lang="en-US" altLang="en-US" sz="2400" b="0" i="0" u="none" strike="noStrike" cap="none" normalizeH="0" baseline="0" dirty="0" err="1">
                <a:ln>
                  <a:noFill/>
                </a:ln>
                <a:solidFill>
                  <a:srgbClr val="A9B7C6"/>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private </a:t>
            </a:r>
            <a:r>
              <a:rPr kumimoji="0" lang="en-US" altLang="en-US" sz="2400" b="0" i="0" u="none" strike="noStrike" cap="none" normalizeH="0" baseline="0" dirty="0">
                <a:ln>
                  <a:noFill/>
                </a:ln>
                <a:solidFill>
                  <a:srgbClr val="A9B7C6"/>
                </a:solidFill>
                <a:effectLst/>
                <a:latin typeface="JetBrains Mono"/>
              </a:rPr>
              <a:t>Object </a:t>
            </a:r>
            <a:r>
              <a:rPr kumimoji="0" lang="en-US" altLang="en-US" sz="2400" b="0" i="0" u="none" strike="noStrike" cap="none" normalizeH="0" baseline="0" dirty="0">
                <a:ln>
                  <a:noFill/>
                </a:ln>
                <a:solidFill>
                  <a:srgbClr val="9876AA"/>
                </a:solidFill>
                <a:effectLst/>
                <a:latin typeface="JetBrains Mono"/>
              </a:rPr>
              <a:t>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void </a:t>
            </a:r>
            <a:r>
              <a:rPr kumimoji="0" lang="en-US" altLang="en-US" sz="2400" b="0" i="0" u="none" strike="noStrike" cap="none" normalizeH="0" baseline="0" dirty="0" err="1">
                <a:ln>
                  <a:noFill/>
                </a:ln>
                <a:solidFill>
                  <a:srgbClr val="FFC66D"/>
                </a:solidFill>
                <a:effectLst/>
                <a:latin typeface="JetBrains Mono"/>
              </a:rPr>
              <a:t>setField</a:t>
            </a:r>
            <a:r>
              <a:rPr kumimoji="0" lang="en-US" altLang="en-US" sz="2400" b="0" i="0" u="none" strike="noStrike" cap="none" normalizeH="0" baseline="0" dirty="0">
                <a:ln>
                  <a:noFill/>
                </a:ln>
                <a:solidFill>
                  <a:srgbClr val="FFC66D"/>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(Object field)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CC7832"/>
                </a:solidFill>
                <a:effectLst/>
                <a:latin typeface="JetBrains Mono"/>
              </a:rPr>
              <a:t>this</a:t>
            </a:r>
            <a:r>
              <a:rPr kumimoji="0" lang="en-US" altLang="en-US" sz="2400" b="0" i="0" u="none" strike="noStrike" cap="none" normalizeH="0" baseline="0" dirty="0" err="1">
                <a:ln>
                  <a:noFill/>
                </a:ln>
                <a:solidFill>
                  <a:srgbClr val="A9B7C6"/>
                </a:solidFill>
                <a:effectLst/>
                <a:latin typeface="JetBrains Mono"/>
              </a:rPr>
              <a:t>.</a:t>
            </a:r>
            <a:r>
              <a:rPr kumimoji="0" lang="en-US" altLang="en-US" sz="2400" b="0" i="0" u="none" strike="noStrike" cap="none" normalizeH="0" baseline="0" dirty="0" err="1">
                <a:ln>
                  <a:noFill/>
                </a:ln>
                <a:solidFill>
                  <a:srgbClr val="9876AA"/>
                </a:solidFill>
                <a:effectLst/>
                <a:latin typeface="JetBrains Mono"/>
              </a:rPr>
              <a:t>field</a:t>
            </a:r>
            <a:r>
              <a:rPr kumimoji="0" lang="en-US" altLang="en-US" sz="2400" b="0" i="0" u="none" strike="noStrike" cap="none" normalizeH="0" baseline="0" dirty="0">
                <a:ln>
                  <a:noFill/>
                </a:ln>
                <a:solidFill>
                  <a:srgbClr val="9876AA"/>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 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05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constructor</a:t>
            </a:r>
          </a:p>
        </p:txBody>
      </p:sp>
      <p:sp>
        <p:nvSpPr>
          <p:cNvPr id="7" name="Rectangle 4">
            <a:extLst>
              <a:ext uri="{FF2B5EF4-FFF2-40B4-BE49-F238E27FC236}">
                <a16:creationId xmlns:a16="http://schemas.microsoft.com/office/drawing/2014/main" id="{E40382F9-03C9-CBF9-31CC-A66DB4F4D091}"/>
              </a:ext>
            </a:extLst>
          </p:cNvPr>
          <p:cNvSpPr>
            <a:spLocks noGrp="1" noChangeArrowheads="1"/>
          </p:cNvSpPr>
          <p:nvPr>
            <p:ph idx="1"/>
          </p:nvPr>
        </p:nvSpPr>
        <p:spPr bwMode="auto">
          <a:xfrm>
            <a:off x="3333865" y="2090172"/>
            <a:ext cx="47981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public class </a:t>
            </a:r>
            <a:r>
              <a:rPr kumimoji="0" lang="en-US" altLang="en-US" sz="2400" b="0" i="0" u="none" strike="noStrike" cap="none" normalizeH="0" baseline="0" dirty="0" err="1">
                <a:ln>
                  <a:noFill/>
                </a:ln>
                <a:solidFill>
                  <a:srgbClr val="A9B7C6"/>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private final </a:t>
            </a:r>
            <a:r>
              <a:rPr kumimoji="0" lang="en-US" altLang="en-US" sz="2400" b="0" i="0" u="none" strike="noStrike" cap="none" normalizeH="0" baseline="0" dirty="0">
                <a:ln>
                  <a:noFill/>
                </a:ln>
                <a:solidFill>
                  <a:srgbClr val="A9B7C6"/>
                </a:solidFill>
                <a:effectLst/>
                <a:latin typeface="JetBrains Mono"/>
              </a:rPr>
              <a:t>Object </a:t>
            </a:r>
            <a:r>
              <a:rPr kumimoji="0" lang="en-US" altLang="en-US" sz="2400" b="0" i="0" u="none" strike="noStrike" cap="none" normalizeH="0" baseline="0" dirty="0">
                <a:ln>
                  <a:noFill/>
                </a:ln>
                <a:solidFill>
                  <a:srgbClr val="9876AA"/>
                </a:solidFill>
                <a:effectLst/>
                <a:latin typeface="JetBrains Mono"/>
              </a:rPr>
              <a:t>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public </a:t>
            </a:r>
            <a:r>
              <a:rPr kumimoji="0" lang="en-US" altLang="en-US" sz="2400" b="0" i="0" u="none" strike="noStrike" cap="none" normalizeH="0" baseline="0" dirty="0" err="1">
                <a:ln>
                  <a:noFill/>
                </a:ln>
                <a:solidFill>
                  <a:srgbClr val="FFC66D"/>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(Object field)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CC7832"/>
                </a:solidFill>
                <a:effectLst/>
                <a:latin typeface="JetBrains Mono"/>
              </a:rPr>
              <a:t>this</a:t>
            </a:r>
            <a:r>
              <a:rPr kumimoji="0" lang="en-US" altLang="en-US" sz="2400" b="0" i="0" u="none" strike="noStrike" cap="none" normalizeH="0" baseline="0" dirty="0" err="1">
                <a:ln>
                  <a:noFill/>
                </a:ln>
                <a:solidFill>
                  <a:srgbClr val="A9B7C6"/>
                </a:solidFill>
                <a:effectLst/>
                <a:latin typeface="JetBrains Mono"/>
              </a:rPr>
              <a:t>.</a:t>
            </a:r>
            <a:r>
              <a:rPr kumimoji="0" lang="en-US" altLang="en-US" sz="2400" b="0" i="0" u="none" strike="noStrike" cap="none" normalizeH="0" baseline="0" dirty="0" err="1">
                <a:ln>
                  <a:noFill/>
                </a:ln>
                <a:solidFill>
                  <a:srgbClr val="9876AA"/>
                </a:solidFill>
                <a:effectLst/>
                <a:latin typeface="JetBrains Mono"/>
              </a:rPr>
              <a:t>field</a:t>
            </a:r>
            <a:r>
              <a:rPr kumimoji="0" lang="en-US" altLang="en-US" sz="2400" b="0" i="0" u="none" strike="noStrike" cap="none" normalizeH="0" baseline="0" dirty="0">
                <a:ln>
                  <a:noFill/>
                </a:ln>
                <a:solidFill>
                  <a:srgbClr val="9876AA"/>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 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34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ustomizing the Spring Boot Banner | by Leo Gutiérrez | The Startup | Medium">
            <a:extLst>
              <a:ext uri="{FF2B5EF4-FFF2-40B4-BE49-F238E27FC236}">
                <a16:creationId xmlns:a16="http://schemas.microsoft.com/office/drawing/2014/main" id="{857AA377-7084-1E5A-F931-4364EC80F3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49045" y="2557360"/>
            <a:ext cx="3789988" cy="16202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0">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305D49-4444-4910-760D-A69FB1E3E4D5}"/>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a:solidFill>
                  <a:schemeClr val="tx1"/>
                </a:solidFill>
                <a:latin typeface="+mj-lt"/>
                <a:ea typeface="+mj-ea"/>
                <a:cs typeface="+mj-cs"/>
              </a:rPr>
              <a:t>Springboot</a:t>
            </a:r>
          </a:p>
        </p:txBody>
      </p:sp>
      <p:sp>
        <p:nvSpPr>
          <p:cNvPr id="3" name="Text Placeholder 2">
            <a:extLst>
              <a:ext uri="{FF2B5EF4-FFF2-40B4-BE49-F238E27FC236}">
                <a16:creationId xmlns:a16="http://schemas.microsoft.com/office/drawing/2014/main" id="{CD6972F3-27DF-1DD4-36BF-6F3248B1EF77}"/>
              </a:ext>
            </a:extLst>
          </p:cNvPr>
          <p:cNvSpPr>
            <a:spLocks noGrp="1"/>
          </p:cNvSpPr>
          <p:nvPr>
            <p:ph type="body" idx="1"/>
          </p:nvPr>
        </p:nvSpPr>
        <p:spPr>
          <a:xfrm>
            <a:off x="804672" y="4096512"/>
            <a:ext cx="4167376" cy="1155525"/>
          </a:xfrm>
        </p:spPr>
        <p:txBody>
          <a:bodyPr vert="horz" lIns="91440" tIns="45720" rIns="91440" bIns="45720" rtlCol="0" anchor="t">
            <a:normAutofit/>
          </a:bodyPr>
          <a:lstStyle/>
          <a:p>
            <a:r>
              <a:rPr lang="en-US" sz="2000" kern="1200">
                <a:solidFill>
                  <a:schemeClr val="tx1"/>
                </a:solidFill>
                <a:latin typeface="+mn-lt"/>
                <a:ea typeface="+mn-ea"/>
                <a:cs typeface="+mn-cs"/>
              </a:rPr>
              <a:t>Generating a new project</a:t>
            </a:r>
          </a:p>
        </p:txBody>
      </p:sp>
    </p:spTree>
    <p:extLst>
      <p:ext uri="{BB962C8B-B14F-4D97-AF65-F5344CB8AC3E}">
        <p14:creationId xmlns:p14="http://schemas.microsoft.com/office/powerpoint/2010/main" val="18342648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48C7-7B01-B7E5-0127-20F193AF236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b="1" kern="1200">
                <a:solidFill>
                  <a:schemeClr val="tx1"/>
                </a:solidFill>
                <a:latin typeface="+mj-lt"/>
                <a:ea typeface="+mj-ea"/>
                <a:cs typeface="+mj-cs"/>
              </a:rPr>
              <a:t>Spring initializr - </a:t>
            </a:r>
            <a:r>
              <a:rPr lang="en-US" sz="5000" kern="1200">
                <a:solidFill>
                  <a:schemeClr val="tx1"/>
                </a:solidFill>
                <a:latin typeface="+mj-lt"/>
                <a:ea typeface="+mj-ea"/>
                <a:cs typeface="+mj-cs"/>
              </a:rPr>
              <a:t>https://start.spring.io/</a:t>
            </a:r>
            <a:endParaRPr lang="en-US" sz="5000" b="1" kern="1200">
              <a:solidFill>
                <a:schemeClr val="tx1"/>
              </a:solidFill>
              <a:latin typeface="+mj-lt"/>
              <a:ea typeface="+mj-ea"/>
              <a:cs typeface="+mj-cs"/>
            </a:endParaRPr>
          </a:p>
        </p:txBody>
      </p:sp>
      <p:pic>
        <p:nvPicPr>
          <p:cNvPr id="17" name="Content Placeholder 16">
            <a:extLst>
              <a:ext uri="{FF2B5EF4-FFF2-40B4-BE49-F238E27FC236}">
                <a16:creationId xmlns:a16="http://schemas.microsoft.com/office/drawing/2014/main" id="{D6CA42AA-B77E-9946-9D2F-706DF856CCA7}"/>
              </a:ext>
            </a:extLst>
          </p:cNvPr>
          <p:cNvPicPr>
            <a:picLocks noGrp="1" noChangeAspect="1"/>
          </p:cNvPicPr>
          <p:nvPr>
            <p:ph idx="1"/>
          </p:nvPr>
        </p:nvPicPr>
        <p:blipFill>
          <a:blip r:embed="rId2"/>
          <a:stretch>
            <a:fillRect/>
          </a:stretch>
        </p:blipFill>
        <p:spPr>
          <a:xfrm>
            <a:off x="738431" y="1454226"/>
            <a:ext cx="10715138" cy="5196842"/>
          </a:xfrm>
          <a:prstGeom prst="rect">
            <a:avLst/>
          </a:prstGeom>
        </p:spPr>
      </p:pic>
    </p:spTree>
    <p:extLst>
      <p:ext uri="{BB962C8B-B14F-4D97-AF65-F5344CB8AC3E}">
        <p14:creationId xmlns:p14="http://schemas.microsoft.com/office/powerpoint/2010/main" val="168527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A89E-06AF-0BFB-ECC8-44FA11B88717}"/>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6551FEC0-C141-5829-F6EC-6DF66CEE9DA6}"/>
              </a:ext>
            </a:extLst>
          </p:cNvPr>
          <p:cNvSpPr>
            <a:spLocks noGrp="1"/>
          </p:cNvSpPr>
          <p:nvPr>
            <p:ph idx="1"/>
          </p:nvPr>
        </p:nvSpPr>
        <p:spPr/>
        <p:txBody>
          <a:bodyPr/>
          <a:lstStyle/>
          <a:p>
            <a:endParaRPr lang="en-US" dirty="0"/>
          </a:p>
          <a:p>
            <a:r>
              <a:rPr lang="en-US" dirty="0"/>
              <a:t>https://github.com/spring-guides/gs-spring-boot</a:t>
            </a:r>
          </a:p>
        </p:txBody>
      </p:sp>
      <p:pic>
        <p:nvPicPr>
          <p:cNvPr id="25602" name="Picture 2" descr="GitHub Logo and symbol, meaning, history, PNG, brand">
            <a:extLst>
              <a:ext uri="{FF2B5EF4-FFF2-40B4-BE49-F238E27FC236}">
                <a16:creationId xmlns:a16="http://schemas.microsoft.com/office/drawing/2014/main" id="{C099A922-0A2A-7AFC-5304-D84A83A70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4001294"/>
            <a:ext cx="3522133"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18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2933</TotalTime>
  <Words>1251</Words>
  <Application>Microsoft Office PowerPoint</Application>
  <PresentationFormat>Widescreen</PresentationFormat>
  <Paragraphs>188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JetBrains Mono</vt:lpstr>
      <vt:lpstr>RedHatText</vt:lpstr>
      <vt:lpstr>Roboto</vt:lpstr>
      <vt:lpstr>var(--pfe-theme--font-family,"Red Hat Text","RedHatText","Overpass",Overpass,Arial,sans-serif)</vt:lpstr>
      <vt:lpstr>Office Theme</vt:lpstr>
      <vt:lpstr>  SBM-1 Spring Boot Microservices</vt:lpstr>
      <vt:lpstr>Inversion of control (IoC)</vt:lpstr>
      <vt:lpstr>Dependency injection (DI)</vt:lpstr>
      <vt:lpstr>Dependency injection - field</vt:lpstr>
      <vt:lpstr>Dependency injection – method/setter</vt:lpstr>
      <vt:lpstr>Dependency injection - constructor</vt:lpstr>
      <vt:lpstr>Springboot</vt:lpstr>
      <vt:lpstr>Spring initializr - https://start.spring.io/</vt:lpstr>
      <vt:lpstr>Github repo</vt:lpstr>
      <vt:lpstr>Assignment</vt:lpstr>
      <vt:lpstr>Dependency injection - field/annotation</vt:lpstr>
      <vt:lpstr>Why Should I Use Constructor Injection?</vt:lpstr>
      <vt:lpstr>Why Should I Use Constructor Injection?</vt:lpstr>
      <vt:lpstr>REST API</vt:lpstr>
      <vt:lpstr>What is an API?</vt:lpstr>
      <vt:lpstr>What is a REST API? (Representational State transfer)</vt:lpstr>
      <vt:lpstr>REST API</vt:lpstr>
      <vt:lpstr>HTTP verbs</vt:lpstr>
      <vt:lpstr>JSON</vt:lpstr>
      <vt:lpstr>HTTP request</vt:lpstr>
      <vt:lpstr>REST endpoint - CRUD examples</vt:lpstr>
      <vt:lpstr>REST endpoint - CRUD examples</vt:lpstr>
      <vt:lpstr>REST endpoint – parameters and body</vt:lpstr>
      <vt:lpstr>REST endpoints - exercices</vt:lpstr>
      <vt:lpstr>HTTP response codes - ranges</vt:lpstr>
      <vt:lpstr>HTTP codes - success</vt:lpstr>
      <vt:lpstr>HTTP response codes - client errors</vt:lpstr>
      <vt:lpstr>HTTP response codes - server errors</vt:lpstr>
      <vt:lpstr>Error handling - risks</vt:lpstr>
      <vt:lpstr>Postman</vt:lpstr>
      <vt:lpstr>Free public APIs without authentication</vt:lpstr>
      <vt:lpstr>Assignment</vt:lpstr>
      <vt:lpstr>Spring</vt:lpstr>
      <vt:lpstr>How can Spring help us?</vt:lpstr>
      <vt:lpstr>Spring ecosystem - what will we use today</vt:lpstr>
      <vt:lpstr>Assignment</vt:lpstr>
      <vt:lpstr>Model–View–Controller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SBM-1 Spring Boot Microservices</dc:title>
  <dc:creator>David Lacoste</dc:creator>
  <cp:lastModifiedBy>David Lacoste</cp:lastModifiedBy>
  <cp:revision>5</cp:revision>
  <dcterms:created xsi:type="dcterms:W3CDTF">2022-12-12T15:09:59Z</dcterms:created>
  <dcterms:modified xsi:type="dcterms:W3CDTF">2022-12-14T16:04:34Z</dcterms:modified>
</cp:coreProperties>
</file>