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Lexen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21677B-2AA2-4003-BDC4-4D71F4E85FA5}">
  <a:tblStyle styleId="{D221677B-2AA2-4003-BDC4-4D71F4E85F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5.xml"/><Relationship Id="rId33" Type="http://schemas.openxmlformats.org/officeDocument/2006/relationships/font" Target="fonts/Lexend-bold.fntdata"/><Relationship Id="rId10" Type="http://schemas.openxmlformats.org/officeDocument/2006/relationships/slide" Target="slides/slide4.xml"/><Relationship Id="rId32" Type="http://schemas.openxmlformats.org/officeDocument/2006/relationships/font" Target="fonts/Lexen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36186541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36186541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36186541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36186541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36186541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36186541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36186541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36186541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39e650f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39e650f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36186541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36186541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39e650f2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39e650f2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39e650f2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39e650f2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4c6686bd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4c6686bd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39e650f2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39e650f2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343ec7cb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343ec7cb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39e650f2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39e650f2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39e650f2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39e650f2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36186541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36186541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39e650f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39e650f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39e650f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39e650f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36186541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36186541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36186541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36186541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36186541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36186541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36186541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36186541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BTRFS: B-Tree File System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Avila Reyes Iker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Romero Pizano Christian Gustavo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25" y="1612925"/>
            <a:ext cx="132397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3825" y="1574813"/>
            <a:ext cx="132397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830700" y="416975"/>
            <a:ext cx="68619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/>
              <a:t>Paso 3 - Actualizar los nodos</a:t>
            </a:r>
            <a:endParaRPr b="1" sz="3600" u="sng"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487800" y="135320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Primero se copia el nodo padre del  bloque de datos antiguo a un nuevo nodo y éste se actualiza para que apunte al nuevo bloque.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Este proceso se repite recursivamente hacia arriba hasta llegar a la raíz del árbol.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3">
            <a:alphaModFix/>
          </a:blip>
          <a:srcRect b="22945" l="0" r="0" t="55636"/>
          <a:stretch/>
        </p:blipFill>
        <p:spPr>
          <a:xfrm>
            <a:off x="4503401" y="1687825"/>
            <a:ext cx="4044300" cy="20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333500" y="451250"/>
            <a:ext cx="66561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/>
              <a:t>Paso 4 - Actualizar la r</a:t>
            </a:r>
            <a:r>
              <a:rPr b="1" lang="en" sz="3600" u="sng"/>
              <a:t>aíz</a:t>
            </a:r>
            <a:endParaRPr b="1" sz="3600" u="sng"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855850" y="14389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</a:t>
            </a:r>
            <a:r>
              <a:rPr lang="en" sz="2100"/>
              <a:t>e copia y modifica la raíz para que apunte a la nueva versión del árbol.</a:t>
            </a:r>
            <a:endParaRPr sz="21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Al mantener la versión anterior del archivo, se puede regresar a ella en caso de corrupción o algún otro fallo.</a:t>
            </a:r>
            <a:endParaRPr sz="2100"/>
          </a:p>
        </p:txBody>
      </p:sp>
      <p:pic>
        <p:nvPicPr>
          <p:cNvPr id="203" name="Google Shape;203;p23"/>
          <p:cNvPicPr preferRelativeResize="0"/>
          <p:nvPr/>
        </p:nvPicPr>
        <p:blipFill rotWithShape="1">
          <a:blip r:embed="rId3">
            <a:alphaModFix/>
          </a:blip>
          <a:srcRect b="-1662" l="0" r="0" t="80243"/>
          <a:stretch/>
        </p:blipFill>
        <p:spPr>
          <a:xfrm>
            <a:off x="4736501" y="1653550"/>
            <a:ext cx="4044300" cy="20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493375" y="416975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/>
              <a:t>Snapshots</a:t>
            </a:r>
            <a:endParaRPr b="1" sz="3600" u="sng"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447775" y="1187450"/>
            <a:ext cx="38004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ubvolumenes de datos.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Mantienen referencias a versiones anteriores de su estructura. Básicamente una imágen del sistema de archivos en un momento dado.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Evitan duplicar información.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G</a:t>
            </a:r>
            <a:r>
              <a:rPr lang="en" sz="1800">
                <a:latin typeface="Nunito"/>
                <a:ea typeface="Nunito"/>
                <a:cs typeface="Nunito"/>
                <a:sym typeface="Nunito"/>
              </a:rPr>
              <a:t>racias a CoW, son relativamente ligeros.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>
                <a:latin typeface="Nunito"/>
                <a:ea typeface="Nunito"/>
                <a:cs typeface="Nunito"/>
                <a:sym typeface="Nunito"/>
              </a:rPr>
              <a:t>Solo almacenan diferencias respecto a los datos originales.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0" name="Google Shape;210;p24"/>
          <p:cNvPicPr preferRelativeResize="0"/>
          <p:nvPr/>
        </p:nvPicPr>
        <p:blipFill rotWithShape="1">
          <a:blip r:embed="rId3">
            <a:alphaModFix/>
          </a:blip>
          <a:srcRect b="0" l="0" r="36057" t="0"/>
          <a:stretch/>
        </p:blipFill>
        <p:spPr>
          <a:xfrm>
            <a:off x="4678400" y="1187450"/>
            <a:ext cx="3800475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/>
        </p:nvSpPr>
        <p:spPr>
          <a:xfrm>
            <a:off x="4462425" y="4121150"/>
            <a:ext cx="423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Snapshot de un folder.</a:t>
            </a:r>
            <a:endParaRPr i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40"/>
              <a:t>¿Cómo funcionan?</a:t>
            </a:r>
            <a:endParaRPr sz="3140"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385850" y="26352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Ejemplo: Queremos modificar un archivo </a:t>
            </a:r>
            <a:r>
              <a:rPr lang="en" sz="2100"/>
              <a:t>“holamundo.txt”</a:t>
            </a:r>
            <a:r>
              <a:rPr lang="en" sz="2100"/>
              <a:t>.</a:t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219075" y="211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/>
              <a:t>¿Cómo funcionan?</a:t>
            </a:r>
            <a:endParaRPr b="1" sz="3600" u="sng"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206700" y="1054700"/>
            <a:ext cx="8730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D</a:t>
            </a:r>
            <a:r>
              <a:rPr lang="en" sz="1700">
                <a:latin typeface="Nunito"/>
                <a:ea typeface="Nunito"/>
                <a:cs typeface="Nunito"/>
                <a:sym typeface="Nunito"/>
              </a:rPr>
              <a:t>ecidimos crear un snapshot en la carpeta “snapshots/holamundo-v1.txt”.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Nunito"/>
              <a:buChar char="●"/>
            </a:pPr>
            <a:r>
              <a:rPr lang="en" sz="1700">
                <a:latin typeface="Nunito"/>
                <a:ea typeface="Nunito"/>
                <a:cs typeface="Nunito"/>
                <a:sym typeface="Nunito"/>
              </a:rPr>
              <a:t>Entramos a esta carpeta, abrimos el archivo de texto, y vemos que contiene el mismo “Hola, mundo.”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4" name="Google Shape;224;p26"/>
          <p:cNvPicPr preferRelativeResize="0"/>
          <p:nvPr/>
        </p:nvPicPr>
        <p:blipFill rotWithShape="1">
          <a:blip r:embed="rId3">
            <a:alphaModFix/>
          </a:blip>
          <a:srcRect b="0" l="0" r="47140" t="0"/>
          <a:stretch/>
        </p:blipFill>
        <p:spPr>
          <a:xfrm>
            <a:off x="704575" y="2157056"/>
            <a:ext cx="351826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 rotWithShape="1">
          <a:blip r:embed="rId4">
            <a:alphaModFix/>
          </a:blip>
          <a:srcRect b="0" l="0" r="46172" t="32610"/>
          <a:stretch/>
        </p:blipFill>
        <p:spPr>
          <a:xfrm>
            <a:off x="4839275" y="2293838"/>
            <a:ext cx="3724525" cy="6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0350" y="3244980"/>
            <a:ext cx="2322386" cy="1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0188" y="3244966"/>
            <a:ext cx="2287031" cy="1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925" y="2840230"/>
            <a:ext cx="2322386" cy="1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7"/>
          <p:cNvSpPr txBox="1"/>
          <p:nvPr>
            <p:ph type="title"/>
          </p:nvPr>
        </p:nvSpPr>
        <p:spPr>
          <a:xfrm>
            <a:off x="2527625" y="262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/>
              <a:t>¿Cómo funcionan?</a:t>
            </a:r>
            <a:endParaRPr b="1" sz="3600" u="sng"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819150" y="1081650"/>
            <a:ext cx="7505700" cy="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708" lvl="0" marL="457200" rtl="0" algn="l">
              <a:spcBef>
                <a:spcPts val="0"/>
              </a:spcBef>
              <a:spcAft>
                <a:spcPts val="0"/>
              </a:spcAft>
              <a:buSzPts val="1703"/>
              <a:buFont typeface="Nunito"/>
              <a:buChar char="●"/>
            </a:pPr>
            <a:r>
              <a:rPr lang="en" sz="1702"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lang="en" sz="1702">
                <a:latin typeface="Nunito"/>
                <a:ea typeface="Nunito"/>
                <a:cs typeface="Nunito"/>
                <a:sym typeface="Nunito"/>
              </a:rPr>
              <a:t>odificamos el “holamundo.txt” original para que diga: “Hola, mundo. Soy un archivo de texto.”.</a:t>
            </a:r>
            <a:endParaRPr sz="1702">
              <a:latin typeface="Nunito"/>
              <a:ea typeface="Nunito"/>
              <a:cs typeface="Nunito"/>
              <a:sym typeface="Nunito"/>
            </a:endParaRPr>
          </a:p>
          <a:p>
            <a:pPr indent="-336708" lvl="0" marL="457200" rtl="0" algn="l">
              <a:spcBef>
                <a:spcPts val="0"/>
              </a:spcBef>
              <a:spcAft>
                <a:spcPts val="0"/>
              </a:spcAft>
              <a:buSzPts val="1703"/>
              <a:buFont typeface="Nunito"/>
              <a:buChar char="●"/>
            </a:pPr>
            <a:r>
              <a:rPr lang="en" sz="1702">
                <a:latin typeface="Nunito"/>
                <a:ea typeface="Nunito"/>
                <a:cs typeface="Nunito"/>
                <a:sym typeface="Nunito"/>
              </a:rPr>
              <a:t>En vez de copiar completamente la cadena de “Hola, mundo.” se hace referencia al “Hola, mundo.” del snapshot.</a:t>
            </a:r>
            <a:endParaRPr sz="1702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5" name="Google Shape;235;p27"/>
          <p:cNvPicPr preferRelativeResize="0"/>
          <p:nvPr/>
        </p:nvPicPr>
        <p:blipFill rotWithShape="1">
          <a:blip r:embed="rId4">
            <a:alphaModFix/>
          </a:blip>
          <a:srcRect b="7441" l="0" r="0" t="0"/>
          <a:stretch/>
        </p:blipFill>
        <p:spPr>
          <a:xfrm>
            <a:off x="1350800" y="2670300"/>
            <a:ext cx="3000375" cy="141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27"/>
          <p:cNvCxnSpPr/>
          <p:nvPr/>
        </p:nvCxnSpPr>
        <p:spPr>
          <a:xfrm>
            <a:off x="5780825" y="4223925"/>
            <a:ext cx="999300" cy="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7"/>
          <p:cNvCxnSpPr/>
          <p:nvPr/>
        </p:nvCxnSpPr>
        <p:spPr>
          <a:xfrm>
            <a:off x="1385500" y="3690525"/>
            <a:ext cx="936300" cy="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7"/>
          <p:cNvCxnSpPr/>
          <p:nvPr/>
        </p:nvCxnSpPr>
        <p:spPr>
          <a:xfrm>
            <a:off x="2426150" y="3690525"/>
            <a:ext cx="18432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7"/>
          <p:cNvSpPr txBox="1"/>
          <p:nvPr/>
        </p:nvSpPr>
        <p:spPr>
          <a:xfrm>
            <a:off x="3767525" y="4157025"/>
            <a:ext cx="42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Mismo bloque de datos</a:t>
            </a:r>
            <a:endParaRPr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240;p27"/>
          <p:cNvCxnSpPr/>
          <p:nvPr/>
        </p:nvCxnSpPr>
        <p:spPr>
          <a:xfrm>
            <a:off x="2360575" y="3776800"/>
            <a:ext cx="3372600" cy="4335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1" name="Google Shape;241;p27"/>
          <p:cNvCxnSpPr/>
          <p:nvPr/>
        </p:nvCxnSpPr>
        <p:spPr>
          <a:xfrm flipH="1">
            <a:off x="4307850" y="2762800"/>
            <a:ext cx="813600" cy="888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2" name="Google Shape;242;p27"/>
          <p:cNvSpPr txBox="1"/>
          <p:nvPr/>
        </p:nvSpPr>
        <p:spPr>
          <a:xfrm>
            <a:off x="5062925" y="2404425"/>
            <a:ext cx="31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 guarda en un nuevo bloque de datos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1291138" y="4080825"/>
            <a:ext cx="311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holamundo.txt (modificado)</a:t>
            </a:r>
            <a:endParaRPr i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5552225" y="4256625"/>
            <a:ext cx="234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holamundo-v1.txt (snapshot)</a:t>
            </a:r>
            <a:endParaRPr i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Otras aplicaciones de los snapshots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819150" y="1569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●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Se realiza a través de sumas de verificación, o “checksums”.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●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BTRFS realiza un checksum cada que se realiza una operación de escritura, y el resultado se guarda en un árbol de checksums.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●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Cada vez que se lee un bloque, se vuelve a calcular su checksum y se compara con el almacenado para verificar que no haya corrupción.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Nunito"/>
              <a:buChar char="●"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Ayuda a mantener la integridad de los datos.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5" name="Google Shape;255;p29"/>
          <p:cNvSpPr txBox="1"/>
          <p:nvPr>
            <p:ph type="title"/>
          </p:nvPr>
        </p:nvSpPr>
        <p:spPr>
          <a:xfrm>
            <a:off x="819150" y="614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/>
              <a:t>Detección de Errores</a:t>
            </a:r>
            <a:endParaRPr b="1" sz="3600" u="sng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"/>
          <p:cNvSpPr txBox="1"/>
          <p:nvPr>
            <p:ph type="title"/>
          </p:nvPr>
        </p:nvSpPr>
        <p:spPr>
          <a:xfrm>
            <a:off x="819150" y="525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/>
              <a:t>Ejemplo de Checksums</a:t>
            </a:r>
            <a:endParaRPr b="1" sz="3600" u="sng"/>
          </a:p>
        </p:txBody>
      </p:sp>
      <p:sp>
        <p:nvSpPr>
          <p:cNvPr id="261" name="Google Shape;261;p30"/>
          <p:cNvSpPr txBox="1"/>
          <p:nvPr>
            <p:ph idx="1" type="body"/>
          </p:nvPr>
        </p:nvSpPr>
        <p:spPr>
          <a:xfrm>
            <a:off x="583050" y="1347750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Volvemos al ejemplo inicial, cuando modificamos “archivo.txt”: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Nunito"/>
              <a:buAutoNum type="arabicPeriod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Se realiza un checksum.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AutoNum type="arabicPeriod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Los datos modificados se guardan en el bloque de código “B1”.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AutoNum type="arabicPeriod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Se calcula su checksum, y esto nos da como resultado “C1”.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AutoNum type="arabicPeriod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Se guarda “C1” en el árbol de checksums. Este nodo apunta al bloque “B1” donde se guardaron los datos.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2" name="Google Shape;262;p30"/>
          <p:cNvSpPr txBox="1"/>
          <p:nvPr>
            <p:ph idx="2" type="body"/>
          </p:nvPr>
        </p:nvSpPr>
        <p:spPr>
          <a:xfrm>
            <a:off x="4572000" y="147977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Ahora intentamos leer el archivo: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Nunito"/>
              <a:buAutoNum type="arabicPeriod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BTRFS realiza la operación de checksum otra vez.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AutoNum type="arabicPeriod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El resultado de esta operación es “C2”.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AutoNum type="arabicPeriod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Busca en el árbol de checksum la referencia a “B1”.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AutoNum type="arabicPeriod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Ve que está en “C1”, pero el resultado de su operación fué “C2”.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AutoNum type="arabicPeriod"/>
            </a:pPr>
            <a:r>
              <a:rPr lang="en" sz="1500">
                <a:latin typeface="Nunito"/>
                <a:ea typeface="Nunito"/>
                <a:cs typeface="Nunito"/>
                <a:sym typeface="Nunito"/>
              </a:rPr>
              <a:t>Concluye que hubo una corrupción en el archivo.</a:t>
            </a:r>
            <a:endParaRPr sz="15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/>
              <a:t>Seguridad y Fiabilidad</a:t>
            </a:r>
            <a:endParaRPr b="1" sz="3600" u="sng"/>
          </a:p>
        </p:txBody>
      </p:sp>
      <p:sp>
        <p:nvSpPr>
          <p:cNvPr id="268" name="Google Shape;268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Nunito"/>
              <a:buChar char="●"/>
            </a:pPr>
            <a:r>
              <a:rPr i="1" lang="en" sz="1700">
                <a:solidFill>
                  <a:srgbClr val="40404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BTRFS soporta SELinux y AppArmor, permitiendo políticas de acceso granular. Ideal para entornos multi-usuario o contenedores, donde el aislamiento es crítico.</a:t>
            </a:r>
            <a:endParaRPr i="1" sz="17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40404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Funciones como RAID 5/6 aún son inestables. Se recomienda RAID 1/10 o verificar actualizaciones del kernel para usos avanzados.</a:t>
            </a:r>
            <a:endParaRPr sz="17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Nunito"/>
              <a:buChar char="●"/>
            </a:pPr>
            <a:r>
              <a:rPr lang="en" sz="1700">
                <a:solidFill>
                  <a:srgbClr val="40404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 pesar de las advertencias, sigue siendo una opción robusta y fiable :)</a:t>
            </a:r>
            <a:endParaRPr sz="1700">
              <a:solidFill>
                <a:srgbClr val="404040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998425" y="1202813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/>
              <a:t>¿Qué es?</a:t>
            </a:r>
            <a:endParaRPr b="1" sz="3600" u="sng"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00075" y="2054607"/>
            <a:ext cx="8911500" cy="31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Es un sistema </a:t>
            </a:r>
            <a:r>
              <a:rPr lang="en" sz="1800">
                <a:latin typeface="Lexend"/>
                <a:ea typeface="Lexend"/>
                <a:cs typeface="Lexend"/>
                <a:sym typeface="Lexend"/>
              </a:rPr>
              <a:t>de archivos para Linux.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Fue l</a:t>
            </a:r>
            <a:r>
              <a:rPr lang="en" sz="1800">
                <a:latin typeface="Lexend"/>
                <a:ea typeface="Lexend"/>
                <a:cs typeface="Lexend"/>
                <a:sym typeface="Lexend"/>
              </a:rPr>
              <a:t>anzado en 2007 y declarado estable hasta el 2013.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Diseñado para </a:t>
            </a:r>
            <a:r>
              <a:rPr lang="en" sz="1800">
                <a:latin typeface="Lexend"/>
                <a:ea typeface="Lexend"/>
                <a:cs typeface="Lexend"/>
                <a:sym typeface="Lexend"/>
              </a:rPr>
              <a:t>ser robusto, eficiente y escalable</a:t>
            </a:r>
            <a:r>
              <a:rPr lang="en" sz="1800">
                <a:latin typeface="Lexend"/>
                <a:ea typeface="Lexend"/>
                <a:cs typeface="Lexend"/>
                <a:sym typeface="Lexend"/>
              </a:rPr>
              <a:t>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Incorpora compresión, control de versiones y detección de </a:t>
            </a:r>
            <a:r>
              <a:rPr lang="en" sz="1800">
                <a:latin typeface="Lexend"/>
                <a:ea typeface="Lexend"/>
                <a:cs typeface="Lexend"/>
                <a:sym typeface="Lexend"/>
              </a:rPr>
              <a:t>errores.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Basado en la técnica Copy-On-Write.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Usa una estructura de Árbol-B.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177" y="433025"/>
            <a:ext cx="2704100" cy="1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2996575" y="262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/>
              <a:t>Comparativas</a:t>
            </a:r>
            <a:endParaRPr b="1" sz="3600" u="sng"/>
          </a:p>
        </p:txBody>
      </p:sp>
      <p:graphicFrame>
        <p:nvGraphicFramePr>
          <p:cNvPr id="274" name="Google Shape;274;p32"/>
          <p:cNvGraphicFramePr/>
          <p:nvPr/>
        </p:nvGraphicFramePr>
        <p:xfrm>
          <a:off x="747600" y="157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{D221677B-2AA2-4003-BDC4-4D71F4E85FA5}</a:tableStyleId>
              </a:tblPr>
              <a:tblGrid>
                <a:gridCol w="1912200"/>
                <a:gridCol w="1912200"/>
                <a:gridCol w="1912200"/>
                <a:gridCol w="1912200"/>
              </a:tblGrid>
              <a:tr h="446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0404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Aspecto</a:t>
                      </a:r>
                      <a:endParaRPr b="1" sz="1200">
                        <a:solidFill>
                          <a:srgbClr val="40404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5250" marB="95250" marR="95250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0404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BTRFS</a:t>
                      </a:r>
                      <a:endParaRPr b="1" sz="1200">
                        <a:solidFill>
                          <a:srgbClr val="40404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5250" marB="95250" marR="95250" marL="95250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0404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EXT4</a:t>
                      </a:r>
                      <a:endParaRPr b="1" sz="1200">
                        <a:solidFill>
                          <a:srgbClr val="40404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5250" marB="95250" marR="95250" marL="95250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0404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ZFS</a:t>
                      </a:r>
                      <a:endParaRPr b="1" sz="1200">
                        <a:solidFill>
                          <a:srgbClr val="40404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5250" marB="95250" marR="95250" marL="95250">
                    <a:solidFill>
                      <a:srgbClr val="3D85C6"/>
                    </a:solidFill>
                  </a:tcPr>
                </a:tc>
              </a:tr>
              <a:tr h="446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0404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Snapshots</a:t>
                      </a:r>
                      <a:endParaRPr b="1" sz="1200">
                        <a:solidFill>
                          <a:srgbClr val="40404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5250" marB="95250" marR="95250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0404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Nativos</a:t>
                      </a:r>
                      <a:endParaRPr sz="1200">
                        <a:solidFill>
                          <a:srgbClr val="40404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5250" marB="95250" marR="95250" marL="9525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0404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❌</a:t>
                      </a:r>
                      <a:endParaRPr sz="1200">
                        <a:solidFill>
                          <a:srgbClr val="40404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5250" marB="95250" marR="95250" marL="9525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0404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Avanzados</a:t>
                      </a:r>
                      <a:endParaRPr sz="1200">
                        <a:solidFill>
                          <a:srgbClr val="40404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5250" marB="95250" marR="95250" marL="95250">
                    <a:solidFill>
                      <a:srgbClr val="9FC5E8"/>
                    </a:solidFill>
                  </a:tcPr>
                </a:tc>
              </a:tr>
              <a:tr h="446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0404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Checksums</a:t>
                      </a:r>
                      <a:endParaRPr b="1" sz="1200">
                        <a:solidFill>
                          <a:srgbClr val="40404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5250" marB="95250" marR="95250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0404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✔️</a:t>
                      </a:r>
                      <a:endParaRPr sz="1200">
                        <a:solidFill>
                          <a:srgbClr val="40404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5250" marB="95250" marR="95250" marL="9525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0404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❌</a:t>
                      </a:r>
                      <a:endParaRPr sz="1200">
                        <a:solidFill>
                          <a:srgbClr val="40404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5250" marB="95250" marR="95250" marL="9525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0404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✔️ </a:t>
                      </a:r>
                      <a:endParaRPr sz="1200">
                        <a:solidFill>
                          <a:srgbClr val="40404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5250" marB="95250" marR="95250" marL="95250">
                    <a:solidFill>
                      <a:srgbClr val="9FC5E8"/>
                    </a:solidFill>
                  </a:tcPr>
                </a:tc>
              </a:tr>
              <a:tr h="446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0404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Kernel Linux</a:t>
                      </a:r>
                      <a:endParaRPr b="1" sz="1200">
                        <a:solidFill>
                          <a:srgbClr val="40404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5250" marB="95250" marR="95250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0404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Nativo</a:t>
                      </a:r>
                      <a:endParaRPr sz="1200">
                        <a:solidFill>
                          <a:srgbClr val="40404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5250" marB="95250" marR="95250" marL="9525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0404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Nativo</a:t>
                      </a:r>
                      <a:endParaRPr sz="1200">
                        <a:solidFill>
                          <a:srgbClr val="40404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5250" marB="95250" marR="95250" marL="95250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0404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❌ Módulo externo</a:t>
                      </a:r>
                      <a:endParaRPr sz="1200">
                        <a:solidFill>
                          <a:srgbClr val="40404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5250" marB="95250" marR="95250" marL="95250">
                    <a:solidFill>
                      <a:srgbClr val="9FC5E8"/>
                    </a:solidFill>
                  </a:tcPr>
                </a:tc>
              </a:tr>
              <a:tr h="446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0404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Recomendado</a:t>
                      </a:r>
                      <a:endParaRPr b="1" sz="1200">
                        <a:solidFill>
                          <a:srgbClr val="40404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5250" marB="95250" marR="95250" marL="91425">
                    <a:lnB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0404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Contenedores</a:t>
                      </a:r>
                      <a:endParaRPr sz="1200">
                        <a:solidFill>
                          <a:srgbClr val="40404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5250" marB="95250" marR="95250" marL="95250">
                    <a:lnB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0404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Uso general</a:t>
                      </a:r>
                      <a:endParaRPr sz="1200">
                        <a:solidFill>
                          <a:srgbClr val="40404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5250" marB="95250" marR="95250" marL="95250">
                    <a:lnB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0404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Enterprise/NAS</a:t>
                      </a:r>
                      <a:endParaRPr sz="1200">
                        <a:solidFill>
                          <a:srgbClr val="40404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5250" marB="95250" marR="95250" marL="95250">
                    <a:lnB cap="flat" cmpd="sng" w="9525">
                      <a:solidFill>
                        <a:srgbClr val="E5E5E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>
            <p:ph type="title"/>
          </p:nvPr>
        </p:nvSpPr>
        <p:spPr>
          <a:xfrm>
            <a:off x="236100" y="202375"/>
            <a:ext cx="8718600" cy="47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 u="sng"/>
              <a:t>Conclusiones</a:t>
            </a:r>
            <a:endParaRPr b="1" sz="6000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441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/>
              <a:t>¿Qúe es un sistema de archivos?</a:t>
            </a:r>
            <a:endParaRPr b="1" sz="3600" u="sng"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508050" y="1396025"/>
            <a:ext cx="5236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Es una estructura para organizar y administrar archivos en un dispositivo de almacenamiento, como pueden ser un disco duro, una unidad de estado sólido (SSD) o un dispositivo flash USB. Ejemplos:</a:t>
            </a:r>
            <a:endParaRPr sz="14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xend"/>
              <a:buChar char="➢"/>
            </a:pPr>
            <a:r>
              <a:rPr lang="en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FAT y exFAT</a:t>
            </a:r>
            <a:endParaRPr sz="14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xend"/>
              <a:buChar char="➢"/>
            </a:pPr>
            <a:r>
              <a:rPr lang="en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NTFS</a:t>
            </a:r>
            <a:endParaRPr sz="14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xend"/>
              <a:buChar char="➢"/>
            </a:pPr>
            <a:r>
              <a:rPr lang="en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APFS</a:t>
            </a:r>
            <a:endParaRPr sz="14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xend"/>
              <a:buChar char="➢"/>
            </a:pPr>
            <a:r>
              <a:rPr lang="en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HFS, HFS+</a:t>
            </a:r>
            <a:endParaRPr sz="14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exend"/>
              <a:buChar char="➢"/>
            </a:pPr>
            <a:r>
              <a:rPr lang="en" sz="14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Ext4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600" y="1396013"/>
            <a:ext cx="238125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/>
          <p:nvPr/>
        </p:nvPicPr>
        <p:blipFill rotWithShape="1">
          <a:blip r:embed="rId3">
            <a:alphaModFix/>
          </a:blip>
          <a:srcRect b="19367" l="0" r="0" t="0"/>
          <a:stretch/>
        </p:blipFill>
        <p:spPr>
          <a:xfrm>
            <a:off x="4461950" y="2667950"/>
            <a:ext cx="4085474" cy="16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 rotWithShape="1">
          <a:blip r:embed="rId4">
            <a:alphaModFix/>
          </a:blip>
          <a:srcRect b="19367" l="0" r="0" t="0"/>
          <a:stretch/>
        </p:blipFill>
        <p:spPr>
          <a:xfrm>
            <a:off x="530200" y="2624950"/>
            <a:ext cx="3979550" cy="164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>
            <p:ph type="title"/>
          </p:nvPr>
        </p:nvSpPr>
        <p:spPr>
          <a:xfrm>
            <a:off x="340275" y="267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/>
              <a:t>Copy-on-Write</a:t>
            </a:r>
            <a:endParaRPr b="1" sz="3600" u="sng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530200" y="1139225"/>
            <a:ext cx="7905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●"/>
            </a:pPr>
            <a:r>
              <a:rPr lang="en" sz="1500"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500">
                <a:latin typeface="Lexend"/>
                <a:ea typeface="Lexend"/>
                <a:cs typeface="Lexend"/>
                <a:sym typeface="Lexend"/>
              </a:rPr>
              <a:t>ambién conocido como “Shadowing” o “Implicit Sharing”.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●"/>
            </a:pPr>
            <a:r>
              <a:rPr lang="en" sz="1500">
                <a:latin typeface="Lexend"/>
                <a:ea typeface="Lexend"/>
                <a:cs typeface="Lexend"/>
                <a:sym typeface="Lexend"/>
              </a:rPr>
              <a:t>Comparte bloques de almacenamiento entre archivos y programas hasta que uno necesita ser modificado.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●"/>
            </a:pPr>
            <a:r>
              <a:rPr lang="en" sz="1500">
                <a:latin typeface="Lexend"/>
                <a:ea typeface="Lexend"/>
                <a:cs typeface="Lexend"/>
                <a:sym typeface="Lexend"/>
              </a:rPr>
              <a:t>No </a:t>
            </a:r>
            <a:r>
              <a:rPr lang="en" sz="1500">
                <a:latin typeface="Lexend"/>
                <a:ea typeface="Lexend"/>
                <a:cs typeface="Lexend"/>
                <a:sym typeface="Lexend"/>
              </a:rPr>
              <a:t>sobrescribe</a:t>
            </a:r>
            <a:r>
              <a:rPr lang="en" sz="1500">
                <a:latin typeface="Lexend"/>
                <a:ea typeface="Lexend"/>
                <a:cs typeface="Lexend"/>
                <a:sym typeface="Lexend"/>
              </a:rPr>
              <a:t> datos, solo guarda una copia en un nuevo bloque de memoria.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●"/>
            </a:pPr>
            <a:r>
              <a:rPr lang="en" sz="1500">
                <a:latin typeface="Lexend"/>
                <a:ea typeface="Lexend"/>
                <a:cs typeface="Lexend"/>
                <a:sym typeface="Lexend"/>
              </a:rPr>
              <a:t>Mejora</a:t>
            </a:r>
            <a:r>
              <a:rPr lang="en" sz="1500">
                <a:latin typeface="Lexend"/>
                <a:ea typeface="Lexend"/>
                <a:cs typeface="Lexend"/>
                <a:sym typeface="Lexend"/>
              </a:rPr>
              <a:t> la integridad de los datos y se facilita la creación de snapshots.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190775" y="4271975"/>
            <a:ext cx="465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 comparten los datos en lectura.</a:t>
            </a:r>
            <a:endParaRPr i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4175488" y="4271975"/>
            <a:ext cx="465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 crea una copia en escritura.</a:t>
            </a:r>
            <a:endParaRPr i="1"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678300" y="40265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/>
              <a:t>Árboles B</a:t>
            </a:r>
            <a:endParaRPr b="1" sz="3600" u="sng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491650" y="1415275"/>
            <a:ext cx="4278600" cy="26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"/>
              <a:buChar char="●"/>
            </a:pPr>
            <a:r>
              <a:rPr lang="en" sz="1700">
                <a:latin typeface="Lexend"/>
                <a:ea typeface="Lexend"/>
                <a:cs typeface="Lexend"/>
                <a:sym typeface="Lexend"/>
              </a:rPr>
              <a:t>Estructura de datos c</a:t>
            </a:r>
            <a:r>
              <a:rPr lang="en" sz="1700">
                <a:latin typeface="Lexend"/>
                <a:ea typeface="Lexend"/>
                <a:cs typeface="Lexend"/>
                <a:sym typeface="Lexend"/>
              </a:rPr>
              <a:t>omúnmente utilizada dentro de los sistemas de archivos.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"/>
              <a:buChar char="●"/>
            </a:pPr>
            <a:r>
              <a:rPr lang="en" sz="1700">
                <a:latin typeface="Lexend"/>
                <a:ea typeface="Lexend"/>
                <a:cs typeface="Lexend"/>
                <a:sym typeface="Lexend"/>
              </a:rPr>
              <a:t>Se usa para </a:t>
            </a:r>
            <a:r>
              <a:rPr lang="en" sz="1700">
                <a:latin typeface="Lexend"/>
                <a:ea typeface="Lexend"/>
                <a:cs typeface="Lexend"/>
                <a:sym typeface="Lexend"/>
              </a:rPr>
              <a:t>administrar</a:t>
            </a:r>
            <a:r>
              <a:rPr lang="en" sz="1700">
                <a:latin typeface="Lexend"/>
                <a:ea typeface="Lexend"/>
                <a:cs typeface="Lexend"/>
                <a:sym typeface="Lexend"/>
              </a:rPr>
              <a:t> grandes cantidades de datos.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"/>
              <a:buChar char="●"/>
            </a:pPr>
            <a:r>
              <a:rPr lang="en" sz="1700">
                <a:latin typeface="Lexend"/>
                <a:ea typeface="Lexend"/>
                <a:cs typeface="Lexend"/>
                <a:sym typeface="Lexend"/>
              </a:rPr>
              <a:t>Mantiene a los datos organizados y fácilmente accesibles.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"/>
              <a:buChar char="●"/>
            </a:pPr>
            <a:r>
              <a:rPr lang="en" sz="1700">
                <a:latin typeface="Lexend"/>
                <a:ea typeface="Lexend"/>
                <a:cs typeface="Lexend"/>
                <a:sym typeface="Lexend"/>
              </a:rPr>
              <a:t>Minimiza</a:t>
            </a:r>
            <a:r>
              <a:rPr lang="en" sz="1700">
                <a:latin typeface="Lexend"/>
                <a:ea typeface="Lexend"/>
                <a:cs typeface="Lexend"/>
                <a:sym typeface="Lexend"/>
              </a:rPr>
              <a:t> la cantidad de accesos al disco.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525" y="1589302"/>
            <a:ext cx="3709200" cy="2312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64450" y="4066075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Ejemplo: Árbol con 3 claves y 4 hijos en el nodo raíz.</a:t>
            </a:r>
            <a:endParaRPr i="1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38" y="2152875"/>
            <a:ext cx="7466916" cy="22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864450" y="796300"/>
            <a:ext cx="7415100" cy="13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Lexend"/>
              <a:buChar char="●"/>
            </a:pPr>
            <a:r>
              <a:rPr lang="en" sz="1700">
                <a:latin typeface="Lexend"/>
                <a:ea typeface="Lexend"/>
                <a:cs typeface="Lexend"/>
                <a:sym typeface="Lexend"/>
              </a:rPr>
              <a:t>Cada nodo puede almacenar ‘m-1’ claves, y </a:t>
            </a:r>
            <a:r>
              <a:rPr lang="en" sz="1700">
                <a:latin typeface="Lexend"/>
                <a:ea typeface="Lexend"/>
                <a:cs typeface="Lexend"/>
                <a:sym typeface="Lexend"/>
              </a:rPr>
              <a:t>‘m’ hijos</a:t>
            </a:r>
            <a:r>
              <a:rPr lang="en" sz="1700">
                <a:latin typeface="Lexend"/>
                <a:ea typeface="Lexend"/>
                <a:cs typeface="Lexend"/>
                <a:sym typeface="Lexend"/>
              </a:rPr>
              <a:t>.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Lexend"/>
              <a:buChar char="●"/>
            </a:pPr>
            <a:r>
              <a:rPr lang="en" sz="1700">
                <a:latin typeface="Lexend"/>
                <a:ea typeface="Lexend"/>
                <a:cs typeface="Lexend"/>
                <a:sym typeface="Lexend"/>
              </a:rPr>
              <a:t>A</a:t>
            </a:r>
            <a:r>
              <a:rPr lang="en" sz="1700">
                <a:latin typeface="Lexend"/>
                <a:ea typeface="Lexend"/>
                <a:cs typeface="Lexend"/>
                <a:sym typeface="Lexend"/>
              </a:rPr>
              <a:t>ltura r</a:t>
            </a:r>
            <a:r>
              <a:rPr lang="en" sz="1700">
                <a:latin typeface="Lexend"/>
                <a:ea typeface="Lexend"/>
                <a:cs typeface="Lexend"/>
                <a:sym typeface="Lexend"/>
              </a:rPr>
              <a:t>educida significativamente</a:t>
            </a:r>
            <a:r>
              <a:rPr lang="en" sz="1700">
                <a:latin typeface="Lexend"/>
                <a:ea typeface="Lexend"/>
                <a:cs typeface="Lexend"/>
                <a:sym typeface="Lexend"/>
              </a:rPr>
              <a:t>.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Lexend"/>
              <a:buChar char="●"/>
            </a:pPr>
            <a:r>
              <a:rPr lang="en" sz="1700">
                <a:latin typeface="Lexend"/>
                <a:ea typeface="Lexend"/>
                <a:cs typeface="Lexend"/>
                <a:sym typeface="Lexend"/>
              </a:rPr>
              <a:t>Minimiza el número de accesos al disco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Lexend"/>
              <a:buChar char="●"/>
            </a:pPr>
            <a:r>
              <a:rPr lang="en" sz="1700">
                <a:latin typeface="Lexend"/>
                <a:ea typeface="Lexend"/>
                <a:cs typeface="Lexend"/>
                <a:sym typeface="Lexend"/>
              </a:rPr>
              <a:t>Mejora el rendimiento en operaciones </a:t>
            </a:r>
            <a:r>
              <a:rPr lang="en" sz="1700">
                <a:latin typeface="Lexend"/>
                <a:ea typeface="Lexend"/>
                <a:cs typeface="Lexend"/>
                <a:sym typeface="Lexend"/>
              </a:rPr>
              <a:t>de</a:t>
            </a:r>
            <a:r>
              <a:rPr lang="en" sz="1700">
                <a:latin typeface="Lexend"/>
                <a:ea typeface="Lexend"/>
                <a:cs typeface="Lexend"/>
                <a:sym typeface="Lexend"/>
              </a:rPr>
              <a:t> inserción, eliminación y búsqueda.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Lexend"/>
              <a:buChar char="●"/>
            </a:pPr>
            <a:r>
              <a:rPr lang="en" sz="1700">
                <a:latin typeface="Lexend"/>
                <a:ea typeface="Lexend"/>
                <a:cs typeface="Lexend"/>
                <a:sym typeface="Lexend"/>
              </a:rPr>
              <a:t>Todos sus nodos “hoja” se mantienen en el mismo nivel.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40"/>
              <a:t>¿Como es el proceso de escritura?</a:t>
            </a:r>
            <a:endParaRPr sz="3140"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385850" y="26352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Ejemplo: Queremos modificar “archivo.txt”.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545050" y="711000"/>
            <a:ext cx="6481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/>
              <a:t>Paso 1 - Encontrar el archivo</a:t>
            </a:r>
            <a:endParaRPr b="1" sz="3600" u="sng"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470650" y="1567825"/>
            <a:ext cx="3884100" cy="26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C</a:t>
            </a:r>
            <a:r>
              <a:rPr lang="en" sz="1800">
                <a:latin typeface="Lexend"/>
                <a:ea typeface="Lexend"/>
                <a:cs typeface="Lexend"/>
                <a:sym typeface="Lexend"/>
              </a:rPr>
              <a:t>ada nodo contiene referencias a bloques de datos.</a:t>
            </a:r>
            <a:br>
              <a:rPr lang="en" sz="1800">
                <a:latin typeface="Lexend"/>
                <a:ea typeface="Lexend"/>
                <a:cs typeface="Lexend"/>
                <a:sym typeface="Lexend"/>
              </a:rPr>
            </a:b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Para encontrar archivo.txt, recorre desde el Árbol Raíz → Árbol de Metadatos → Entrada del archivo.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/>
          </a:blip>
          <a:srcRect b="74617" l="0" r="0" t="3964"/>
          <a:stretch/>
        </p:blipFill>
        <p:spPr>
          <a:xfrm>
            <a:off x="4565051" y="1567825"/>
            <a:ext cx="4044300" cy="20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406850" y="221575"/>
            <a:ext cx="63303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/>
              <a:t>Paso 2 - Copiar el archivo</a:t>
            </a:r>
            <a:endParaRPr b="1" sz="3600" u="sng"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573550" y="1061750"/>
            <a:ext cx="77760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exend"/>
                <a:ea typeface="Lexend"/>
                <a:cs typeface="Lexend"/>
                <a:sym typeface="Lexend"/>
              </a:rPr>
              <a:t>Como se quiere modificar el archivo, se realiza una copia.</a:t>
            </a:r>
            <a:endParaRPr sz="1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latin typeface="Lexend"/>
                <a:ea typeface="Lexend"/>
                <a:cs typeface="Lexend"/>
                <a:sym typeface="Lexend"/>
              </a:rPr>
              <a:t>En lugar de sobreescribir el archivo sobre ese bloque, se asigna un nuevo bloque de memoria, y se escribe la nueva versión de los datos en ese bloque.</a:t>
            </a:r>
            <a:endParaRPr sz="19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 rotWithShape="1">
          <a:blip r:embed="rId3">
            <a:alphaModFix/>
          </a:blip>
          <a:srcRect b="47647" l="-2190" r="2190" t="30934"/>
          <a:stretch/>
        </p:blipFill>
        <p:spPr>
          <a:xfrm>
            <a:off x="3933176" y="2427525"/>
            <a:ext cx="4044300" cy="20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