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fonts/font1.fntdata" ContentType="application/x-fontdata"/>
  <Override PartName="/ppt/fonts/font2.fntdata" ContentType="application/x-fontdata"/>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13"/>
  </p:handoutMasterIdLst>
  <p:sldIdLst>
    <p:sldId id="257" r:id="rId3"/>
    <p:sldId id="268" r:id="rId5"/>
    <p:sldId id="272" r:id="rId6"/>
    <p:sldId id="273" r:id="rId7"/>
    <p:sldId id="274" r:id="rId8"/>
    <p:sldId id="279" r:id="rId9"/>
    <p:sldId id="283" r:id="rId10"/>
    <p:sldId id="262" r:id="rId11"/>
    <p:sldId id="271" r:id="rId12"/>
  </p:sldIdLst>
  <p:sldSz cx="12192000" cy="6858000"/>
  <p:notesSz cx="6858000" cy="9144000"/>
  <p:embeddedFontLst>
    <p:embeddedFont>
      <p:font typeface="Manrope SemiBold" charset="0"/>
      <p:bold r:id="rId17"/>
    </p:embeddedFont>
    <p:embeddedFont>
      <p:font typeface="MuseoModerno Black" pitchFamily="2" charset="0"/>
      <p:bold r:id="rId18"/>
    </p:embeddedFont>
  </p:embeddedFontLst>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6A8A"/>
    <a:srgbClr val="615DAA"/>
    <a:srgbClr val="FEF4F6"/>
    <a:srgbClr val="EE567B"/>
    <a:srgbClr val="FFFFFF"/>
    <a:srgbClr val="F79526"/>
    <a:srgbClr val="F375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4" d="100"/>
          <a:sy n="104" d="100"/>
        </p:scale>
        <p:origin x="756" y="114"/>
      </p:cViewPr>
      <p:guideLst>
        <p:guide orient="horz" pos="2160"/>
        <p:guide pos="3840"/>
        <p:guide pos="8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5.xml"/><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[Book1]Sheet14!PivotTable5</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Top 10 Industry by Company</a:t>
            </a:r>
            <a:endParaRPr lang="en-US"/>
          </a:p>
        </c:rich>
      </c:tx>
      <c:layout/>
      <c:overlay val="0"/>
      <c:spPr>
        <a:noFill/>
        <a:ln>
          <a:noFill/>
        </a:ln>
        <a:effectLst/>
      </c:spPr>
    </c:title>
    <c:autoTitleDeleted val="0"/>
    <c:plotArea>
      <c:layout/>
      <c:barChart>
        <c:barDir val="col"/>
        <c:grouping val="clustered"/>
        <c:varyColors val="0"/>
        <c:ser>
          <c:idx val="0"/>
          <c:order val="0"/>
          <c:tx>
            <c:strRef>
              <c:f>Sheet14!$B$3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Sheet14!$A$4:$A$19</c:f>
              <c:strCache>
                <c:ptCount val="15"/>
                <c:pt idx="0">
                  <c:v>Fintech</c:v>
                </c:pt>
                <c:pt idx="1">
                  <c:v>Internet software &amp; services</c:v>
                </c:pt>
                <c:pt idx="2">
                  <c:v>E-commerce &amp; direct-to-consumer</c:v>
                </c:pt>
                <c:pt idx="3">
                  <c:v>Artificial intelligence</c:v>
                </c:pt>
                <c:pt idx="4">
                  <c:v>Health</c:v>
                </c:pt>
                <c:pt idx="5">
                  <c:v>Other</c:v>
                </c:pt>
                <c:pt idx="6">
                  <c:v>Supply chain, logistics, &amp; delivery</c:v>
                </c:pt>
                <c:pt idx="7">
                  <c:v>Cybersecurity</c:v>
                </c:pt>
                <c:pt idx="8">
                  <c:v>Data management &amp; analytics</c:v>
                </c:pt>
                <c:pt idx="9">
                  <c:v>Mobile &amp; telecommunications</c:v>
                </c:pt>
                <c:pt idx="10">
                  <c:v>Hardware</c:v>
                </c:pt>
                <c:pt idx="11">
                  <c:v>Auto &amp; transportation</c:v>
                </c:pt>
                <c:pt idx="12">
                  <c:v>Edtech</c:v>
                </c:pt>
                <c:pt idx="13">
                  <c:v>Consumer &amp; retail</c:v>
                </c:pt>
                <c:pt idx="14">
                  <c:v>Travel</c:v>
                </c:pt>
              </c:strCache>
            </c:strRef>
          </c:cat>
          <c:val>
            <c:numRef>
              <c:f>Sheet14!$B$4:$B$19</c:f>
              <c:numCache>
                <c:formatCode>General</c:formatCode>
                <c:ptCount val="15"/>
                <c:pt idx="0">
                  <c:v>224</c:v>
                </c:pt>
                <c:pt idx="1">
                  <c:v>205</c:v>
                </c:pt>
                <c:pt idx="2">
                  <c:v>111</c:v>
                </c:pt>
                <c:pt idx="3">
                  <c:v>84</c:v>
                </c:pt>
                <c:pt idx="4">
                  <c:v>74</c:v>
                </c:pt>
                <c:pt idx="5">
                  <c:v>58</c:v>
                </c:pt>
                <c:pt idx="6">
                  <c:v>57</c:v>
                </c:pt>
                <c:pt idx="7">
                  <c:v>50</c:v>
                </c:pt>
                <c:pt idx="8">
                  <c:v>41</c:v>
                </c:pt>
                <c:pt idx="9">
                  <c:v>38</c:v>
                </c:pt>
                <c:pt idx="10">
                  <c:v>34</c:v>
                </c:pt>
                <c:pt idx="11">
                  <c:v>31</c:v>
                </c:pt>
                <c:pt idx="12">
                  <c:v>28</c:v>
                </c:pt>
                <c:pt idx="13">
                  <c:v>25</c:v>
                </c:pt>
                <c:pt idx="14">
                  <c:v>14</c:v>
                </c:pt>
              </c:numCache>
            </c:numRef>
          </c:val>
        </c:ser>
        <c:dLbls>
          <c:showLegendKey val="0"/>
          <c:showVal val="1"/>
          <c:showCatName val="0"/>
          <c:showSerName val="0"/>
          <c:showPercent val="0"/>
          <c:showBubbleSize val="0"/>
        </c:dLbls>
        <c:gapWidth val="219"/>
        <c:overlap val="-27"/>
        <c:axId val="415744704"/>
        <c:axId val="554988128"/>
      </c:barChart>
      <c:catAx>
        <c:axId val="415744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54988128"/>
        <c:crosses val="autoZero"/>
        <c:auto val="1"/>
        <c:lblAlgn val="ctr"/>
        <c:lblOffset val="100"/>
        <c:noMultiLvlLbl val="0"/>
      </c:catAx>
      <c:valAx>
        <c:axId val="554988128"/>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15744704"/>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anrope SemiBold" charset="0"/>
              <a:ea typeface="Manrope SemiBold" charset="0"/>
              <a:cs typeface="Manrope SemiBold"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Manrope SemiBold" charset="0"/>
                <a:ea typeface="Manrope SemiBold" charset="0"/>
                <a:cs typeface="Manrope SemiBold" charset="0"/>
              </a:rPr>
            </a:fld>
            <a:endParaRPr lang="zh-CN" altLang="en-US">
              <a:latin typeface="Manrope SemiBold" charset="0"/>
              <a:ea typeface="Manrope SemiBold" charset="0"/>
              <a:cs typeface="Manrope SemiBold"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anrope SemiBold" charset="0"/>
              <a:ea typeface="Manrope SemiBold" charset="0"/>
              <a:cs typeface="Manrope SemiBold"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Manrope SemiBold" charset="0"/>
                <a:ea typeface="Manrope SemiBold" charset="0"/>
                <a:cs typeface="Manrope SemiBold" charset="0"/>
              </a:rPr>
            </a:fld>
            <a:endParaRPr lang="zh-CN" altLang="en-US">
              <a:latin typeface="Manrope SemiBold" charset="0"/>
              <a:ea typeface="Manrope SemiBold" charset="0"/>
              <a:cs typeface="Manrope SemiBold"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anrope SemiBold" charset="0"/>
                <a:ea typeface="Manrope SemiBold" charset="0"/>
                <a:cs typeface="Manrope SemiBold"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anrope SemiBold" charset="0"/>
                <a:ea typeface="Manrope SemiBold" charset="0"/>
                <a:cs typeface="Manrope SemiBold" charset="0"/>
              </a:defRPr>
            </a:lvl1pPr>
          </a:lstStyle>
          <a:p>
            <a:fld id="{F2FCC54D-3DA5-4C54-A7EE-56E3C2C9769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anrope SemiBold" charset="0"/>
                <a:ea typeface="Manrope SemiBold" charset="0"/>
                <a:cs typeface="Manrope SemiBold"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anrope SemiBold" charset="0"/>
                <a:ea typeface="Manrope SemiBold" charset="0"/>
                <a:cs typeface="Manrope SemiBold" charset="0"/>
              </a:defRPr>
            </a:lvl1pPr>
          </a:lstStyle>
          <a:p>
            <a:fld id="{D0EC545B-1334-4E57-B81E-9F020E58753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anrope SemiBold" charset="0"/>
        <a:ea typeface="Manrope SemiBold" charset="0"/>
        <a:cs typeface="Manrope SemiBold" charset="0"/>
      </a:defRPr>
    </a:lvl1pPr>
    <a:lvl2pPr marL="457200" algn="l" defTabSz="914400" rtl="0" eaLnBrk="1" latinLnBrk="0" hangingPunct="1">
      <a:defRPr sz="1200" kern="1200">
        <a:solidFill>
          <a:schemeClr val="tx1"/>
        </a:solidFill>
        <a:latin typeface="Manrope SemiBold" charset="0"/>
        <a:ea typeface="Manrope SemiBold" charset="0"/>
        <a:cs typeface="Manrope SemiBold" charset="0"/>
      </a:defRPr>
    </a:lvl2pPr>
    <a:lvl3pPr marL="914400" algn="l" defTabSz="914400" rtl="0" eaLnBrk="1" latinLnBrk="0" hangingPunct="1">
      <a:defRPr sz="1200" kern="1200">
        <a:solidFill>
          <a:schemeClr val="tx1"/>
        </a:solidFill>
        <a:latin typeface="Manrope SemiBold" charset="0"/>
        <a:ea typeface="Manrope SemiBold" charset="0"/>
        <a:cs typeface="Manrope SemiBold" charset="0"/>
      </a:defRPr>
    </a:lvl3pPr>
    <a:lvl4pPr marL="1371600" algn="l" defTabSz="914400" rtl="0" eaLnBrk="1" latinLnBrk="0" hangingPunct="1">
      <a:defRPr sz="1200" kern="1200">
        <a:solidFill>
          <a:schemeClr val="tx1"/>
        </a:solidFill>
        <a:latin typeface="Manrope SemiBold" charset="0"/>
        <a:ea typeface="Manrope SemiBold" charset="0"/>
        <a:cs typeface="Manrope SemiBold" charset="0"/>
      </a:defRPr>
    </a:lvl4pPr>
    <a:lvl5pPr marL="1828800" algn="l" defTabSz="914400" rtl="0" eaLnBrk="1" latinLnBrk="0" hangingPunct="1">
      <a:defRPr sz="1200" kern="1200">
        <a:solidFill>
          <a:schemeClr val="tx1"/>
        </a:solidFill>
        <a:latin typeface="Manrope SemiBold" charset="0"/>
        <a:ea typeface="Manrope SemiBold" charset="0"/>
        <a:cs typeface="Manrope SemiBold"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755F5E-AAFA-40BC-9E56-DE1E5DBB96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755F5E-AAFA-40BC-9E56-DE1E5DBB96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755F5E-AAFA-40BC-9E56-DE1E5DBB960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755F5E-AAFA-40BC-9E56-DE1E5DBB96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svg"/><Relationship Id="rId18" Type="http://schemas.openxmlformats.org/officeDocument/2006/relationships/image" Target="../media/image4.png"/><Relationship Id="rId17" Type="http://schemas.openxmlformats.org/officeDocument/2006/relationships/image" Target="../media/image3.svg"/><Relationship Id="rId16" Type="http://schemas.openxmlformats.org/officeDocument/2006/relationships/image" Target="../media/image3.png"/><Relationship Id="rId15" Type="http://schemas.openxmlformats.org/officeDocument/2006/relationships/image" Target="../media/image2.svg"/><Relationship Id="rId14" Type="http://schemas.openxmlformats.org/officeDocument/2006/relationships/image" Target="../media/image2.png"/><Relationship Id="rId13" Type="http://schemas.openxmlformats.org/officeDocument/2006/relationships/image" Target="../media/image1.sv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anrope SemiBold" charset="0"/>
              </a:defRPr>
            </a:lvl1pPr>
          </a:lstStyle>
          <a:p>
            <a:fld id="{5C485CDE-965F-4D43-913E-2A66598DD00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anrope SemiBold"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anrope SemiBold" charset="0"/>
              </a:defRPr>
            </a:lvl1pPr>
          </a:lstStyle>
          <a:p>
            <a:fld id="{054C199B-230E-4E5D-A9B9-F645EBA95F6E}" type="slidenum">
              <a:rPr lang="zh-CN" altLang="en-US" smtClean="0"/>
            </a:fld>
            <a:endParaRPr lang="zh-CN" altLang="en-US"/>
          </a:p>
        </p:txBody>
      </p:sp>
      <p:grpSp>
        <p:nvGrpSpPr>
          <p:cNvPr id="7" name="组合 6"/>
          <p:cNvGrpSpPr/>
          <p:nvPr userDrawn="1"/>
        </p:nvGrpSpPr>
        <p:grpSpPr>
          <a:xfrm>
            <a:off x="0" y="0"/>
            <a:ext cx="12192000" cy="6858000"/>
            <a:chOff x="0" y="0"/>
            <a:chExt cx="12192000" cy="6858000"/>
          </a:xfrm>
        </p:grpSpPr>
        <p:grpSp>
          <p:nvGrpSpPr>
            <p:cNvPr id="8" name="组合 7"/>
            <p:cNvGrpSpPr/>
            <p:nvPr/>
          </p:nvGrpSpPr>
          <p:grpSpPr>
            <a:xfrm>
              <a:off x="0" y="0"/>
              <a:ext cx="12192000" cy="6858000"/>
              <a:chOff x="0" y="0"/>
              <a:chExt cx="12192000" cy="6858000"/>
            </a:xfrm>
          </p:grpSpPr>
          <p:grpSp>
            <p:nvGrpSpPr>
              <p:cNvPr id="10" name="组合 9"/>
              <p:cNvGrpSpPr/>
              <p:nvPr/>
            </p:nvGrpSpPr>
            <p:grpSpPr>
              <a:xfrm>
                <a:off x="0" y="0"/>
                <a:ext cx="12192000" cy="6858000"/>
                <a:chOff x="0" y="0"/>
                <a:chExt cx="12192000" cy="6858000"/>
              </a:xfrm>
            </p:grpSpPr>
            <p:sp>
              <p:nvSpPr>
                <p:cNvPr id="13" name="矩形 12"/>
                <p:cNvSpPr/>
                <p:nvPr/>
              </p:nvSpPr>
              <p:spPr>
                <a:xfrm>
                  <a:off x="0" y="0"/>
                  <a:ext cx="12192000" cy="6858000"/>
                </a:xfrm>
                <a:prstGeom prst="rect">
                  <a:avLst/>
                </a:prstGeom>
                <a:solidFill>
                  <a:srgbClr val="F0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14" name="图形 13"/>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0" y="0"/>
                  <a:ext cx="12192000" cy="6858000"/>
                </a:xfrm>
                <a:prstGeom prst="rect">
                  <a:avLst/>
                </a:prstGeom>
              </p:spPr>
            </p:pic>
            <p:sp>
              <p:nvSpPr>
                <p:cNvPr id="15" name="矩形 14"/>
                <p:cNvSpPr/>
                <p:nvPr/>
              </p:nvSpPr>
              <p:spPr>
                <a:xfrm>
                  <a:off x="101600" y="101600"/>
                  <a:ext cx="11988800" cy="6654800"/>
                </a:xfrm>
                <a:prstGeom prst="rect">
                  <a:avLst/>
                </a:prstGeom>
                <a:solidFill>
                  <a:srgbClr val="FEF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grpSp>
          <p:pic>
            <p:nvPicPr>
              <p:cNvPr id="11" name="图形 10"/>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H="1">
                <a:off x="11729768" y="5969000"/>
                <a:ext cx="282755" cy="762000"/>
              </a:xfrm>
              <a:prstGeom prst="rect">
                <a:avLst/>
              </a:prstGeom>
            </p:spPr>
          </p:pic>
          <p:pic>
            <p:nvPicPr>
              <p:cNvPr id="12" name="图形 11"/>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flipH="1">
                <a:off x="256508" y="338446"/>
                <a:ext cx="773250" cy="702954"/>
              </a:xfrm>
              <a:prstGeom prst="rect">
                <a:avLst/>
              </a:prstGeom>
            </p:spPr>
          </p:pic>
        </p:grpSp>
        <p:pic>
          <p:nvPicPr>
            <p:cNvPr id="9" name="图形 8"/>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7823" y="274946"/>
              <a:ext cx="363322" cy="791854"/>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anrope SemiBold"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anrope SemiBold"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anrope SemiBold"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anrope SemiBold"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anrope SemiBold"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anrope SemiBold"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xml"/><Relationship Id="rId3" Type="http://schemas.openxmlformats.org/officeDocument/2006/relationships/image" Target="../media/image5.jpeg"/><Relationship Id="rId2" Type="http://schemas.openxmlformats.org/officeDocument/2006/relationships/image" Target="../media/image1.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2.xml"/><Relationship Id="rId3" Type="http://schemas.openxmlformats.org/officeDocument/2006/relationships/image" Target="../media/image6.jpeg"/><Relationship Id="rId2" Type="http://schemas.openxmlformats.org/officeDocument/2006/relationships/image" Target="../media/image1.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tags" Target="../tags/tag3.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tags" Target="../tags/tag4.xml"/><Relationship Id="rId3" Type="http://schemas.openxmlformats.org/officeDocument/2006/relationships/image" Target="../media/image6.jpeg"/><Relationship Id="rId2" Type="http://schemas.openxmlformats.org/officeDocument/2006/relationships/image" Target="../media/image1.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8902065" y="5895975"/>
            <a:ext cx="3244215" cy="739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矩形 4"/>
          <p:cNvSpPr/>
          <p:nvPr/>
        </p:nvSpPr>
        <p:spPr>
          <a:xfrm>
            <a:off x="0" y="0"/>
            <a:ext cx="12192000" cy="6858000"/>
          </a:xfrm>
          <a:prstGeom prst="rect">
            <a:avLst/>
          </a:prstGeom>
          <a:solidFill>
            <a:srgbClr val="F0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6" name="图形 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12192000" cy="6858000"/>
          </a:xfrm>
          <a:prstGeom prst="rect">
            <a:avLst/>
          </a:prstGeom>
        </p:spPr>
      </p:pic>
      <p:sp>
        <p:nvSpPr>
          <p:cNvPr id="8" name="矩形 7"/>
          <p:cNvSpPr/>
          <p:nvPr/>
        </p:nvSpPr>
        <p:spPr>
          <a:xfrm>
            <a:off x="91440" y="244475"/>
            <a:ext cx="12100560" cy="6369050"/>
          </a:xfrm>
          <a:prstGeom prst="rect">
            <a:avLst/>
          </a:prstGeom>
          <a:solidFill>
            <a:srgbClr val="FEF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35" name="矩形 34"/>
          <p:cNvSpPr/>
          <p:nvPr/>
        </p:nvSpPr>
        <p:spPr>
          <a:xfrm>
            <a:off x="4455160" y="1253490"/>
            <a:ext cx="7583805" cy="3076575"/>
          </a:xfrm>
          <a:prstGeom prst="rect">
            <a:avLst/>
          </a:prstGeom>
        </p:spPr>
        <p:txBody>
          <a:bodyPr wrap="square">
            <a:spAutoFit/>
          </a:bodyPr>
          <a:lstStyle/>
          <a:p>
            <a:r>
              <a:rPr lang="en-US" altLang="zh-CN" sz="6000" b="1" dirty="0">
                <a:solidFill>
                  <a:srgbClr val="F06A8A"/>
                </a:solidFill>
                <a:latin typeface="Arial" panose="020B0604020202020204" pitchFamily="34" charset="0"/>
                <a:cs typeface="Arial" panose="020B0604020202020204" pitchFamily="34" charset="0"/>
                <a:sym typeface="+mn-ea"/>
              </a:rPr>
              <a:t>Unicorn Companies</a:t>
            </a:r>
            <a:endParaRPr lang="en-US" altLang="zh-CN" sz="6000" b="1" dirty="0">
              <a:solidFill>
                <a:srgbClr val="F06A8A"/>
              </a:solidFill>
              <a:latin typeface="Arial" panose="020B0604020202020204" pitchFamily="34" charset="0"/>
              <a:cs typeface="Arial" panose="020B0604020202020204" pitchFamily="34" charset="0"/>
            </a:endParaRPr>
          </a:p>
          <a:p>
            <a:pPr algn="ctr"/>
            <a:r>
              <a:rPr lang="en-US" altLang="zh-CN" sz="6000" b="1" dirty="0">
                <a:solidFill>
                  <a:srgbClr val="F06A8A"/>
                </a:solidFill>
                <a:latin typeface="Arial" panose="020B0604020202020204" pitchFamily="34" charset="0"/>
                <a:cs typeface="Arial" panose="020B0604020202020204" pitchFamily="34" charset="0"/>
              </a:rPr>
              <a:t>Exploratory Data Analysis</a:t>
            </a:r>
            <a:endParaRPr lang="en-US" altLang="zh-CN" sz="6000" b="1" dirty="0">
              <a:solidFill>
                <a:srgbClr val="F06A8A"/>
              </a:solidFill>
              <a:latin typeface="Arial" panose="020B0604020202020204" pitchFamily="34" charset="0"/>
              <a:cs typeface="Arial" panose="020B0604020202020204" pitchFamily="34" charset="0"/>
            </a:endParaRPr>
          </a:p>
          <a:p>
            <a:pPr algn="ctr"/>
            <a:r>
              <a:rPr lang="en-US" altLang="zh-CN" sz="1400" dirty="0">
                <a:solidFill>
                  <a:srgbClr val="F06A8A"/>
                </a:solidFill>
                <a:latin typeface="+mj-lt"/>
                <a:cs typeface="+mj-lt"/>
              </a:rPr>
              <a:t> </a:t>
            </a:r>
            <a:endParaRPr lang="en-US" altLang="zh-CN" sz="1400" dirty="0">
              <a:solidFill>
                <a:srgbClr val="F06A8A"/>
              </a:solidFill>
              <a:latin typeface="+mj-lt"/>
              <a:cs typeface="+mj-lt"/>
            </a:endParaRPr>
          </a:p>
        </p:txBody>
      </p:sp>
      <p:sp>
        <p:nvSpPr>
          <p:cNvPr id="46" name="Oval 44"/>
          <p:cNvSpPr/>
          <p:nvPr/>
        </p:nvSpPr>
        <p:spPr>
          <a:xfrm>
            <a:off x="7978230" y="6114517"/>
            <a:ext cx="170636" cy="252047"/>
          </a:xfrm>
          <a:custGeom>
            <a:avLst/>
            <a:gdLst>
              <a:gd name="T0" fmla="*/ 344 w 361"/>
              <a:gd name="T1" fmla="*/ 361 h 534"/>
              <a:gd name="T2" fmla="*/ 298 w 361"/>
              <a:gd name="T3" fmla="*/ 361 h 534"/>
              <a:gd name="T4" fmla="*/ 343 w 361"/>
              <a:gd name="T5" fmla="*/ 249 h 534"/>
              <a:gd name="T6" fmla="*/ 211 w 361"/>
              <a:gd name="T7" fmla="*/ 3 h 534"/>
              <a:gd name="T8" fmla="*/ 197 w 361"/>
              <a:gd name="T9" fmla="*/ 3 h 534"/>
              <a:gd name="T10" fmla="*/ 190 w 361"/>
              <a:gd name="T11" fmla="*/ 15 h 534"/>
              <a:gd name="T12" fmla="*/ 190 w 361"/>
              <a:gd name="T13" fmla="*/ 145 h 534"/>
              <a:gd name="T14" fmla="*/ 194 w 361"/>
              <a:gd name="T15" fmla="*/ 152 h 534"/>
              <a:gd name="T16" fmla="*/ 205 w 361"/>
              <a:gd name="T17" fmla="*/ 173 h 534"/>
              <a:gd name="T18" fmla="*/ 180 w 361"/>
              <a:gd name="T19" fmla="*/ 198 h 534"/>
              <a:gd name="T20" fmla="*/ 155 w 361"/>
              <a:gd name="T21" fmla="*/ 173 h 534"/>
              <a:gd name="T22" fmla="*/ 169 w 361"/>
              <a:gd name="T23" fmla="*/ 150 h 534"/>
              <a:gd name="T24" fmla="*/ 173 w 361"/>
              <a:gd name="T25" fmla="*/ 143 h 534"/>
              <a:gd name="T26" fmla="*/ 173 w 361"/>
              <a:gd name="T27" fmla="*/ 15 h 534"/>
              <a:gd name="T28" fmla="*/ 166 w 361"/>
              <a:gd name="T29" fmla="*/ 3 h 534"/>
              <a:gd name="T30" fmla="*/ 153 w 361"/>
              <a:gd name="T31" fmla="*/ 3 h 534"/>
              <a:gd name="T32" fmla="*/ 18 w 361"/>
              <a:gd name="T33" fmla="*/ 249 h 534"/>
              <a:gd name="T34" fmla="*/ 63 w 361"/>
              <a:gd name="T35" fmla="*/ 361 h 534"/>
              <a:gd name="T36" fmla="*/ 17 w 361"/>
              <a:gd name="T37" fmla="*/ 361 h 534"/>
              <a:gd name="T38" fmla="*/ 0 w 361"/>
              <a:gd name="T39" fmla="*/ 378 h 534"/>
              <a:gd name="T40" fmla="*/ 0 w 361"/>
              <a:gd name="T41" fmla="*/ 418 h 534"/>
              <a:gd name="T42" fmla="*/ 17 w 361"/>
              <a:gd name="T43" fmla="*/ 436 h 534"/>
              <a:gd name="T44" fmla="*/ 83 w 361"/>
              <a:gd name="T45" fmla="*/ 436 h 534"/>
              <a:gd name="T46" fmla="*/ 83 w 361"/>
              <a:gd name="T47" fmla="*/ 516 h 534"/>
              <a:gd name="T48" fmla="*/ 100 w 361"/>
              <a:gd name="T49" fmla="*/ 534 h 534"/>
              <a:gd name="T50" fmla="*/ 261 w 361"/>
              <a:gd name="T51" fmla="*/ 534 h 534"/>
              <a:gd name="T52" fmla="*/ 278 w 361"/>
              <a:gd name="T53" fmla="*/ 516 h 534"/>
              <a:gd name="T54" fmla="*/ 278 w 361"/>
              <a:gd name="T55" fmla="*/ 436 h 534"/>
              <a:gd name="T56" fmla="*/ 344 w 361"/>
              <a:gd name="T57" fmla="*/ 436 h 534"/>
              <a:gd name="T58" fmla="*/ 361 w 361"/>
              <a:gd name="T59" fmla="*/ 418 h 534"/>
              <a:gd name="T60" fmla="*/ 361 w 361"/>
              <a:gd name="T61" fmla="*/ 378 h 534"/>
              <a:gd name="T62" fmla="*/ 344 w 361"/>
              <a:gd name="T63" fmla="*/ 361 h 534"/>
              <a:gd name="T64" fmla="*/ 34 w 361"/>
              <a:gd name="T65" fmla="*/ 249 h 534"/>
              <a:gd name="T66" fmla="*/ 157 w 361"/>
              <a:gd name="T67" fmla="*/ 19 h 534"/>
              <a:gd name="T68" fmla="*/ 157 w 361"/>
              <a:gd name="T69" fmla="*/ 139 h 534"/>
              <a:gd name="T70" fmla="*/ 139 w 361"/>
              <a:gd name="T71" fmla="*/ 173 h 534"/>
              <a:gd name="T72" fmla="*/ 180 w 361"/>
              <a:gd name="T73" fmla="*/ 214 h 534"/>
              <a:gd name="T74" fmla="*/ 222 w 361"/>
              <a:gd name="T75" fmla="*/ 173 h 534"/>
              <a:gd name="T76" fmla="*/ 207 w 361"/>
              <a:gd name="T77" fmla="*/ 141 h 534"/>
              <a:gd name="T78" fmla="*/ 207 w 361"/>
              <a:gd name="T79" fmla="*/ 20 h 534"/>
              <a:gd name="T80" fmla="*/ 327 w 361"/>
              <a:gd name="T81" fmla="*/ 249 h 534"/>
              <a:gd name="T82" fmla="*/ 275 w 361"/>
              <a:gd name="T83" fmla="*/ 361 h 534"/>
              <a:gd name="T84" fmla="*/ 86 w 361"/>
              <a:gd name="T85" fmla="*/ 361 h 534"/>
              <a:gd name="T86" fmla="*/ 34 w 361"/>
              <a:gd name="T87" fmla="*/ 249 h 534"/>
              <a:gd name="T88" fmla="*/ 262 w 361"/>
              <a:gd name="T89" fmla="*/ 516 h 534"/>
              <a:gd name="T90" fmla="*/ 261 w 361"/>
              <a:gd name="T91" fmla="*/ 518 h 534"/>
              <a:gd name="T92" fmla="*/ 100 w 361"/>
              <a:gd name="T93" fmla="*/ 518 h 534"/>
              <a:gd name="T94" fmla="*/ 99 w 361"/>
              <a:gd name="T95" fmla="*/ 516 h 534"/>
              <a:gd name="T96" fmla="*/ 99 w 361"/>
              <a:gd name="T97" fmla="*/ 436 h 534"/>
              <a:gd name="T98" fmla="*/ 262 w 361"/>
              <a:gd name="T99" fmla="*/ 436 h 534"/>
              <a:gd name="T100" fmla="*/ 262 w 361"/>
              <a:gd name="T101" fmla="*/ 516 h 534"/>
              <a:gd name="T102" fmla="*/ 262 w 361"/>
              <a:gd name="T103" fmla="*/ 516 h 534"/>
              <a:gd name="T104" fmla="*/ 345 w 361"/>
              <a:gd name="T105" fmla="*/ 418 h 534"/>
              <a:gd name="T106" fmla="*/ 344 w 361"/>
              <a:gd name="T107" fmla="*/ 419 h 534"/>
              <a:gd name="T108" fmla="*/ 17 w 361"/>
              <a:gd name="T109" fmla="*/ 419 h 534"/>
              <a:gd name="T110" fmla="*/ 16 w 361"/>
              <a:gd name="T111" fmla="*/ 418 h 534"/>
              <a:gd name="T112" fmla="*/ 16 w 361"/>
              <a:gd name="T113" fmla="*/ 378 h 534"/>
              <a:gd name="T114" fmla="*/ 17 w 361"/>
              <a:gd name="T115" fmla="*/ 377 h 534"/>
              <a:gd name="T116" fmla="*/ 344 w 361"/>
              <a:gd name="T117" fmla="*/ 377 h 534"/>
              <a:gd name="T118" fmla="*/ 345 w 361"/>
              <a:gd name="T119" fmla="*/ 378 h 534"/>
              <a:gd name="T120" fmla="*/ 345 w 361"/>
              <a:gd name="T121" fmla="*/ 41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1" h="534">
                <a:moveTo>
                  <a:pt x="344" y="361"/>
                </a:moveTo>
                <a:lnTo>
                  <a:pt x="298" y="361"/>
                </a:lnTo>
                <a:cubicBezTo>
                  <a:pt x="327" y="330"/>
                  <a:pt x="343" y="291"/>
                  <a:pt x="343" y="249"/>
                </a:cubicBezTo>
                <a:cubicBezTo>
                  <a:pt x="343" y="175"/>
                  <a:pt x="281" y="44"/>
                  <a:pt x="211" y="3"/>
                </a:cubicBezTo>
                <a:cubicBezTo>
                  <a:pt x="206" y="1"/>
                  <a:pt x="201" y="0"/>
                  <a:pt x="197" y="3"/>
                </a:cubicBezTo>
                <a:cubicBezTo>
                  <a:pt x="193" y="5"/>
                  <a:pt x="190" y="10"/>
                  <a:pt x="190" y="15"/>
                </a:cubicBezTo>
                <a:lnTo>
                  <a:pt x="190" y="145"/>
                </a:lnTo>
                <a:cubicBezTo>
                  <a:pt x="190" y="148"/>
                  <a:pt x="192" y="150"/>
                  <a:pt x="194" y="152"/>
                </a:cubicBezTo>
                <a:cubicBezTo>
                  <a:pt x="201" y="156"/>
                  <a:pt x="205" y="164"/>
                  <a:pt x="205" y="173"/>
                </a:cubicBezTo>
                <a:cubicBezTo>
                  <a:pt x="205" y="186"/>
                  <a:pt x="194" y="198"/>
                  <a:pt x="180" y="198"/>
                </a:cubicBezTo>
                <a:cubicBezTo>
                  <a:pt x="167" y="198"/>
                  <a:pt x="155" y="186"/>
                  <a:pt x="155" y="173"/>
                </a:cubicBezTo>
                <a:cubicBezTo>
                  <a:pt x="155" y="163"/>
                  <a:pt x="161" y="155"/>
                  <a:pt x="169" y="150"/>
                </a:cubicBezTo>
                <a:cubicBezTo>
                  <a:pt x="171" y="149"/>
                  <a:pt x="173" y="146"/>
                  <a:pt x="173" y="143"/>
                </a:cubicBezTo>
                <a:lnTo>
                  <a:pt x="173" y="15"/>
                </a:lnTo>
                <a:cubicBezTo>
                  <a:pt x="173" y="10"/>
                  <a:pt x="171" y="5"/>
                  <a:pt x="166" y="3"/>
                </a:cubicBezTo>
                <a:cubicBezTo>
                  <a:pt x="162" y="0"/>
                  <a:pt x="157" y="0"/>
                  <a:pt x="153" y="3"/>
                </a:cubicBezTo>
                <a:cubicBezTo>
                  <a:pt x="81" y="40"/>
                  <a:pt x="18" y="172"/>
                  <a:pt x="18" y="249"/>
                </a:cubicBezTo>
                <a:cubicBezTo>
                  <a:pt x="18" y="291"/>
                  <a:pt x="34" y="331"/>
                  <a:pt x="63" y="361"/>
                </a:cubicBezTo>
                <a:lnTo>
                  <a:pt x="17" y="361"/>
                </a:lnTo>
                <a:cubicBezTo>
                  <a:pt x="8" y="361"/>
                  <a:pt x="0" y="369"/>
                  <a:pt x="0" y="378"/>
                </a:cubicBezTo>
                <a:lnTo>
                  <a:pt x="0" y="418"/>
                </a:lnTo>
                <a:cubicBezTo>
                  <a:pt x="0" y="428"/>
                  <a:pt x="8" y="436"/>
                  <a:pt x="17" y="436"/>
                </a:cubicBezTo>
                <a:lnTo>
                  <a:pt x="83" y="436"/>
                </a:lnTo>
                <a:lnTo>
                  <a:pt x="83" y="516"/>
                </a:lnTo>
                <a:cubicBezTo>
                  <a:pt x="83" y="526"/>
                  <a:pt x="90" y="534"/>
                  <a:pt x="100" y="534"/>
                </a:cubicBezTo>
                <a:lnTo>
                  <a:pt x="261" y="534"/>
                </a:lnTo>
                <a:cubicBezTo>
                  <a:pt x="271" y="534"/>
                  <a:pt x="278" y="526"/>
                  <a:pt x="278" y="516"/>
                </a:cubicBezTo>
                <a:lnTo>
                  <a:pt x="278" y="436"/>
                </a:lnTo>
                <a:lnTo>
                  <a:pt x="344" y="436"/>
                </a:lnTo>
                <a:cubicBezTo>
                  <a:pt x="353" y="436"/>
                  <a:pt x="361" y="428"/>
                  <a:pt x="361" y="418"/>
                </a:cubicBezTo>
                <a:lnTo>
                  <a:pt x="361" y="378"/>
                </a:lnTo>
                <a:cubicBezTo>
                  <a:pt x="361" y="369"/>
                  <a:pt x="353" y="361"/>
                  <a:pt x="344" y="361"/>
                </a:cubicBezTo>
                <a:close/>
                <a:moveTo>
                  <a:pt x="34" y="249"/>
                </a:moveTo>
                <a:cubicBezTo>
                  <a:pt x="34" y="178"/>
                  <a:pt x="93" y="55"/>
                  <a:pt x="157" y="19"/>
                </a:cubicBezTo>
                <a:lnTo>
                  <a:pt x="157" y="139"/>
                </a:lnTo>
                <a:cubicBezTo>
                  <a:pt x="146" y="146"/>
                  <a:pt x="139" y="159"/>
                  <a:pt x="139" y="173"/>
                </a:cubicBezTo>
                <a:cubicBezTo>
                  <a:pt x="139" y="195"/>
                  <a:pt x="158" y="214"/>
                  <a:pt x="180" y="214"/>
                </a:cubicBezTo>
                <a:cubicBezTo>
                  <a:pt x="203" y="214"/>
                  <a:pt x="222" y="195"/>
                  <a:pt x="222" y="173"/>
                </a:cubicBezTo>
                <a:cubicBezTo>
                  <a:pt x="222" y="160"/>
                  <a:pt x="216" y="149"/>
                  <a:pt x="207" y="141"/>
                </a:cubicBezTo>
                <a:lnTo>
                  <a:pt x="207" y="20"/>
                </a:lnTo>
                <a:cubicBezTo>
                  <a:pt x="269" y="59"/>
                  <a:pt x="327" y="181"/>
                  <a:pt x="327" y="249"/>
                </a:cubicBezTo>
                <a:cubicBezTo>
                  <a:pt x="327" y="292"/>
                  <a:pt x="308" y="333"/>
                  <a:pt x="275" y="361"/>
                </a:cubicBezTo>
                <a:lnTo>
                  <a:pt x="86" y="361"/>
                </a:lnTo>
                <a:cubicBezTo>
                  <a:pt x="53" y="333"/>
                  <a:pt x="34" y="292"/>
                  <a:pt x="34" y="249"/>
                </a:cubicBezTo>
                <a:close/>
                <a:moveTo>
                  <a:pt x="262" y="516"/>
                </a:moveTo>
                <a:cubicBezTo>
                  <a:pt x="262" y="517"/>
                  <a:pt x="262" y="518"/>
                  <a:pt x="261" y="518"/>
                </a:cubicBezTo>
                <a:lnTo>
                  <a:pt x="100" y="518"/>
                </a:lnTo>
                <a:cubicBezTo>
                  <a:pt x="99" y="518"/>
                  <a:pt x="99" y="517"/>
                  <a:pt x="99" y="516"/>
                </a:cubicBezTo>
                <a:lnTo>
                  <a:pt x="99" y="436"/>
                </a:lnTo>
                <a:lnTo>
                  <a:pt x="262" y="436"/>
                </a:lnTo>
                <a:lnTo>
                  <a:pt x="262" y="516"/>
                </a:lnTo>
                <a:lnTo>
                  <a:pt x="262" y="516"/>
                </a:lnTo>
                <a:close/>
                <a:moveTo>
                  <a:pt x="345" y="418"/>
                </a:moveTo>
                <a:cubicBezTo>
                  <a:pt x="345" y="419"/>
                  <a:pt x="344" y="419"/>
                  <a:pt x="344" y="419"/>
                </a:cubicBezTo>
                <a:lnTo>
                  <a:pt x="17" y="419"/>
                </a:lnTo>
                <a:cubicBezTo>
                  <a:pt x="17" y="419"/>
                  <a:pt x="16" y="419"/>
                  <a:pt x="16" y="418"/>
                </a:cubicBezTo>
                <a:lnTo>
                  <a:pt x="16" y="378"/>
                </a:lnTo>
                <a:cubicBezTo>
                  <a:pt x="16" y="378"/>
                  <a:pt x="17" y="377"/>
                  <a:pt x="17" y="377"/>
                </a:cubicBezTo>
                <a:lnTo>
                  <a:pt x="344" y="377"/>
                </a:lnTo>
                <a:cubicBezTo>
                  <a:pt x="344" y="377"/>
                  <a:pt x="345" y="378"/>
                  <a:pt x="345" y="378"/>
                </a:cubicBezTo>
                <a:lnTo>
                  <a:pt x="345" y="41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anrope SemiBold" charset="0"/>
            </a:endParaRPr>
          </a:p>
        </p:txBody>
      </p:sp>
      <p:sp>
        <p:nvSpPr>
          <p:cNvPr id="47" name="矩形 46"/>
          <p:cNvSpPr/>
          <p:nvPr/>
        </p:nvSpPr>
        <p:spPr>
          <a:xfrm>
            <a:off x="8933180" y="6114415"/>
            <a:ext cx="3258820" cy="368300"/>
          </a:xfrm>
          <a:prstGeom prst="rect">
            <a:avLst/>
          </a:prstGeom>
        </p:spPr>
        <p:txBody>
          <a:bodyPr wrap="square">
            <a:spAutoFit/>
          </a:bodyPr>
          <a:lstStyle/>
          <a:p>
            <a:r>
              <a:rPr lang="en-US" altLang="zh-CN" dirty="0" err="1">
                <a:solidFill>
                  <a:schemeClr val="tx1">
                    <a:lumMod val="75000"/>
                    <a:lumOff val="25000"/>
                  </a:schemeClr>
                </a:solidFill>
                <a:latin typeface="MuseoModerno Black" pitchFamily="2" charset="0"/>
                <a:cs typeface="Manrope SemiBold" charset="0"/>
              </a:rPr>
              <a:t>BY: IBOR STELLA .A.</a:t>
            </a:r>
            <a:endParaRPr lang="en-US" altLang="zh-CN" dirty="0" err="1">
              <a:solidFill>
                <a:schemeClr val="tx1">
                  <a:lumMod val="75000"/>
                  <a:lumOff val="25000"/>
                </a:schemeClr>
              </a:solidFill>
              <a:latin typeface="MuseoModerno Black" pitchFamily="2" charset="0"/>
              <a:cs typeface="Manrope SemiBold" charset="0"/>
            </a:endParaRPr>
          </a:p>
        </p:txBody>
      </p:sp>
      <p:pic>
        <p:nvPicPr>
          <p:cNvPr id="2" name="Picture 1" descr="unicorn"/>
          <p:cNvPicPr>
            <a:picLocks noChangeAspect="1"/>
          </p:cNvPicPr>
          <p:nvPr/>
        </p:nvPicPr>
        <p:blipFill>
          <a:blip r:embed="rId3"/>
          <a:stretch>
            <a:fillRect/>
          </a:stretch>
        </p:blipFill>
        <p:spPr>
          <a:xfrm>
            <a:off x="90805" y="244475"/>
            <a:ext cx="4364355" cy="6369050"/>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0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6" name="图形 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12192000" cy="6858000"/>
          </a:xfrm>
          <a:prstGeom prst="rect">
            <a:avLst/>
          </a:prstGeom>
        </p:spPr>
      </p:pic>
      <p:sp>
        <p:nvSpPr>
          <p:cNvPr id="8" name="矩形 7"/>
          <p:cNvSpPr/>
          <p:nvPr/>
        </p:nvSpPr>
        <p:spPr>
          <a:xfrm>
            <a:off x="264042" y="74"/>
            <a:ext cx="11663916" cy="6368902"/>
          </a:xfrm>
          <a:prstGeom prst="rect">
            <a:avLst/>
          </a:prstGeom>
          <a:solidFill>
            <a:srgbClr val="FEF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36" name="矩形 35"/>
          <p:cNvSpPr/>
          <p:nvPr/>
        </p:nvSpPr>
        <p:spPr>
          <a:xfrm>
            <a:off x="587240" y="201936"/>
            <a:ext cx="5915957" cy="1861185"/>
          </a:xfrm>
          <a:prstGeom prst="rect">
            <a:avLst/>
          </a:prstGeom>
        </p:spPr>
        <p:txBody>
          <a:bodyPr wrap="square">
            <a:spAutoFit/>
          </a:bodyPr>
          <a:lstStyle/>
          <a:p>
            <a:endParaRPr lang="zh-CN" altLang="en-US" sz="11500" dirty="0">
              <a:solidFill>
                <a:srgbClr val="615DAA"/>
              </a:solidFill>
              <a:latin typeface="MuseoModerno Black" pitchFamily="2" charset="0"/>
              <a:cs typeface="Manrope SemiBold" charset="0"/>
            </a:endParaRPr>
          </a:p>
        </p:txBody>
      </p:sp>
      <p:sp>
        <p:nvSpPr>
          <p:cNvPr id="40" name="矩形 39"/>
          <p:cNvSpPr/>
          <p:nvPr/>
        </p:nvSpPr>
        <p:spPr>
          <a:xfrm>
            <a:off x="2245360" y="367030"/>
            <a:ext cx="6972300" cy="5139055"/>
          </a:xfrm>
          <a:prstGeom prst="rect">
            <a:avLst/>
          </a:prstGeom>
        </p:spPr>
        <p:txBody>
          <a:bodyPr wrap="square">
            <a:spAutoFit/>
          </a:bodyPr>
          <a:lstStyle/>
          <a:p>
            <a:r>
              <a:rPr lang="en-US" altLang="zh-CN" sz="7200" dirty="0">
                <a:solidFill>
                  <a:srgbClr val="F06A8A"/>
                </a:solidFill>
                <a:latin typeface="MuseoModerno Black" pitchFamily="2" charset="0"/>
                <a:cs typeface="Manrope SemiBold" charset="0"/>
              </a:rPr>
              <a:t>Work Plan:</a:t>
            </a:r>
            <a:endParaRPr lang="en-US" altLang="zh-CN" sz="2400" dirty="0">
              <a:solidFill>
                <a:srgbClr val="F06A8A"/>
              </a:solidFill>
              <a:latin typeface="MuseoModerno Black" pitchFamily="2" charset="0"/>
              <a:cs typeface="Manrope SemiBold" charset="0"/>
            </a:endParaRPr>
          </a:p>
          <a:p>
            <a:pPr marL="857250" indent="-857250">
              <a:buFont typeface="Arial" panose="020B0604020202020204" pitchFamily="34" charset="0"/>
              <a:buChar char="•"/>
            </a:pPr>
            <a:r>
              <a:rPr lang="zh-CN" altLang="en-US" sz="3200" dirty="0">
                <a:solidFill>
                  <a:srgbClr val="F06A8A"/>
                </a:solidFill>
                <a:latin typeface="Arial" panose="020B0604020202020204" pitchFamily="34" charset="0"/>
                <a:cs typeface="Arial" panose="020B0604020202020204" pitchFamily="34" charset="0"/>
              </a:rPr>
              <a:t>Basic Exploratory Data Analysis o</a:t>
            </a:r>
            <a:r>
              <a:rPr lang="en-US" altLang="zh-CN" sz="3200" dirty="0">
                <a:solidFill>
                  <a:srgbClr val="F06A8A"/>
                </a:solidFill>
                <a:latin typeface="Arial" panose="020B0604020202020204" pitchFamily="34" charset="0"/>
                <a:cs typeface="Arial" panose="020B0604020202020204" pitchFamily="34" charset="0"/>
              </a:rPr>
              <a:t>f</a:t>
            </a:r>
            <a:r>
              <a:rPr lang="zh-CN" altLang="en-US" sz="3200" dirty="0">
                <a:solidFill>
                  <a:srgbClr val="F06A8A"/>
                </a:solidFill>
                <a:latin typeface="Arial" panose="020B0604020202020204" pitchFamily="34" charset="0"/>
                <a:cs typeface="Arial" panose="020B0604020202020204" pitchFamily="34" charset="0"/>
              </a:rPr>
              <a:t> Unicon Companies</a:t>
            </a:r>
            <a:endParaRPr lang="zh-CN" altLang="en-US" sz="3200" dirty="0">
              <a:solidFill>
                <a:srgbClr val="F06A8A"/>
              </a:solidFill>
              <a:latin typeface="Arial" panose="020B0604020202020204" pitchFamily="34" charset="0"/>
              <a:cs typeface="Arial" panose="020B0604020202020204" pitchFamily="34" charset="0"/>
            </a:endParaRPr>
          </a:p>
          <a:p>
            <a:pPr marL="857250" indent="-857250">
              <a:buFont typeface="Arial" panose="020B0604020202020204" pitchFamily="34" charset="0"/>
              <a:buChar char="•"/>
            </a:pPr>
            <a:r>
              <a:rPr lang="zh-CN" altLang="en-US" sz="3200" dirty="0">
                <a:solidFill>
                  <a:srgbClr val="F06A8A"/>
                </a:solidFill>
                <a:latin typeface="Arial" panose="020B0604020202020204" pitchFamily="34" charset="0"/>
                <a:cs typeface="Arial" panose="020B0604020202020204" pitchFamily="34" charset="0"/>
              </a:rPr>
              <a:t>Data Inspection and Manipulation</a:t>
            </a:r>
            <a:endParaRPr lang="zh-CN" altLang="en-US" sz="3200" dirty="0">
              <a:solidFill>
                <a:srgbClr val="F06A8A"/>
              </a:solidFill>
              <a:latin typeface="Arial" panose="020B0604020202020204" pitchFamily="34" charset="0"/>
              <a:cs typeface="Arial" panose="020B0604020202020204" pitchFamily="34" charset="0"/>
            </a:endParaRPr>
          </a:p>
          <a:p>
            <a:pPr marL="857250" indent="-857250">
              <a:buFont typeface="Arial" panose="020B0604020202020204" pitchFamily="34" charset="0"/>
              <a:buChar char="•"/>
            </a:pPr>
            <a:r>
              <a:rPr lang="en-US" altLang="zh-CN" sz="3200" dirty="0">
                <a:solidFill>
                  <a:srgbClr val="F06A8A"/>
                </a:solidFill>
                <a:latin typeface="Arial" panose="020B0604020202020204" pitchFamily="34" charset="0"/>
                <a:cs typeface="Arial" panose="020B0604020202020204" pitchFamily="34" charset="0"/>
              </a:rPr>
              <a:t>Data Exploration - Findings/Recommensations</a:t>
            </a:r>
            <a:endParaRPr lang="en-US" altLang="zh-CN" sz="3200" dirty="0">
              <a:solidFill>
                <a:srgbClr val="F06A8A"/>
              </a:solidFill>
              <a:latin typeface="Arial" panose="020B0604020202020204" pitchFamily="34" charset="0"/>
              <a:cs typeface="Arial" panose="020B0604020202020204" pitchFamily="34" charset="0"/>
            </a:endParaRPr>
          </a:p>
          <a:p>
            <a:pPr marL="857250" indent="-857250">
              <a:buFont typeface="Arial" panose="020B0604020202020204" pitchFamily="34" charset="0"/>
              <a:buChar char="•"/>
            </a:pPr>
            <a:r>
              <a:rPr lang="en-US" altLang="zh-CN" sz="3200" dirty="0">
                <a:solidFill>
                  <a:srgbClr val="F06A8A"/>
                </a:solidFill>
                <a:latin typeface="Arial" panose="020B0604020202020204" pitchFamily="34" charset="0"/>
                <a:cs typeface="Arial" panose="020B0604020202020204" pitchFamily="34" charset="0"/>
              </a:rPr>
              <a:t>Conclusion</a:t>
            </a:r>
            <a:endParaRPr lang="zh-CN" altLang="en-US" sz="3200" dirty="0">
              <a:solidFill>
                <a:srgbClr val="F06A8A"/>
              </a:solidFill>
              <a:latin typeface="Arial" panose="020B0604020202020204" pitchFamily="34" charset="0"/>
              <a:cs typeface="Arial" panose="020B0604020202020204" pitchFamily="34" charset="0"/>
            </a:endParaRPr>
          </a:p>
          <a:p>
            <a:pPr marL="857250" indent="-857250">
              <a:buFont typeface="Arial" panose="020B0604020202020204" pitchFamily="34" charset="0"/>
              <a:buChar char="•"/>
            </a:pPr>
            <a:endParaRPr lang="en-US" altLang="zh-CN" sz="3200" cap="small" dirty="0">
              <a:solidFill>
                <a:srgbClr val="F06A8A"/>
              </a:solidFill>
              <a:uFillTx/>
              <a:latin typeface="Arial" panose="020B0604020202020204" pitchFamily="34" charset="0"/>
              <a:cs typeface="Arial" panose="020B0604020202020204" pitchFamily="34" charset="0"/>
            </a:endParaRPr>
          </a:p>
        </p:txBody>
      </p:sp>
      <p:pic>
        <p:nvPicPr>
          <p:cNvPr id="2" name="Picture 1" descr="the (1)"/>
          <p:cNvPicPr>
            <a:picLocks noChangeAspect="1"/>
          </p:cNvPicPr>
          <p:nvPr/>
        </p:nvPicPr>
        <p:blipFill>
          <a:blip r:embed="rId3"/>
          <a:stretch>
            <a:fillRect/>
          </a:stretch>
        </p:blipFill>
        <p:spPr>
          <a:xfrm>
            <a:off x="8223885" y="3916045"/>
            <a:ext cx="3703955" cy="2453005"/>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zh-CN" altLang="en-US" b="1" dirty="0">
                <a:solidFill>
                  <a:srgbClr val="F06A8A"/>
                </a:solidFill>
                <a:latin typeface="Arial" panose="020B0604020202020204" pitchFamily="34" charset="0"/>
                <a:cs typeface="Arial" panose="020B0604020202020204" pitchFamily="34" charset="0"/>
                <a:sym typeface="+mn-ea"/>
              </a:rPr>
              <a:t>Basic Exploratory Data Analysis </a:t>
            </a:r>
            <a:endParaRPr lang="en-US" b="1"/>
          </a:p>
        </p:txBody>
      </p:sp>
      <p:sp>
        <p:nvSpPr>
          <p:cNvPr id="3" name="Content Placeholder 2"/>
          <p:cNvSpPr>
            <a:spLocks noGrp="1"/>
          </p:cNvSpPr>
          <p:nvPr>
            <p:ph idx="1"/>
          </p:nvPr>
        </p:nvSpPr>
        <p:spPr/>
        <p:txBody>
          <a:bodyPr>
            <a:normAutofit lnSpcReduction="10000"/>
          </a:bodyPr>
          <a:p>
            <a:r>
              <a:rPr lang="en-US"/>
              <a:t>importation of the necessary libraries</a:t>
            </a:r>
            <a:endParaRPr lang="en-US"/>
          </a:p>
          <a:p>
            <a:r>
              <a:rPr lang="en-US"/>
              <a:t>import numpy as np</a:t>
            </a:r>
            <a:endParaRPr lang="en-US"/>
          </a:p>
          <a:p>
            <a:r>
              <a:rPr lang="en-US"/>
              <a:t>import pandas as pd</a:t>
            </a:r>
            <a:endParaRPr lang="en-US"/>
          </a:p>
          <a:p>
            <a:endParaRPr lang="en-US"/>
          </a:p>
          <a:p>
            <a:r>
              <a:rPr lang="en-US"/>
              <a:t># for visuals</a:t>
            </a:r>
            <a:endParaRPr lang="en-US"/>
          </a:p>
          <a:p>
            <a:r>
              <a:rPr lang="en-US"/>
              <a:t>import seaborn as sns</a:t>
            </a:r>
            <a:endParaRPr lang="en-US"/>
          </a:p>
          <a:p>
            <a:r>
              <a:rPr lang="en-US"/>
              <a:t>import matplotlib.pyplot as plt</a:t>
            </a:r>
            <a:endParaRPr lang="en-US"/>
          </a:p>
          <a:p>
            <a:endParaRPr lang="en-US"/>
          </a:p>
          <a:p>
            <a:r>
              <a:rPr lang="en-US"/>
              <a:t>successful importation of the csv file.</a:t>
            </a:r>
            <a:endParaRPr lang="en-US"/>
          </a:p>
          <a:p>
            <a:endParaRPr lang="en-US"/>
          </a:p>
        </p:txBody>
      </p:sp>
      <p:sp>
        <p:nvSpPr>
          <p:cNvPr id="4" name="Text Box 3"/>
          <p:cNvSpPr txBox="1"/>
          <p:nvPr/>
        </p:nvSpPr>
        <p:spPr>
          <a:xfrm>
            <a:off x="603250" y="638175"/>
            <a:ext cx="309880" cy="368300"/>
          </a:xfrm>
          <a:prstGeom prst="rect">
            <a:avLst/>
          </a:prstGeom>
          <a:noFill/>
        </p:spPr>
        <p:txBody>
          <a:bodyPr wrap="none" rtlCol="0">
            <a:spAutoFit/>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Inspection and Manipulation</a:t>
            </a:r>
            <a:endParaRPr lang="en-US"/>
          </a:p>
        </p:txBody>
      </p:sp>
      <p:sp>
        <p:nvSpPr>
          <p:cNvPr id="3" name="Content Placeholder 2"/>
          <p:cNvSpPr>
            <a:spLocks noGrp="1"/>
          </p:cNvSpPr>
          <p:nvPr>
            <p:ph sz="half" idx="1"/>
          </p:nvPr>
        </p:nvSpPr>
        <p:spPr/>
        <p:txBody>
          <a:bodyPr/>
          <a:p>
            <a:r>
              <a:rPr lang="en-US"/>
              <a:t> Checked for :</a:t>
            </a:r>
            <a:endParaRPr lang="en-US"/>
          </a:p>
          <a:p>
            <a:pPr>
              <a:buFont typeface="Wingdings" panose="05000000000000000000" charset="0"/>
              <a:buChar char="v"/>
            </a:pPr>
            <a:r>
              <a:rPr lang="en-US"/>
              <a:t>Duplicates,</a:t>
            </a:r>
            <a:endParaRPr lang="en-US"/>
          </a:p>
          <a:p>
            <a:pPr>
              <a:buFont typeface="Wingdings" panose="05000000000000000000" charset="0"/>
              <a:buChar char="v"/>
            </a:pPr>
            <a:r>
              <a:rPr lang="en-US"/>
              <a:t>Data type,</a:t>
            </a:r>
            <a:endParaRPr lang="en-US"/>
          </a:p>
          <a:p>
            <a:pPr>
              <a:buFont typeface="Wingdings" panose="05000000000000000000" charset="0"/>
              <a:buChar char="v"/>
            </a:pPr>
            <a:r>
              <a:rPr lang="en-US"/>
              <a:t>Missing Values,</a:t>
            </a:r>
            <a:endParaRPr lang="en-US"/>
          </a:p>
          <a:p>
            <a:pPr>
              <a:buFont typeface="Wingdings" panose="05000000000000000000" charset="0"/>
              <a:buChar char="v"/>
            </a:pPr>
            <a:r>
              <a:rPr lang="en-US"/>
              <a:t>Columns,</a:t>
            </a:r>
            <a:endParaRPr lang="en-US"/>
          </a:p>
          <a:p>
            <a:pPr>
              <a:buFont typeface="Wingdings" panose="05000000000000000000" charset="0"/>
              <a:buChar char="v"/>
            </a:pPr>
            <a:r>
              <a:rPr lang="en-US"/>
              <a:t>nunique</a:t>
            </a:r>
            <a:endParaRPr lang="en-US"/>
          </a:p>
          <a:p>
            <a:pPr marL="0" indent="0">
              <a:buNone/>
            </a:pPr>
            <a:endParaRPr lang="en-US"/>
          </a:p>
          <a:p>
            <a:endParaRPr lang="en-US"/>
          </a:p>
        </p:txBody>
      </p:sp>
      <p:pic>
        <p:nvPicPr>
          <p:cNvPr id="4" name="Content Placeholder 3" descr="the 2)"/>
          <p:cNvPicPr>
            <a:picLocks noChangeAspect="1"/>
          </p:cNvPicPr>
          <p:nvPr>
            <p:ph sz="half" idx="2"/>
          </p:nvPr>
        </p:nvPicPr>
        <p:blipFill>
          <a:blip r:embed="rId1"/>
          <a:stretch>
            <a:fillRect/>
          </a:stretch>
        </p:blipFill>
        <p:spPr>
          <a:xfrm>
            <a:off x="6141085" y="3746500"/>
            <a:ext cx="5958205" cy="3111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EXPLORATORY DATA ANALYSIS</a:t>
            </a:r>
            <a:endParaRPr lang="en-US"/>
          </a:p>
        </p:txBody>
      </p:sp>
      <p:sp>
        <p:nvSpPr>
          <p:cNvPr id="3" name="Content Placeholder 2"/>
          <p:cNvSpPr>
            <a:spLocks noGrp="1"/>
          </p:cNvSpPr>
          <p:nvPr>
            <p:ph idx="1"/>
          </p:nvPr>
        </p:nvSpPr>
        <p:spPr>
          <a:xfrm>
            <a:off x="838200" y="1252855"/>
            <a:ext cx="10515600" cy="5224145"/>
          </a:xfrm>
        </p:spPr>
        <p:txBody>
          <a:bodyPr>
            <a:normAutofit fontScale="25000"/>
          </a:bodyPr>
          <a:p>
            <a:pPr algn="just">
              <a:buFont typeface="Wingdings" panose="05000000000000000000" charset="0"/>
              <a:buChar char="Ø"/>
            </a:pPr>
            <a:r>
              <a:rPr lang="en-US" sz="9335"/>
              <a:t>Total count of Unicorn companies(1075), select Investors(1058),  Industry(16), Continent(6), Countries(46), Cities(256),valuation and funding</a:t>
            </a:r>
            <a:endParaRPr lang="en-US" sz="9335"/>
          </a:p>
          <a:p>
            <a:pPr algn="just">
              <a:buFont typeface="Wingdings" panose="05000000000000000000" charset="0"/>
              <a:buChar char="Ø"/>
            </a:pPr>
            <a:r>
              <a:rPr lang="en-US" sz="9335"/>
              <a:t>Unicorn companies with the biggest return on investment</a:t>
            </a:r>
            <a:endParaRPr lang="en-US" sz="9335"/>
          </a:p>
          <a:p>
            <a:pPr marL="0" indent="0" algn="just">
              <a:buNone/>
            </a:pPr>
            <a:r>
              <a:rPr lang="en-US" sz="9335"/>
              <a:t>   Magic Leap, Hello TransTech etc</a:t>
            </a:r>
            <a:endParaRPr lang="en-US" sz="9335"/>
          </a:p>
          <a:p>
            <a:pPr algn="just">
              <a:buFont typeface="Wingdings" panose="05000000000000000000" charset="0"/>
              <a:buChar char="Ø"/>
            </a:pPr>
            <a:r>
              <a:rPr lang="en-US" sz="9335"/>
              <a:t>Company and year founded</a:t>
            </a:r>
            <a:endParaRPr lang="en-US" sz="9335"/>
          </a:p>
          <a:p>
            <a:pPr algn="just">
              <a:buFont typeface="Wingdings" panose="05000000000000000000" charset="0"/>
              <a:buChar char="Ø"/>
            </a:pPr>
            <a:r>
              <a:rPr lang="en-US" sz="9335">
                <a:sym typeface="+mn-ea"/>
              </a:rPr>
              <a:t>Country with the most unicorns; likewise industry hub city - United                                      State  for country while San Francisco has the highest city hub,</a:t>
            </a:r>
            <a:endParaRPr lang="en-US" sz="9335">
              <a:sym typeface="+mn-ea"/>
            </a:endParaRPr>
          </a:p>
          <a:p>
            <a:pPr algn="just">
              <a:buFont typeface="Wingdings" panose="05000000000000000000" charset="0"/>
              <a:buChar char="Ø"/>
            </a:pPr>
            <a:r>
              <a:rPr lang="en-US" sz="9335">
                <a:sym typeface="+mn-ea"/>
              </a:rPr>
              <a:t>How long it takes for a company to become a unicorn  - The average founding year for unicorn companies is around 2012.9, with a minimum founding year of 1919 and a maximum founding year of 2021, suggesting that there is a wide range in the time it takes for companies to achieve unicorn status, including both long-established and relatively recent entrants.</a:t>
            </a:r>
            <a:endParaRPr lang="en-US" sz="9335">
              <a:sym typeface="+mn-ea"/>
            </a:endParaRPr>
          </a:p>
          <a:p>
            <a:pPr marL="0" indent="0">
              <a:buNone/>
            </a:pPr>
            <a:r>
              <a:rPr lang="en-US">
                <a:sym typeface="+mn-ea"/>
              </a:rPr>
              <a:t> </a:t>
            </a:r>
            <a:endParaRPr lang="en-US"/>
          </a:p>
          <a:p>
            <a:pPr marL="0" indent="0">
              <a:buNone/>
            </a:pPr>
            <a:endParaRPr lang="en-US">
              <a:sym typeface="+mn-ea"/>
            </a:endParaRP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Graphical Representation of Insights</a:t>
            </a:r>
            <a:endParaRPr lang="en-US"/>
          </a:p>
        </p:txBody>
      </p:sp>
      <p:pic>
        <p:nvPicPr>
          <p:cNvPr id="9" name="Content Placeholder 8"/>
          <p:cNvPicPr>
            <a:picLocks noChangeAspect="1"/>
          </p:cNvPicPr>
          <p:nvPr>
            <p:ph sz="half" idx="1"/>
          </p:nvPr>
        </p:nvPicPr>
        <p:blipFill>
          <a:blip r:embed="rId2"/>
          <a:stretch>
            <a:fillRect/>
          </a:stretch>
        </p:blipFill>
        <p:spPr>
          <a:xfrm>
            <a:off x="216535" y="1389380"/>
            <a:ext cx="5655310" cy="2603500"/>
          </a:xfrm>
          <a:prstGeom prst="rect">
            <a:avLst/>
          </a:prstGeom>
        </p:spPr>
      </p:pic>
      <p:pic>
        <p:nvPicPr>
          <p:cNvPr id="7" name="Picture 6"/>
          <p:cNvPicPr>
            <a:picLocks noChangeAspect="1"/>
          </p:cNvPicPr>
          <p:nvPr/>
        </p:nvPicPr>
        <p:blipFill>
          <a:blip r:embed="rId3"/>
          <a:stretch>
            <a:fillRect/>
          </a:stretch>
        </p:blipFill>
        <p:spPr>
          <a:xfrm>
            <a:off x="360045" y="4123690"/>
            <a:ext cx="5511800" cy="2414270"/>
          </a:xfrm>
          <a:prstGeom prst="rect">
            <a:avLst/>
          </a:prstGeom>
        </p:spPr>
      </p:pic>
      <p:graphicFrame>
        <p:nvGraphicFramePr>
          <p:cNvPr id="5" name="Content Placeholder 4"/>
          <p:cNvGraphicFramePr/>
          <p:nvPr>
            <p:ph sz="half" idx="2"/>
          </p:nvPr>
        </p:nvGraphicFramePr>
        <p:xfrm>
          <a:off x="6172200" y="1388745"/>
          <a:ext cx="5181600" cy="2608580"/>
        </p:xfrm>
        <a:graphic>
          <a:graphicData uri="http://schemas.openxmlformats.org/drawingml/2006/chart">
            <c:chart xmlns:c="http://schemas.openxmlformats.org/drawingml/2006/chart" xmlns:r="http://schemas.openxmlformats.org/officeDocument/2006/relationships" r:id="rId1"/>
          </a:graphicData>
        </a:graphic>
      </p:graphicFrame>
      <p:pic>
        <p:nvPicPr>
          <p:cNvPr id="100" name="Picture 99"/>
          <p:cNvPicPr/>
          <p:nvPr/>
        </p:nvPicPr>
        <p:blipFill>
          <a:blip r:embed="rId4"/>
          <a:stretch>
            <a:fillRect/>
          </a:stretch>
        </p:blipFill>
        <p:spPr>
          <a:xfrm>
            <a:off x="6172200" y="4123690"/>
            <a:ext cx="5765800" cy="241427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25830"/>
          </a:xfrm>
        </p:spPr>
        <p:txBody>
          <a:bodyPr/>
          <a:p>
            <a:r>
              <a:rPr lang="en-US"/>
              <a:t>Findings</a:t>
            </a:r>
            <a:endParaRPr lang="en-US"/>
          </a:p>
        </p:txBody>
      </p:sp>
      <p:sp>
        <p:nvSpPr>
          <p:cNvPr id="3" name="Content Placeholder 2"/>
          <p:cNvSpPr>
            <a:spLocks noGrp="1"/>
          </p:cNvSpPr>
          <p:nvPr>
            <p:ph idx="1"/>
          </p:nvPr>
        </p:nvSpPr>
        <p:spPr>
          <a:xfrm>
            <a:off x="838200" y="981075"/>
            <a:ext cx="10515600" cy="4351338"/>
          </a:xfrm>
        </p:spPr>
        <p:txBody>
          <a:bodyPr>
            <a:noAutofit/>
          </a:bodyPr>
          <a:p>
            <a:pPr marL="0" indent="0">
              <a:buNone/>
            </a:pPr>
            <a:r>
              <a:rPr lang="en-US" sz="2300">
                <a:latin typeface="+mn-ea"/>
                <a:cs typeface="+mn-ea"/>
              </a:rPr>
              <a:t>The dataset shows a list of unicorn companies and their respective funding amounts, continents, and select investors. There is an identification trends in unicorn company funding across different continents, this gives an insight to  potential investment on available opportunities. For example:</a:t>
            </a:r>
            <a:endParaRPr lang="en-US" sz="2300">
              <a:latin typeface="+mn-ea"/>
              <a:cs typeface="+mn-ea"/>
            </a:endParaRPr>
          </a:p>
          <a:p>
            <a:r>
              <a:rPr lang="en-US" sz="2300">
                <a:latin typeface="+mn-ea"/>
                <a:cs typeface="+mn-ea"/>
              </a:rPr>
              <a:t>North America and Asia are the continents with the highest number of unicorn companies, followed by Europe.</a:t>
            </a:r>
            <a:endParaRPr lang="en-US" sz="2300">
              <a:latin typeface="+mn-ea"/>
              <a:cs typeface="+mn-ea"/>
            </a:endParaRPr>
          </a:p>
          <a:p>
            <a:pPr>
              <a:buFont typeface="Arial" panose="020B0604020202020204" pitchFamily="34" charset="0"/>
              <a:buChar char="•"/>
            </a:pPr>
            <a:r>
              <a:rPr lang="en-US" sz="2300">
                <a:latin typeface="+mn-ea"/>
                <a:cs typeface="+mn-ea"/>
              </a:rPr>
              <a:t>The United States, China, and India are the countries with the highest number of unicorn companies.</a:t>
            </a:r>
            <a:endParaRPr lang="en-US" sz="2300">
              <a:latin typeface="+mn-ea"/>
              <a:cs typeface="+mn-ea"/>
            </a:endParaRPr>
          </a:p>
          <a:p>
            <a:r>
              <a:rPr lang="en-US" sz="2300">
                <a:latin typeface="+mn-ea"/>
                <a:cs typeface="+mn-ea"/>
              </a:rPr>
              <a:t>The unicorn companies are spread across different industries, including technology, e-commerce, finance, and healthcare.</a:t>
            </a:r>
            <a:endParaRPr lang="en-US" sz="2300">
              <a:latin typeface="+mn-ea"/>
              <a:cs typeface="+mn-ea"/>
            </a:endParaRPr>
          </a:p>
          <a:p>
            <a:pPr>
              <a:buFont typeface="Arial" panose="020B0604020202020204" pitchFamily="34" charset="0"/>
              <a:buChar char="•"/>
            </a:pPr>
            <a:r>
              <a:rPr lang="en-US" sz="2300">
                <a:latin typeface="+mn-ea"/>
                <a:cs typeface="+mn-ea"/>
              </a:rPr>
              <a:t>The total funding received by unicorn companies in North America is significantly higher than that of other continents, indicating a robust startup ecosystem in the region.</a:t>
            </a:r>
            <a:endParaRPr lang="en-US" sz="2300">
              <a:latin typeface="+mn-ea"/>
              <a:cs typeface="+mn-ea"/>
            </a:endParaRPr>
          </a:p>
          <a:p>
            <a:pPr>
              <a:buFont typeface="Arial" panose="020B0604020202020204" pitchFamily="34" charset="0"/>
              <a:buChar char="•"/>
            </a:pPr>
            <a:r>
              <a:rPr lang="en-US" sz="2300">
                <a:latin typeface="+mn-ea"/>
                <a:cs typeface="+mn-ea"/>
              </a:rPr>
              <a:t>In Conclusion, the dataset identifies potential investment opportunities in the unicorn space across different continents and industries.</a:t>
            </a:r>
            <a:endParaRPr lang="en-US" sz="2300">
              <a:latin typeface="+mn-ea"/>
              <a:cs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0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6" name="图形 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12192000" cy="6858000"/>
          </a:xfrm>
          <a:prstGeom prst="rect">
            <a:avLst/>
          </a:prstGeom>
        </p:spPr>
      </p:pic>
      <p:sp>
        <p:nvSpPr>
          <p:cNvPr id="8" name="矩形 7"/>
          <p:cNvSpPr/>
          <p:nvPr/>
        </p:nvSpPr>
        <p:spPr>
          <a:xfrm>
            <a:off x="263407" y="244549"/>
            <a:ext cx="11663916" cy="6368902"/>
          </a:xfrm>
          <a:prstGeom prst="rect">
            <a:avLst/>
          </a:prstGeom>
          <a:solidFill>
            <a:srgbClr val="FEF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33" name="图形 3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15790" y="4663664"/>
            <a:ext cx="561975" cy="1514475"/>
          </a:xfrm>
          <a:prstGeom prst="rect">
            <a:avLst/>
          </a:prstGeom>
        </p:spPr>
      </p:pic>
      <p:sp>
        <p:nvSpPr>
          <p:cNvPr id="40" name="矩形 39"/>
          <p:cNvSpPr/>
          <p:nvPr/>
        </p:nvSpPr>
        <p:spPr>
          <a:xfrm>
            <a:off x="3545205" y="859790"/>
            <a:ext cx="6670040" cy="1322070"/>
          </a:xfrm>
          <a:prstGeom prst="rect">
            <a:avLst/>
          </a:prstGeom>
        </p:spPr>
        <p:txBody>
          <a:bodyPr wrap="square">
            <a:spAutoFit/>
          </a:bodyPr>
          <a:lstStyle/>
          <a:p>
            <a:pPr algn="l"/>
            <a:r>
              <a:rPr lang="en-US" altLang="zh-CN" sz="4000" dirty="0">
                <a:solidFill>
                  <a:srgbClr val="F06A8A"/>
                </a:solidFill>
                <a:latin typeface="MuseoModerno Black" pitchFamily="2" charset="0"/>
                <a:cs typeface="Manrope SemiBold" charset="0"/>
              </a:rPr>
              <a:t>Recommendations</a:t>
            </a:r>
            <a:endParaRPr lang="en-US" altLang="zh-CN" sz="4000" dirty="0">
              <a:solidFill>
                <a:srgbClr val="F06A8A"/>
              </a:solidFill>
              <a:latin typeface="MuseoModerno Black" pitchFamily="2" charset="0"/>
              <a:cs typeface="Manrope SemiBold" charset="0"/>
            </a:endParaRPr>
          </a:p>
          <a:p>
            <a:pPr algn="l"/>
            <a:endParaRPr lang="en-US" altLang="zh-CN" sz="4000" dirty="0">
              <a:solidFill>
                <a:srgbClr val="F06A8A"/>
              </a:solidFill>
              <a:latin typeface="MuseoModerno Black" pitchFamily="2" charset="0"/>
              <a:cs typeface="Manrope SemiBold" charset="0"/>
            </a:endParaRPr>
          </a:p>
        </p:txBody>
      </p:sp>
      <p:sp>
        <p:nvSpPr>
          <p:cNvPr id="2" name="Text Box 1"/>
          <p:cNvSpPr txBox="1"/>
          <p:nvPr/>
        </p:nvSpPr>
        <p:spPr>
          <a:xfrm>
            <a:off x="920115" y="1661160"/>
            <a:ext cx="10351135" cy="5646420"/>
          </a:xfrm>
          <a:prstGeom prst="rect">
            <a:avLst/>
          </a:prstGeom>
          <a:noFill/>
        </p:spPr>
        <p:txBody>
          <a:bodyPr wrap="square" rtlCol="0">
            <a:spAutoFit/>
          </a:bodyPr>
          <a:p>
            <a:pPr algn="ctr"/>
            <a:endParaRPr lang="zh-CN" altLang="en-US">
              <a:solidFill>
                <a:schemeClr val="tx1"/>
              </a:solidFill>
              <a:latin typeface="Times New Roman" panose="02020603050405020304" charset="0"/>
              <a:cs typeface="Times New Roman" panose="02020603050405020304" charset="0"/>
            </a:endParaRPr>
          </a:p>
          <a:p>
            <a:pPr algn="ctr"/>
            <a:r>
              <a:rPr lang="zh-CN" altLang="en-US" sz="2300">
                <a:latin typeface="+mn-ea"/>
                <a:cs typeface="+mn-ea"/>
                <a:sym typeface="+mn-ea"/>
              </a:rPr>
              <a:t>1. Investors looking for potential investment opportunities in the unicorn space may consider North</a:t>
            </a:r>
            <a:r>
              <a:rPr lang="en-US" altLang="zh-CN" sz="2300">
                <a:latin typeface="+mn-ea"/>
                <a:cs typeface="+mn-ea"/>
                <a:sym typeface="+mn-ea"/>
              </a:rPr>
              <a:t> </a:t>
            </a:r>
            <a:r>
              <a:rPr lang="zh-CN" altLang="en-US" sz="2300">
                <a:latin typeface="+mn-ea"/>
                <a:cs typeface="+mn-ea"/>
                <a:sym typeface="+mn-ea"/>
              </a:rPr>
              <a:t>America and Asia as the</a:t>
            </a:r>
            <a:r>
              <a:rPr lang="en-US" altLang="zh-CN" sz="2300">
                <a:latin typeface="+mn-ea"/>
                <a:cs typeface="+mn-ea"/>
                <a:sym typeface="+mn-ea"/>
              </a:rPr>
              <a:t>y have the</a:t>
            </a:r>
            <a:r>
              <a:rPr lang="zh-CN" altLang="en-US" sz="2300">
                <a:latin typeface="+mn-ea"/>
                <a:cs typeface="+mn-ea"/>
                <a:sym typeface="+mn-ea"/>
              </a:rPr>
              <a:t> most promising markets based on their high levels of funding.</a:t>
            </a:r>
            <a:endParaRPr lang="zh-CN" altLang="en-US" sz="2300">
              <a:latin typeface="+mn-ea"/>
              <a:cs typeface="+mn-ea"/>
              <a:sym typeface="+mn-ea"/>
            </a:endParaRPr>
          </a:p>
          <a:p>
            <a:pPr algn="ctr"/>
            <a:endParaRPr lang="zh-CN" altLang="en-US" sz="2300">
              <a:solidFill>
                <a:schemeClr val="tx1"/>
              </a:solidFill>
              <a:latin typeface="+mn-ea"/>
              <a:cs typeface="+mn-ea"/>
            </a:endParaRPr>
          </a:p>
          <a:p>
            <a:pPr algn="ctr"/>
            <a:r>
              <a:rPr lang="zh-CN" altLang="en-US" sz="2300">
                <a:latin typeface="+mn-ea"/>
                <a:cs typeface="+mn-ea"/>
                <a:sym typeface="+mn-ea"/>
              </a:rPr>
              <a:t>2. </a:t>
            </a:r>
            <a:r>
              <a:rPr lang="en-US" altLang="zh-CN" sz="2300">
                <a:latin typeface="+mn-ea"/>
                <a:cs typeface="+mn-ea"/>
                <a:sym typeface="+mn-ea"/>
              </a:rPr>
              <a:t>Although</a:t>
            </a:r>
            <a:r>
              <a:rPr lang="zh-CN" altLang="en-US" sz="2300">
                <a:latin typeface="+mn-ea"/>
                <a:cs typeface="+mn-ea"/>
                <a:sym typeface="+mn-ea"/>
              </a:rPr>
              <a:t> Europe received less funding than North America and Asia, it still presents potential investment</a:t>
            </a:r>
            <a:r>
              <a:rPr lang="en-US" altLang="zh-CN" sz="2300">
                <a:latin typeface="+mn-ea"/>
                <a:cs typeface="+mn-ea"/>
                <a:sym typeface="+mn-ea"/>
              </a:rPr>
              <a:t> </a:t>
            </a:r>
            <a:r>
              <a:rPr lang="zh-CN" altLang="en-US" sz="2300">
                <a:latin typeface="+mn-ea"/>
                <a:cs typeface="+mn-ea"/>
                <a:sym typeface="+mn-ea"/>
              </a:rPr>
              <a:t>opportunities for </a:t>
            </a:r>
            <a:r>
              <a:rPr lang="en-US" altLang="zh-CN" sz="2300">
                <a:latin typeface="+mn-ea"/>
                <a:cs typeface="+mn-ea"/>
                <a:sym typeface="+mn-ea"/>
              </a:rPr>
              <a:t>I</a:t>
            </a:r>
            <a:r>
              <a:rPr lang="zh-CN" altLang="en-US" sz="2300">
                <a:latin typeface="+mn-ea"/>
                <a:cs typeface="+mn-ea"/>
                <a:sym typeface="+mn-ea"/>
              </a:rPr>
              <a:t>nvestors looking to diversify their portfolios.</a:t>
            </a:r>
            <a:endParaRPr lang="zh-CN" altLang="en-US" sz="2300">
              <a:latin typeface="+mn-ea"/>
              <a:cs typeface="+mn-ea"/>
              <a:sym typeface="+mn-ea"/>
            </a:endParaRPr>
          </a:p>
          <a:p>
            <a:pPr algn="ctr"/>
            <a:endParaRPr lang="zh-CN" altLang="en-US" sz="2300">
              <a:latin typeface="+mn-ea"/>
              <a:cs typeface="+mn-ea"/>
              <a:sym typeface="+mn-ea"/>
            </a:endParaRPr>
          </a:p>
          <a:p>
            <a:pPr algn="ctr"/>
            <a:r>
              <a:rPr lang="zh-CN" altLang="en-US" sz="2300">
                <a:latin typeface="+mn-ea"/>
                <a:cs typeface="+mn-ea"/>
                <a:sym typeface="+mn-ea"/>
              </a:rPr>
              <a:t>3. Investors looking for untapped markets may want to explore Africa, Oceania, and South America as potential areas for growth in the unicorn space</a:t>
            </a:r>
            <a:r>
              <a:rPr lang="en-US" altLang="zh-CN" sz="2300">
                <a:latin typeface="+mn-ea"/>
                <a:cs typeface="+mn-ea"/>
                <a:sym typeface="+mn-ea"/>
              </a:rPr>
              <a:t> as wellas the  untapped industries.</a:t>
            </a:r>
            <a:endParaRPr lang="zh-CN" altLang="en-US" sz="2300">
              <a:solidFill>
                <a:schemeClr val="tx1"/>
              </a:solidFill>
              <a:latin typeface="+mn-ea"/>
              <a:cs typeface="+mn-ea"/>
            </a:endParaRPr>
          </a:p>
          <a:p>
            <a:pPr algn="ct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0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6" name="图形 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12192000" cy="6858000"/>
          </a:xfrm>
          <a:prstGeom prst="rect">
            <a:avLst/>
          </a:prstGeom>
        </p:spPr>
      </p:pic>
      <p:sp>
        <p:nvSpPr>
          <p:cNvPr id="8" name="矩形 7"/>
          <p:cNvSpPr/>
          <p:nvPr/>
        </p:nvSpPr>
        <p:spPr>
          <a:xfrm>
            <a:off x="264042" y="244549"/>
            <a:ext cx="11663916" cy="6368902"/>
          </a:xfrm>
          <a:prstGeom prst="rect">
            <a:avLst/>
          </a:prstGeom>
          <a:solidFill>
            <a:srgbClr val="FEF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38" name="矩形 37"/>
          <p:cNvSpPr/>
          <p:nvPr/>
        </p:nvSpPr>
        <p:spPr>
          <a:xfrm>
            <a:off x="748030" y="5291455"/>
            <a:ext cx="10695305" cy="1322070"/>
          </a:xfrm>
          <a:prstGeom prst="rect">
            <a:avLst/>
          </a:prstGeom>
        </p:spPr>
        <p:txBody>
          <a:bodyPr wrap="square">
            <a:spAutoFit/>
          </a:bodyPr>
          <a:lstStyle/>
          <a:p>
            <a:pPr algn="ctr"/>
            <a:r>
              <a:rPr lang="en-US" altLang="zh-CN" sz="8000" dirty="0">
                <a:solidFill>
                  <a:srgbClr val="F06A8A"/>
                </a:solidFill>
                <a:latin typeface="MuseoModerno Black" pitchFamily="2" charset="0"/>
                <a:cs typeface="Manrope SemiBold" charset="0"/>
              </a:rPr>
              <a:t>THANK YOU</a:t>
            </a:r>
            <a:endParaRPr lang="en-US" altLang="zh-CN" sz="8000" dirty="0">
              <a:solidFill>
                <a:srgbClr val="F06A8A"/>
              </a:solidFill>
              <a:latin typeface="MuseoModerno Black" pitchFamily="2" charset="0"/>
              <a:cs typeface="Manrope SemiBold" charset="0"/>
            </a:endParaRPr>
          </a:p>
        </p:txBody>
      </p:sp>
      <p:pic>
        <p:nvPicPr>
          <p:cNvPr id="2" name="Picture 1" descr="the (1)"/>
          <p:cNvPicPr>
            <a:picLocks noChangeAspect="1"/>
          </p:cNvPicPr>
          <p:nvPr/>
        </p:nvPicPr>
        <p:blipFill>
          <a:blip r:embed="rId3"/>
          <a:stretch>
            <a:fillRect/>
          </a:stretch>
        </p:blipFill>
        <p:spPr>
          <a:xfrm>
            <a:off x="263525" y="244475"/>
            <a:ext cx="11663680" cy="504698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ISLIDE.ICON" val="#90672;"/>
</p:tagLst>
</file>

<file path=ppt/tags/tag2.xml><?xml version="1.0" encoding="utf-8"?>
<p:tagLst xmlns:p="http://schemas.openxmlformats.org/presentationml/2006/main">
  <p:tag name="ISLIDE.ICON" val="#90672;"/>
</p:tagLst>
</file>

<file path=ppt/tags/tag3.xml><?xml version="1.0" encoding="utf-8"?>
<p:tagLst xmlns:p="http://schemas.openxmlformats.org/presentationml/2006/main">
  <p:tag name="ISLIDE.ICON" val="#90672;"/>
</p:tagLst>
</file>

<file path=ppt/tags/tag4.xml><?xml version="1.0" encoding="utf-8"?>
<p:tagLst xmlns:p="http://schemas.openxmlformats.org/presentationml/2006/main">
  <p:tag name="ISLIDE.ICON" val="#90672;"/>
</p:tagLst>
</file>

<file path=ppt/tags/tag5.xml><?xml version="1.0" encoding="utf-8"?>
<p:tagLst xmlns:p="http://schemas.openxmlformats.org/presentationml/2006/main">
  <p:tag name="KSO_WPP_MARK_KEY" val="a916002f-308d-41f4-90ec-500c3eff68a2"/>
  <p:tag name="COMMONDATA" val="eyJoZGlkIjoiODliZWY4OTY0MGRkODE3MzUwYWNjNzJlOTZjZjEzOWIifQ=="/>
</p:tagLst>
</file>

<file path=ppt/theme/theme1.xml><?xml version="1.0" encoding="utf-8"?>
<a:theme xmlns:a="http://schemas.openxmlformats.org/drawingml/2006/main" name="Office 主题​​">
  <a:themeElements>
    <a:clrScheme name="自定义 2130">
      <a:dk1>
        <a:sysClr val="windowText" lastClr="000000"/>
      </a:dk1>
      <a:lt1>
        <a:sysClr val="window" lastClr="FFFFFF"/>
      </a:lt1>
      <a:dk2>
        <a:srgbClr val="44546A"/>
      </a:dk2>
      <a:lt2>
        <a:srgbClr val="E7E6E6"/>
      </a:lt2>
      <a:accent1>
        <a:srgbClr val="F06A8A"/>
      </a:accent1>
      <a:accent2>
        <a:srgbClr val="615DAA"/>
      </a:accent2>
      <a:accent3>
        <a:srgbClr val="F06A8A"/>
      </a:accent3>
      <a:accent4>
        <a:srgbClr val="615DAA"/>
      </a:accent4>
      <a:accent5>
        <a:srgbClr val="F06A8A"/>
      </a:accent5>
      <a:accent6>
        <a:srgbClr val="615DA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anrope SemiBold"/>
        <a:ea typeface=""/>
        <a:cs typeface=""/>
        <a:font script="Jpan" typeface="游ゴシック"/>
        <a:font script="Hang" typeface="맑은 고딕"/>
        <a:font script="Hans" typeface="Manrope SemiBold"/>
        <a:font script="Hant" typeface="新細明體"/>
        <a:font script="Arab" typeface="Manrope SemiBold"/>
        <a:font script="Hebr" typeface="Manrope Semi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anrope Semi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Manrope SemiBold"/>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anrope SemiBold"/>
        <a:ea typeface=""/>
        <a:cs typeface=""/>
        <a:font script="Jpan" typeface="ＭＳ Ｐゴシック"/>
        <a:font script="Hang" typeface="맑은 고딕"/>
        <a:font script="Hans" typeface="Manrope SemiBold"/>
        <a:font script="Hant" typeface="新細明體"/>
        <a:font script="Arab" typeface="Manrope SemiBold"/>
        <a:font script="Hebr" typeface="Manrope Semi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anrope Semi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2875</Words>
  <Application>WPS Presentation</Application>
  <PresentationFormat>宽屏</PresentationFormat>
  <Paragraphs>80</Paragraphs>
  <Slides>9</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Manrope SemiBold</vt:lpstr>
      <vt:lpstr>MuseoModerno Black</vt:lpstr>
      <vt:lpstr>Wingdings</vt:lpstr>
      <vt:lpstr>Times New Roman</vt:lpstr>
      <vt:lpstr>Microsoft YaHei</vt:lpstr>
      <vt:lpstr>Arial Unicode MS</vt:lpstr>
      <vt:lpstr>Office 主题​​</vt:lpstr>
      <vt:lpstr>PowerPoint 演示文稿</vt:lpstr>
      <vt:lpstr>PowerPoint 演示文稿</vt:lpstr>
      <vt:lpstr>Basic Exploratory Data Analysis </vt:lpstr>
      <vt:lpstr>Data Inspection and Manipulation</vt:lpstr>
      <vt:lpstr>EXPLORATORY DATA ANALYSIS</vt:lpstr>
      <vt:lpstr>Graphical Representation of Insights</vt:lpstr>
      <vt:lpstr>Findings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54</cp:revision>
  <dcterms:created xsi:type="dcterms:W3CDTF">2023-04-11T15:09:00Z</dcterms:created>
  <dcterms:modified xsi:type="dcterms:W3CDTF">2023-07-31T21:34:43Z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BF6D7E18821F489698B2E48C7EE8D82D</vt:lpwstr>
  </property>
  <property fmtid="{D5CDD505-2E9C-101B-9397-08002B2CF9AE}" pid="3" name="KSOProductBuildVer">
    <vt:lpwstr>1033-11.2.0.11537</vt:lpwstr>
  </property>
</Properties>
</file>