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notesMasterIdLst>
    <p:notesMasterId r:id="rId16"/>
  </p:notesMasterIdLst>
  <p:sldSz cx="14630400" cy="8229600"/>
  <p:notesSz cx="8229600" cy="14630400"/>
  <p:embeddedFontLst>
    <p:embeddedFont>
      <p:font typeface="Instrument Sans Medium"/>
      <p:regular r:id="rId21"/>
    </p:embeddedFont>
    <p:embeddedFont>
      <p:font typeface="Instrument Sans Medium"/>
      <p:regular r:id="rId22"/>
    </p:embeddedFont>
    <p:embeddedFont>
      <p:font typeface="Instrument Sans Medium"/>
      <p:regular r:id="rId23"/>
    </p:embeddedFont>
    <p:embeddedFont>
      <p:font typeface="Instrument Sans Medium"/>
      <p:regular r:id="rId24"/>
    </p:embeddedFont>
    <p:embeddedFont>
      <p:font typeface="Open Sans"/>
      <p:regular r:id="rId25"/>
    </p:embeddedFont>
    <p:embeddedFont>
      <p:font typeface="Open Sans"/>
      <p:regular r:id="rId26"/>
    </p:embeddedFont>
    <p:embeddedFont>
      <p:font typeface="Open Sans"/>
      <p:regular r:id="rId27"/>
    </p:embeddedFont>
    <p:embeddedFont>
      <p:font typeface="Open Sans"/>
      <p:regular r:id="rId28"/>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20" Type="http://schemas.openxmlformats.org/officeDocument/2006/relationships/tableStyles" Target="tableStyles.xml"/><Relationship Id="rId21" Type="http://schemas.openxmlformats.org/officeDocument/2006/relationships/font" Target="fonts/font1.fntdata"/><Relationship Id="rId22" Type="http://schemas.openxmlformats.org/officeDocument/2006/relationships/font" Target="fonts/font2.fntdata"/><Relationship Id="rId23" Type="http://schemas.openxmlformats.org/officeDocument/2006/relationships/font" Target="fonts/font3.fntdata"/><Relationship Id="rId24" Type="http://schemas.openxmlformats.org/officeDocument/2006/relationships/font" Target="fonts/font4.fntdata"/><Relationship Id="rId25" Type="http://schemas.openxmlformats.org/officeDocument/2006/relationships/font" Target="fonts/font5.fntdata"/><Relationship Id="rId26" Type="http://schemas.openxmlformats.org/officeDocument/2006/relationships/font" Target="fonts/font6.fntdata"/><Relationship Id="rId27" Type="http://schemas.openxmlformats.org/officeDocument/2006/relationships/font" Target="fonts/font7.fntdata"/><Relationship Id="rId28" Type="http://schemas.openxmlformats.org/officeDocument/2006/relationships/font" Target="fonts/font8.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1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lide 1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image" Target="../media/image-10-2.png"/><Relationship Id="rId3" Type="http://schemas.openxmlformats.org/officeDocument/2006/relationships/slideLayout" Target="../slideLayouts/slideLayout11.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3.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9.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350437" y="2013228"/>
            <a:ext cx="7415927" cy="1543050"/>
          </a:xfrm>
          <a:prstGeom prst="rect">
            <a:avLst/>
          </a:prstGeom>
          <a:noFill/>
          <a:ln/>
        </p:spPr>
        <p:txBody>
          <a:bodyPr wrap="square" lIns="0" tIns="0" rIns="0" bIns="0" rtlCol="0" anchor="t"/>
          <a:lstStyle/>
          <a:p>
            <a:pPr indent="0" marL="0">
              <a:lnSpc>
                <a:spcPts val="6050"/>
              </a:lnSpc>
              <a:buNone/>
            </a:pPr>
            <a:r>
              <a:rPr lang="en-US" sz="4850" dirty="0">
                <a:solidFill>
                  <a:srgbClr val="FEFEFE"/>
                </a:solidFill>
                <a:latin typeface="Instrument Sans Medium" pitchFamily="34" charset="0"/>
                <a:ea typeface="Instrument Sans Medium" pitchFamily="34" charset="-122"/>
                <a:cs typeface="Instrument Sans Medium" pitchFamily="34" charset="-120"/>
              </a:rPr>
              <a:t>Sterling E-Commerce Performance Report</a:t>
            </a:r>
            <a:endParaRPr lang="en-US" sz="4850" dirty="0"/>
          </a:p>
        </p:txBody>
      </p:sp>
      <p:sp>
        <p:nvSpPr>
          <p:cNvPr id="4" name="Text 1"/>
          <p:cNvSpPr/>
          <p:nvPr/>
        </p:nvSpPr>
        <p:spPr>
          <a:xfrm>
            <a:off x="6350437" y="3926562"/>
            <a:ext cx="7415927" cy="1580198"/>
          </a:xfrm>
          <a:prstGeom prst="rect">
            <a:avLst/>
          </a:prstGeom>
          <a:noFill/>
          <a:ln/>
        </p:spPr>
        <p:txBody>
          <a:bodyPr wrap="square" lIns="0" tIns="0" rIns="0" bIns="0" rtlCol="0" anchor="t"/>
          <a:lstStyle/>
          <a:p>
            <a:pPr indent="0" marL="0">
              <a:lnSpc>
                <a:spcPts val="3100"/>
              </a:lnSpc>
              <a:buNone/>
            </a:pPr>
            <a:r>
              <a:rPr lang="en-US" sz="1900" dirty="0">
                <a:solidFill>
                  <a:srgbClr val="BFBFBF"/>
                </a:solidFill>
                <a:latin typeface="Open Sans" pitchFamily="34" charset="0"/>
                <a:ea typeface="Open Sans" pitchFamily="34" charset="-122"/>
                <a:cs typeface="Open Sans" pitchFamily="34" charset="-120"/>
              </a:rPr>
              <a:t>This report analyzes Sterling's e-commerce performance data from October 2021 to December 2022, providing insights and recommendations for optimizing business operations, improving customer retention, and increasing sales.</a:t>
            </a:r>
            <a:endParaRPr lang="en-US" sz="1900" dirty="0"/>
          </a:p>
        </p:txBody>
      </p:sp>
      <p:sp>
        <p:nvSpPr>
          <p:cNvPr id="5" name="Shape 2"/>
          <p:cNvSpPr/>
          <p:nvPr/>
        </p:nvSpPr>
        <p:spPr>
          <a:xfrm>
            <a:off x="6350437" y="5802868"/>
            <a:ext cx="394930" cy="394930"/>
          </a:xfrm>
          <a:prstGeom prst="roundRect">
            <a:avLst>
              <a:gd name="adj" fmla="val 23151155"/>
            </a:avLst>
          </a:prstGeom>
          <a:solidFill>
            <a:srgbClr val="21A28E"/>
          </a:solidFill>
          <a:ln w="7620">
            <a:solidFill>
              <a:srgbClr val="FFFFFF"/>
            </a:solidFill>
            <a:prstDash val="solid"/>
          </a:ln>
        </p:spPr>
      </p:sp>
      <p:sp>
        <p:nvSpPr>
          <p:cNvPr id="6" name="Text 3"/>
          <p:cNvSpPr/>
          <p:nvPr/>
        </p:nvSpPr>
        <p:spPr>
          <a:xfrm>
            <a:off x="6506766" y="5951577"/>
            <a:ext cx="82153" cy="97512"/>
          </a:xfrm>
          <a:prstGeom prst="rect">
            <a:avLst/>
          </a:prstGeom>
          <a:noFill/>
          <a:ln/>
        </p:spPr>
        <p:txBody>
          <a:bodyPr wrap="none" lIns="0" tIns="0" rIns="0" bIns="0" rtlCol="0" anchor="t"/>
          <a:lstStyle/>
          <a:p>
            <a:pPr algn="ctr" indent="0" marL="0">
              <a:lnSpc>
                <a:spcPts val="750"/>
              </a:lnSpc>
              <a:buNone/>
            </a:pPr>
            <a:r>
              <a:rPr lang="en-US" sz="750" dirty="0">
                <a:solidFill>
                  <a:srgbClr val="FFFFFF"/>
                </a:solidFill>
                <a:latin typeface="Open Sans Medium" pitchFamily="34" charset="0"/>
                <a:ea typeface="Open Sans Medium" pitchFamily="34" charset="-122"/>
                <a:cs typeface="Open Sans Medium" pitchFamily="34" charset="-120"/>
              </a:rPr>
              <a:t>IS</a:t>
            </a:r>
            <a:endParaRPr lang="en-US" sz="750" dirty="0"/>
          </a:p>
        </p:txBody>
      </p:sp>
      <p:sp>
        <p:nvSpPr>
          <p:cNvPr id="7" name="Text 4"/>
          <p:cNvSpPr/>
          <p:nvPr/>
        </p:nvSpPr>
        <p:spPr>
          <a:xfrm>
            <a:off x="6868716" y="5784413"/>
            <a:ext cx="2373273" cy="431959"/>
          </a:xfrm>
          <a:prstGeom prst="rect">
            <a:avLst/>
          </a:prstGeom>
          <a:noFill/>
          <a:ln/>
        </p:spPr>
        <p:txBody>
          <a:bodyPr wrap="none" lIns="0" tIns="0" rIns="0" bIns="0" rtlCol="0" anchor="t"/>
          <a:lstStyle/>
          <a:p>
            <a:pPr algn="l" indent="0" marL="0">
              <a:lnSpc>
                <a:spcPts val="3400"/>
              </a:lnSpc>
              <a:buNone/>
            </a:pPr>
            <a:r>
              <a:rPr lang="en-US" sz="2400" b="1" dirty="0">
                <a:solidFill>
                  <a:srgbClr val="BFBFBF"/>
                </a:solidFill>
                <a:latin typeface="Open Sans Bold" pitchFamily="34" charset="0"/>
                <a:ea typeface="Open Sans Bold" pitchFamily="34" charset="-122"/>
                <a:cs typeface="Open Sans Bold" pitchFamily="34" charset="-120"/>
              </a:rPr>
              <a:t>by IBOR STELLA</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58071" y="595670"/>
            <a:ext cx="8348067" cy="676870"/>
          </a:xfrm>
          <a:prstGeom prst="rect">
            <a:avLst/>
          </a:prstGeom>
          <a:noFill/>
          <a:ln/>
        </p:spPr>
        <p:txBody>
          <a:bodyPr wrap="none" lIns="0" tIns="0" rIns="0" bIns="0" rtlCol="0" anchor="t"/>
          <a:lstStyle/>
          <a:p>
            <a:pPr indent="0" marL="0">
              <a:lnSpc>
                <a:spcPts val="5300"/>
              </a:lnSpc>
              <a:buNone/>
            </a:pPr>
            <a:r>
              <a:rPr lang="en-US" sz="4250" dirty="0">
                <a:solidFill>
                  <a:srgbClr val="FEFEFE"/>
                </a:solidFill>
                <a:latin typeface="Instrument Sans Medium" pitchFamily="34" charset="0"/>
                <a:ea typeface="Instrument Sans Medium" pitchFamily="34" charset="-122"/>
                <a:cs typeface="Instrument Sans Medium" pitchFamily="34" charset="-120"/>
              </a:rPr>
              <a:t>Dashboard Visualizations (Part 2)</a:t>
            </a:r>
            <a:endParaRPr lang="en-US" sz="4250" dirty="0"/>
          </a:p>
        </p:txBody>
      </p:sp>
      <p:pic>
        <p:nvPicPr>
          <p:cNvPr id="3" name="Image 0" descr="preencoded.png">    </p:cNvPr>
          <p:cNvPicPr>
            <a:picLocks noChangeAspect="1"/>
          </p:cNvPicPr>
          <p:nvPr/>
        </p:nvPicPr>
        <p:blipFill>
          <a:blip r:embed="rId1"/>
          <a:stretch>
            <a:fillRect/>
          </a:stretch>
        </p:blipFill>
        <p:spPr>
          <a:xfrm>
            <a:off x="758071" y="1705689"/>
            <a:ext cx="5610463" cy="3467457"/>
          </a:xfrm>
          <a:prstGeom prst="rect">
            <a:avLst/>
          </a:prstGeom>
        </p:spPr>
      </p:pic>
      <p:sp>
        <p:nvSpPr>
          <p:cNvPr id="4" name="Text 1"/>
          <p:cNvSpPr/>
          <p:nvPr/>
        </p:nvSpPr>
        <p:spPr>
          <a:xfrm>
            <a:off x="758071" y="5443895"/>
            <a:ext cx="2707600" cy="338376"/>
          </a:xfrm>
          <a:prstGeom prst="rect">
            <a:avLst/>
          </a:prstGeom>
          <a:noFill/>
          <a:ln/>
        </p:spPr>
        <p:txBody>
          <a:bodyPr wrap="none" lIns="0" tIns="0" rIns="0" bIns="0" rtlCol="0" anchor="t"/>
          <a:lstStyle/>
          <a:p>
            <a:pPr algn="l" indent="0" marL="0">
              <a:lnSpc>
                <a:spcPts val="2650"/>
              </a:lnSpc>
              <a:buNone/>
            </a:pPr>
            <a:r>
              <a:rPr lang="en-US" sz="2100" dirty="0">
                <a:solidFill>
                  <a:srgbClr val="BFBFBF"/>
                </a:solidFill>
                <a:latin typeface="Instrument Sans Medium" pitchFamily="34" charset="0"/>
                <a:ea typeface="Instrument Sans Medium" pitchFamily="34" charset="-122"/>
                <a:cs typeface="Instrument Sans Medium" pitchFamily="34" charset="-120"/>
              </a:rPr>
              <a:t>Sales Performance</a:t>
            </a:r>
            <a:endParaRPr lang="en-US" sz="2100" dirty="0"/>
          </a:p>
        </p:txBody>
      </p:sp>
      <p:sp>
        <p:nvSpPr>
          <p:cNvPr id="5" name="Text 2"/>
          <p:cNvSpPr/>
          <p:nvPr/>
        </p:nvSpPr>
        <p:spPr>
          <a:xfrm>
            <a:off x="758071" y="5912168"/>
            <a:ext cx="6394728" cy="1039416"/>
          </a:xfrm>
          <a:prstGeom prst="rect">
            <a:avLst/>
          </a:prstGeom>
          <a:noFill/>
          <a:ln/>
        </p:spPr>
        <p:txBody>
          <a:bodyPr wrap="square" lIns="0" tIns="0" rIns="0" bIns="0" rtlCol="0" anchor="t"/>
          <a:lstStyle/>
          <a:p>
            <a:pPr algn="l" indent="0" marL="0">
              <a:lnSpc>
                <a:spcPts val="2700"/>
              </a:lnSpc>
              <a:buNone/>
            </a:pPr>
            <a:r>
              <a:rPr lang="en-US" sz="1700" dirty="0">
                <a:solidFill>
                  <a:srgbClr val="BFBFBF"/>
                </a:solidFill>
                <a:latin typeface="Open Sans" pitchFamily="34" charset="0"/>
                <a:ea typeface="Open Sans" pitchFamily="34" charset="-122"/>
                <a:cs typeface="Open Sans" pitchFamily="34" charset="-120"/>
              </a:rPr>
              <a:t>The dashboard includes a line chart displaying sales growth over time, highlighting percentage increases per month. A pie chart shows the distribution of sales by geographic region.</a:t>
            </a:r>
            <a:endParaRPr lang="en-US" sz="1700" dirty="0"/>
          </a:p>
        </p:txBody>
      </p:sp>
      <p:pic>
        <p:nvPicPr>
          <p:cNvPr id="6" name="Image 1" descr="preencoded.png">    </p:cNvPr>
          <p:cNvPicPr>
            <a:picLocks noChangeAspect="1"/>
          </p:cNvPicPr>
          <p:nvPr/>
        </p:nvPicPr>
        <p:blipFill>
          <a:blip r:embed="rId2"/>
          <a:stretch>
            <a:fillRect/>
          </a:stretch>
        </p:blipFill>
        <p:spPr>
          <a:xfrm>
            <a:off x="7477601" y="1705689"/>
            <a:ext cx="5610463" cy="3467457"/>
          </a:xfrm>
          <a:prstGeom prst="rect">
            <a:avLst/>
          </a:prstGeom>
        </p:spPr>
      </p:pic>
      <p:sp>
        <p:nvSpPr>
          <p:cNvPr id="7" name="Text 3"/>
          <p:cNvSpPr/>
          <p:nvPr/>
        </p:nvSpPr>
        <p:spPr>
          <a:xfrm>
            <a:off x="7477601" y="5443895"/>
            <a:ext cx="3558540" cy="338376"/>
          </a:xfrm>
          <a:prstGeom prst="rect">
            <a:avLst/>
          </a:prstGeom>
          <a:noFill/>
          <a:ln/>
        </p:spPr>
        <p:txBody>
          <a:bodyPr wrap="none" lIns="0" tIns="0" rIns="0" bIns="0" rtlCol="0" anchor="t"/>
          <a:lstStyle/>
          <a:p>
            <a:pPr algn="l" indent="0" marL="0">
              <a:lnSpc>
                <a:spcPts val="2650"/>
              </a:lnSpc>
              <a:buNone/>
            </a:pPr>
            <a:r>
              <a:rPr lang="en-US" sz="2100" dirty="0">
                <a:solidFill>
                  <a:srgbClr val="BFBFBF"/>
                </a:solidFill>
                <a:latin typeface="Instrument Sans Medium" pitchFamily="34" charset="0"/>
                <a:ea typeface="Instrument Sans Medium" pitchFamily="34" charset="-122"/>
                <a:cs typeface="Instrument Sans Medium" pitchFamily="34" charset="-120"/>
              </a:rPr>
              <a:t>Product &amp; Payment Analysis</a:t>
            </a:r>
            <a:endParaRPr lang="en-US" sz="2100" dirty="0"/>
          </a:p>
        </p:txBody>
      </p:sp>
      <p:sp>
        <p:nvSpPr>
          <p:cNvPr id="8" name="Text 4"/>
          <p:cNvSpPr/>
          <p:nvPr/>
        </p:nvSpPr>
        <p:spPr>
          <a:xfrm>
            <a:off x="7477601" y="5912168"/>
            <a:ext cx="6394728" cy="1732359"/>
          </a:xfrm>
          <a:prstGeom prst="rect">
            <a:avLst/>
          </a:prstGeom>
          <a:noFill/>
          <a:ln/>
        </p:spPr>
        <p:txBody>
          <a:bodyPr wrap="square" lIns="0" tIns="0" rIns="0" bIns="0" rtlCol="0" anchor="t"/>
          <a:lstStyle/>
          <a:p>
            <a:pPr algn="l" indent="0" marL="0">
              <a:lnSpc>
                <a:spcPts val="2700"/>
              </a:lnSpc>
              <a:buNone/>
            </a:pPr>
            <a:r>
              <a:rPr lang="en-US" sz="1700" dirty="0">
                <a:solidFill>
                  <a:srgbClr val="BFBFBF"/>
                </a:solidFill>
                <a:latin typeface="Open Sans" pitchFamily="34" charset="0"/>
                <a:ea typeface="Open Sans" pitchFamily="34" charset="-122"/>
                <a:cs typeface="Open Sans" pitchFamily="34" charset="-120"/>
              </a:rPr>
              <a:t>The dashboard provides insights into product performance and payment method usage. A bar chart highlights revenue contribution by product category, while another bar chart lists top customers by revenue. A final bar chart shows the usage and revenue generated by different payment methods.</a:t>
            </a:r>
            <a:endParaRPr lang="en-US" sz="17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864037" y="2400538"/>
            <a:ext cx="11806237" cy="771525"/>
          </a:xfrm>
          <a:prstGeom prst="rect">
            <a:avLst/>
          </a:prstGeom>
          <a:noFill/>
          <a:ln/>
        </p:spPr>
        <p:txBody>
          <a:bodyPr wrap="none" lIns="0" tIns="0" rIns="0" bIns="0" rtlCol="0" anchor="t"/>
          <a:lstStyle/>
          <a:p>
            <a:pPr indent="0" marL="0">
              <a:lnSpc>
                <a:spcPts val="6050"/>
              </a:lnSpc>
              <a:buNone/>
            </a:pPr>
            <a:r>
              <a:rPr lang="en-US" sz="4850" dirty="0">
                <a:solidFill>
                  <a:srgbClr val="FEFEFE"/>
                </a:solidFill>
                <a:latin typeface="Instrument Sans Medium" pitchFamily="34" charset="0"/>
                <a:ea typeface="Instrument Sans Medium" pitchFamily="34" charset="-122"/>
                <a:cs typeface="Instrument Sans Medium" pitchFamily="34" charset="-120"/>
              </a:rPr>
              <a:t>Key Insights &amp; Recommendations (Part 1)</a:t>
            </a:r>
            <a:endParaRPr lang="en-US" sz="4850" dirty="0"/>
          </a:p>
        </p:txBody>
      </p:sp>
      <p:sp>
        <p:nvSpPr>
          <p:cNvPr id="3" name="Text 1"/>
          <p:cNvSpPr/>
          <p:nvPr/>
        </p:nvSpPr>
        <p:spPr>
          <a:xfrm>
            <a:off x="864037" y="3789164"/>
            <a:ext cx="5092065" cy="385763"/>
          </a:xfrm>
          <a:prstGeom prst="rect">
            <a:avLst/>
          </a:prstGeom>
          <a:noFill/>
          <a:ln/>
        </p:spPr>
        <p:txBody>
          <a:bodyPr wrap="none" lIns="0" tIns="0" rIns="0" bIns="0" rtlCol="0" anchor="t"/>
          <a:lstStyle/>
          <a:p>
            <a:pPr indent="0" marL="0">
              <a:lnSpc>
                <a:spcPts val="3000"/>
              </a:lnSpc>
              <a:buNone/>
            </a:pPr>
            <a:r>
              <a:rPr lang="en-US" sz="2400" dirty="0">
                <a:solidFill>
                  <a:srgbClr val="FEFEFE"/>
                </a:solidFill>
                <a:latin typeface="Instrument Sans Medium" pitchFamily="34" charset="0"/>
                <a:ea typeface="Instrument Sans Medium" pitchFamily="34" charset="-122"/>
                <a:cs typeface="Instrument Sans Medium" pitchFamily="34" charset="-120"/>
              </a:rPr>
              <a:t>Top Performing Product Categories</a:t>
            </a:r>
            <a:endParaRPr lang="en-US" sz="2400" dirty="0"/>
          </a:p>
        </p:txBody>
      </p:sp>
      <p:sp>
        <p:nvSpPr>
          <p:cNvPr id="4" name="Text 2"/>
          <p:cNvSpPr/>
          <p:nvPr/>
        </p:nvSpPr>
        <p:spPr>
          <a:xfrm>
            <a:off x="864037" y="4421743"/>
            <a:ext cx="6150054" cy="1185148"/>
          </a:xfrm>
          <a:prstGeom prst="rect">
            <a:avLst/>
          </a:prstGeom>
          <a:noFill/>
          <a:ln/>
        </p:spPr>
        <p:txBody>
          <a:bodyPr wrap="square" lIns="0" tIns="0" rIns="0" bIns="0" rtlCol="0" anchor="t"/>
          <a:lstStyle/>
          <a:p>
            <a:pPr indent="0" marL="0">
              <a:lnSpc>
                <a:spcPts val="3100"/>
              </a:lnSpc>
              <a:buNone/>
            </a:pPr>
            <a:r>
              <a:rPr lang="en-US" sz="1900" dirty="0">
                <a:solidFill>
                  <a:srgbClr val="BFBFBF"/>
                </a:solidFill>
                <a:latin typeface="Open Sans" pitchFamily="34" charset="0"/>
                <a:ea typeface="Open Sans" pitchFamily="34" charset="-122"/>
                <a:cs typeface="Open Sans" pitchFamily="34" charset="-120"/>
              </a:rPr>
              <a:t>The Mobiles &amp; Tablets category significantly contributes to overall revenue. Expanding and promoting this category is recommended.</a:t>
            </a:r>
            <a:endParaRPr lang="en-US" sz="1900" dirty="0"/>
          </a:p>
        </p:txBody>
      </p:sp>
      <p:sp>
        <p:nvSpPr>
          <p:cNvPr id="5" name="Text 3"/>
          <p:cNvSpPr/>
          <p:nvPr/>
        </p:nvSpPr>
        <p:spPr>
          <a:xfrm>
            <a:off x="7623929" y="3789164"/>
            <a:ext cx="3086100" cy="385763"/>
          </a:xfrm>
          <a:prstGeom prst="rect">
            <a:avLst/>
          </a:prstGeom>
          <a:noFill/>
          <a:ln/>
        </p:spPr>
        <p:txBody>
          <a:bodyPr wrap="none" lIns="0" tIns="0" rIns="0" bIns="0" rtlCol="0" anchor="t"/>
          <a:lstStyle/>
          <a:p>
            <a:pPr indent="0" marL="0">
              <a:lnSpc>
                <a:spcPts val="3000"/>
              </a:lnSpc>
              <a:buNone/>
            </a:pPr>
            <a:r>
              <a:rPr lang="en-US" sz="2400" dirty="0">
                <a:solidFill>
                  <a:srgbClr val="FEFEFE"/>
                </a:solidFill>
                <a:latin typeface="Instrument Sans Medium" pitchFamily="34" charset="0"/>
                <a:ea typeface="Instrument Sans Medium" pitchFamily="34" charset="-122"/>
                <a:cs typeface="Instrument Sans Medium" pitchFamily="34" charset="-120"/>
              </a:rPr>
              <a:t>Regional Focus</a:t>
            </a:r>
            <a:endParaRPr lang="en-US" sz="2400" dirty="0"/>
          </a:p>
        </p:txBody>
      </p:sp>
      <p:sp>
        <p:nvSpPr>
          <p:cNvPr id="6" name="Text 4"/>
          <p:cNvSpPr/>
          <p:nvPr/>
        </p:nvSpPr>
        <p:spPr>
          <a:xfrm>
            <a:off x="7623929" y="4421743"/>
            <a:ext cx="6150054" cy="1185148"/>
          </a:xfrm>
          <a:prstGeom prst="rect">
            <a:avLst/>
          </a:prstGeom>
          <a:noFill/>
          <a:ln/>
        </p:spPr>
        <p:txBody>
          <a:bodyPr wrap="square" lIns="0" tIns="0" rIns="0" bIns="0" rtlCol="0" anchor="t"/>
          <a:lstStyle/>
          <a:p>
            <a:pPr indent="0" marL="0">
              <a:lnSpc>
                <a:spcPts val="3100"/>
              </a:lnSpc>
              <a:buNone/>
            </a:pPr>
            <a:r>
              <a:rPr lang="en-US" sz="1900" dirty="0">
                <a:solidFill>
                  <a:srgbClr val="BFBFBF"/>
                </a:solidFill>
                <a:latin typeface="Open Sans" pitchFamily="34" charset="0"/>
                <a:ea typeface="Open Sans" pitchFamily="34" charset="-122"/>
                <a:cs typeface="Open Sans" pitchFamily="34" charset="-120"/>
              </a:rPr>
              <a:t>Sales are concentrated in certain regions (Midwest, Northeast). Targeted marketing campaigns and inventory optimization are recommended.</a:t>
            </a:r>
            <a:endParaRPr lang="en-US" sz="19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864037" y="1610439"/>
            <a:ext cx="11901964" cy="771525"/>
          </a:xfrm>
          <a:prstGeom prst="rect">
            <a:avLst/>
          </a:prstGeom>
          <a:noFill/>
          <a:ln/>
        </p:spPr>
        <p:txBody>
          <a:bodyPr wrap="none" lIns="0" tIns="0" rIns="0" bIns="0" rtlCol="0" anchor="t"/>
          <a:lstStyle/>
          <a:p>
            <a:pPr indent="0" marL="0">
              <a:lnSpc>
                <a:spcPts val="6050"/>
              </a:lnSpc>
              <a:buNone/>
            </a:pPr>
            <a:r>
              <a:rPr lang="en-US" sz="4850" dirty="0">
                <a:solidFill>
                  <a:srgbClr val="FEFEFE"/>
                </a:solidFill>
                <a:latin typeface="Instrument Sans Medium" pitchFamily="34" charset="0"/>
                <a:ea typeface="Instrument Sans Medium" pitchFamily="34" charset="-122"/>
                <a:cs typeface="Instrument Sans Medium" pitchFamily="34" charset="-120"/>
              </a:rPr>
              <a:t>Key Insights &amp; Recommendations (Part 2)</a:t>
            </a:r>
            <a:endParaRPr lang="en-US" sz="4850" dirty="0"/>
          </a:p>
        </p:txBody>
      </p:sp>
      <p:sp>
        <p:nvSpPr>
          <p:cNvPr id="3" name="Text 1"/>
          <p:cNvSpPr/>
          <p:nvPr/>
        </p:nvSpPr>
        <p:spPr>
          <a:xfrm>
            <a:off x="864037" y="2999065"/>
            <a:ext cx="5309711" cy="385763"/>
          </a:xfrm>
          <a:prstGeom prst="rect">
            <a:avLst/>
          </a:prstGeom>
          <a:noFill/>
          <a:ln/>
        </p:spPr>
        <p:txBody>
          <a:bodyPr wrap="none" lIns="0" tIns="0" rIns="0" bIns="0" rtlCol="0" anchor="t"/>
          <a:lstStyle/>
          <a:p>
            <a:pPr indent="0" marL="0">
              <a:lnSpc>
                <a:spcPts val="3000"/>
              </a:lnSpc>
              <a:buNone/>
            </a:pPr>
            <a:r>
              <a:rPr lang="en-US" sz="2400" dirty="0">
                <a:solidFill>
                  <a:srgbClr val="FEFEFE"/>
                </a:solidFill>
                <a:latin typeface="Instrument Sans Medium" pitchFamily="34" charset="0"/>
                <a:ea typeface="Instrument Sans Medium" pitchFamily="34" charset="-122"/>
                <a:cs typeface="Instrument Sans Medium" pitchFamily="34" charset="-120"/>
              </a:rPr>
              <a:t>Customer Segmentation &amp; Retention</a:t>
            </a:r>
            <a:endParaRPr lang="en-US" sz="2400" dirty="0"/>
          </a:p>
        </p:txBody>
      </p:sp>
      <p:sp>
        <p:nvSpPr>
          <p:cNvPr id="4" name="Text 2"/>
          <p:cNvSpPr/>
          <p:nvPr/>
        </p:nvSpPr>
        <p:spPr>
          <a:xfrm>
            <a:off x="864037" y="3631644"/>
            <a:ext cx="6150054" cy="2765346"/>
          </a:xfrm>
          <a:prstGeom prst="rect">
            <a:avLst/>
          </a:prstGeom>
          <a:noFill/>
          <a:ln/>
        </p:spPr>
        <p:txBody>
          <a:bodyPr wrap="square" lIns="0" tIns="0" rIns="0" bIns="0" rtlCol="0" anchor="t"/>
          <a:lstStyle/>
          <a:p>
            <a:pPr indent="0" marL="0">
              <a:lnSpc>
                <a:spcPts val="3100"/>
              </a:lnSpc>
              <a:buNone/>
            </a:pPr>
            <a:r>
              <a:rPr lang="en-US" sz="1900" dirty="0">
                <a:solidFill>
                  <a:srgbClr val="BFBFBF"/>
                </a:solidFill>
                <a:latin typeface="Open Sans" pitchFamily="34" charset="0"/>
                <a:ea typeface="Open Sans" pitchFamily="34" charset="-122"/>
                <a:cs typeface="Open Sans" pitchFamily="34" charset="-120"/>
              </a:rPr>
              <a:t>The customer base is nearly equally split between male and female customers, suggesting the need for gender-specific marketing strategies. Customers with more than 10 years of engagement contribute a significant portion of revenue, highlighting the importance of loyalty programs or VIP customer initiatives.</a:t>
            </a:r>
            <a:endParaRPr lang="en-US" sz="1900" dirty="0"/>
          </a:p>
        </p:txBody>
      </p:sp>
      <p:sp>
        <p:nvSpPr>
          <p:cNvPr id="5" name="Text 3"/>
          <p:cNvSpPr/>
          <p:nvPr/>
        </p:nvSpPr>
        <p:spPr>
          <a:xfrm>
            <a:off x="7623929" y="2999065"/>
            <a:ext cx="4403646" cy="385763"/>
          </a:xfrm>
          <a:prstGeom prst="rect">
            <a:avLst/>
          </a:prstGeom>
          <a:noFill/>
          <a:ln/>
        </p:spPr>
        <p:txBody>
          <a:bodyPr wrap="none" lIns="0" tIns="0" rIns="0" bIns="0" rtlCol="0" anchor="t"/>
          <a:lstStyle/>
          <a:p>
            <a:pPr indent="0" marL="0">
              <a:lnSpc>
                <a:spcPts val="3000"/>
              </a:lnSpc>
              <a:buNone/>
            </a:pPr>
            <a:r>
              <a:rPr lang="en-US" sz="2400" dirty="0">
                <a:solidFill>
                  <a:srgbClr val="FEFEFE"/>
                </a:solidFill>
                <a:latin typeface="Instrument Sans Medium" pitchFamily="34" charset="0"/>
                <a:ea typeface="Instrument Sans Medium" pitchFamily="34" charset="-122"/>
                <a:cs typeface="Instrument Sans Medium" pitchFamily="34" charset="-120"/>
              </a:rPr>
              <a:t>Payment Method Optimization</a:t>
            </a:r>
            <a:endParaRPr lang="en-US" sz="2400" dirty="0"/>
          </a:p>
        </p:txBody>
      </p:sp>
      <p:sp>
        <p:nvSpPr>
          <p:cNvPr id="6" name="Text 4"/>
          <p:cNvSpPr/>
          <p:nvPr/>
        </p:nvSpPr>
        <p:spPr>
          <a:xfrm>
            <a:off x="7623929" y="3631644"/>
            <a:ext cx="6150054" cy="1975247"/>
          </a:xfrm>
          <a:prstGeom prst="rect">
            <a:avLst/>
          </a:prstGeom>
          <a:noFill/>
          <a:ln/>
        </p:spPr>
        <p:txBody>
          <a:bodyPr wrap="square" lIns="0" tIns="0" rIns="0" bIns="0" rtlCol="0" anchor="t"/>
          <a:lstStyle/>
          <a:p>
            <a:pPr indent="0" marL="0">
              <a:lnSpc>
                <a:spcPts val="3100"/>
              </a:lnSpc>
              <a:buNone/>
            </a:pPr>
            <a:r>
              <a:rPr lang="en-US" sz="1900" dirty="0">
                <a:solidFill>
                  <a:srgbClr val="BFBFBF"/>
                </a:solidFill>
                <a:latin typeface="Open Sans" pitchFamily="34" charset="0"/>
                <a:ea typeface="Open Sans" pitchFamily="34" charset="-122"/>
                <a:cs typeface="Open Sans" pitchFamily="34" charset="-120"/>
              </a:rPr>
              <a:t>Cash on Delivery (COD) is the most popular payment method. Encouraging electronic payments by offering discounts or cashback incentives is recommended to streamline transactions and potentially reduce costs.</a:t>
            </a:r>
            <a:endParaRPr lang="en-US" sz="19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864037" y="2005489"/>
            <a:ext cx="11907441" cy="771525"/>
          </a:xfrm>
          <a:prstGeom prst="rect">
            <a:avLst/>
          </a:prstGeom>
          <a:noFill/>
          <a:ln/>
        </p:spPr>
        <p:txBody>
          <a:bodyPr wrap="none" lIns="0" tIns="0" rIns="0" bIns="0" rtlCol="0" anchor="t"/>
          <a:lstStyle/>
          <a:p>
            <a:pPr indent="0" marL="0">
              <a:lnSpc>
                <a:spcPts val="6050"/>
              </a:lnSpc>
              <a:buNone/>
            </a:pPr>
            <a:r>
              <a:rPr lang="en-US" sz="4850" dirty="0">
                <a:solidFill>
                  <a:srgbClr val="FEFEFE"/>
                </a:solidFill>
                <a:latin typeface="Instrument Sans Medium" pitchFamily="34" charset="0"/>
                <a:ea typeface="Instrument Sans Medium" pitchFamily="34" charset="-122"/>
                <a:cs typeface="Instrument Sans Medium" pitchFamily="34" charset="-120"/>
              </a:rPr>
              <a:t>Key Insights &amp; Recommendations (Part 3)</a:t>
            </a:r>
            <a:endParaRPr lang="en-US" sz="4850" dirty="0"/>
          </a:p>
        </p:txBody>
      </p:sp>
      <p:sp>
        <p:nvSpPr>
          <p:cNvPr id="3" name="Text 1"/>
          <p:cNvSpPr/>
          <p:nvPr/>
        </p:nvSpPr>
        <p:spPr>
          <a:xfrm>
            <a:off x="864037" y="3394115"/>
            <a:ext cx="4403646" cy="385763"/>
          </a:xfrm>
          <a:prstGeom prst="rect">
            <a:avLst/>
          </a:prstGeom>
          <a:noFill/>
          <a:ln/>
        </p:spPr>
        <p:txBody>
          <a:bodyPr wrap="none" lIns="0" tIns="0" rIns="0" bIns="0" rtlCol="0" anchor="t"/>
          <a:lstStyle/>
          <a:p>
            <a:pPr indent="0" marL="0">
              <a:lnSpc>
                <a:spcPts val="3000"/>
              </a:lnSpc>
              <a:buNone/>
            </a:pPr>
            <a:r>
              <a:rPr lang="en-US" sz="2400" dirty="0">
                <a:solidFill>
                  <a:srgbClr val="FEFEFE"/>
                </a:solidFill>
                <a:latin typeface="Instrument Sans Medium" pitchFamily="34" charset="0"/>
                <a:ea typeface="Instrument Sans Medium" pitchFamily="34" charset="-122"/>
                <a:cs typeface="Instrument Sans Medium" pitchFamily="34" charset="-120"/>
              </a:rPr>
              <a:t>Payment Method Optimization</a:t>
            </a:r>
            <a:endParaRPr lang="en-US" sz="2400" dirty="0"/>
          </a:p>
        </p:txBody>
      </p:sp>
      <p:sp>
        <p:nvSpPr>
          <p:cNvPr id="4" name="Text 2"/>
          <p:cNvSpPr/>
          <p:nvPr/>
        </p:nvSpPr>
        <p:spPr>
          <a:xfrm>
            <a:off x="864037" y="4026694"/>
            <a:ext cx="6150054" cy="1975247"/>
          </a:xfrm>
          <a:prstGeom prst="rect">
            <a:avLst/>
          </a:prstGeom>
          <a:noFill/>
          <a:ln/>
        </p:spPr>
        <p:txBody>
          <a:bodyPr wrap="square" lIns="0" tIns="0" rIns="0" bIns="0" rtlCol="0" anchor="t"/>
          <a:lstStyle/>
          <a:p>
            <a:pPr indent="0" marL="0">
              <a:lnSpc>
                <a:spcPts val="3100"/>
              </a:lnSpc>
              <a:buNone/>
            </a:pPr>
            <a:r>
              <a:rPr lang="en-US" sz="1900" dirty="0">
                <a:solidFill>
                  <a:srgbClr val="BFBFBF"/>
                </a:solidFill>
                <a:latin typeface="Open Sans" pitchFamily="34" charset="0"/>
                <a:ea typeface="Open Sans" pitchFamily="34" charset="-122"/>
                <a:cs typeface="Open Sans" pitchFamily="34" charset="-120"/>
              </a:rPr>
              <a:t>Cash on Delivery (COD) is the most popular payment method. Encouraging electronic payments by offering discounts or cashback incentives is recommended to streamline transactions and potentially reduce costs.</a:t>
            </a:r>
            <a:endParaRPr lang="en-US" sz="1900" dirty="0"/>
          </a:p>
        </p:txBody>
      </p:sp>
      <p:sp>
        <p:nvSpPr>
          <p:cNvPr id="5" name="Text 3"/>
          <p:cNvSpPr/>
          <p:nvPr/>
        </p:nvSpPr>
        <p:spPr>
          <a:xfrm>
            <a:off x="7623929" y="3394115"/>
            <a:ext cx="3086100" cy="385763"/>
          </a:xfrm>
          <a:prstGeom prst="rect">
            <a:avLst/>
          </a:prstGeom>
          <a:noFill/>
          <a:ln/>
        </p:spPr>
        <p:txBody>
          <a:bodyPr wrap="none" lIns="0" tIns="0" rIns="0" bIns="0" rtlCol="0" anchor="t"/>
          <a:lstStyle/>
          <a:p>
            <a:pPr indent="0" marL="0">
              <a:lnSpc>
                <a:spcPts val="3000"/>
              </a:lnSpc>
              <a:buNone/>
            </a:pPr>
            <a:r>
              <a:rPr lang="en-US" sz="2400" dirty="0">
                <a:solidFill>
                  <a:srgbClr val="FEFEFE"/>
                </a:solidFill>
                <a:latin typeface="Instrument Sans Medium" pitchFamily="34" charset="0"/>
                <a:ea typeface="Instrument Sans Medium" pitchFamily="34" charset="-122"/>
                <a:cs typeface="Instrument Sans Medium" pitchFamily="34" charset="-120"/>
              </a:rPr>
              <a:t>Sales Seasonality</a:t>
            </a:r>
            <a:endParaRPr lang="en-US" sz="2400" dirty="0"/>
          </a:p>
        </p:txBody>
      </p:sp>
      <p:sp>
        <p:nvSpPr>
          <p:cNvPr id="6" name="Text 4"/>
          <p:cNvSpPr/>
          <p:nvPr/>
        </p:nvSpPr>
        <p:spPr>
          <a:xfrm>
            <a:off x="7623929" y="4026694"/>
            <a:ext cx="6150054" cy="1185148"/>
          </a:xfrm>
          <a:prstGeom prst="rect">
            <a:avLst/>
          </a:prstGeom>
          <a:noFill/>
          <a:ln/>
        </p:spPr>
        <p:txBody>
          <a:bodyPr wrap="square" lIns="0" tIns="0" rIns="0" bIns="0" rtlCol="0" anchor="t"/>
          <a:lstStyle/>
          <a:p>
            <a:pPr indent="0" marL="0">
              <a:lnSpc>
                <a:spcPts val="3100"/>
              </a:lnSpc>
              <a:buNone/>
            </a:pPr>
            <a:r>
              <a:rPr lang="en-US" sz="1900" dirty="0">
                <a:solidFill>
                  <a:srgbClr val="BFBFBF"/>
                </a:solidFill>
                <a:latin typeface="Open Sans" pitchFamily="34" charset="0"/>
                <a:ea typeface="Open Sans" pitchFamily="34" charset="-122"/>
                <a:cs typeface="Open Sans" pitchFamily="34" charset="-120"/>
              </a:rPr>
              <a:t>Significant sales spikes in December. Recommend optimizing inventory levels and increasing marketing efforts during Q4.</a:t>
            </a:r>
            <a:endParaRPr lang="en-US" sz="19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Text 0"/>
          <p:cNvSpPr/>
          <p:nvPr/>
        </p:nvSpPr>
        <p:spPr>
          <a:xfrm>
            <a:off x="864037" y="1610439"/>
            <a:ext cx="6172200" cy="771525"/>
          </a:xfrm>
          <a:prstGeom prst="rect">
            <a:avLst/>
          </a:prstGeom>
          <a:noFill/>
          <a:ln/>
        </p:spPr>
        <p:txBody>
          <a:bodyPr wrap="none" lIns="0" tIns="0" rIns="0" bIns="0" rtlCol="0" anchor="t"/>
          <a:lstStyle/>
          <a:p>
            <a:pPr indent="0" marL="0">
              <a:lnSpc>
                <a:spcPts val="6050"/>
              </a:lnSpc>
              <a:buNone/>
            </a:pPr>
            <a:r>
              <a:rPr lang="en-US" sz="4850" dirty="0">
                <a:solidFill>
                  <a:srgbClr val="FEFEFE"/>
                </a:solidFill>
                <a:latin typeface="Instrument Sans Medium" pitchFamily="34" charset="0"/>
                <a:ea typeface="Instrument Sans Medium" pitchFamily="34" charset="-122"/>
                <a:cs typeface="Instrument Sans Medium" pitchFamily="34" charset="-120"/>
              </a:rPr>
              <a:t>Conclusion</a:t>
            </a:r>
            <a:endParaRPr lang="en-US" sz="4850" dirty="0"/>
          </a:p>
        </p:txBody>
      </p:sp>
      <p:sp>
        <p:nvSpPr>
          <p:cNvPr id="3" name="Text 1"/>
          <p:cNvSpPr/>
          <p:nvPr/>
        </p:nvSpPr>
        <p:spPr>
          <a:xfrm>
            <a:off x="864037" y="2999065"/>
            <a:ext cx="3086100" cy="385763"/>
          </a:xfrm>
          <a:prstGeom prst="rect">
            <a:avLst/>
          </a:prstGeom>
          <a:noFill/>
          <a:ln/>
        </p:spPr>
        <p:txBody>
          <a:bodyPr wrap="none" lIns="0" tIns="0" rIns="0" bIns="0" rtlCol="0" anchor="t"/>
          <a:lstStyle/>
          <a:p>
            <a:pPr indent="0" marL="0">
              <a:lnSpc>
                <a:spcPts val="3000"/>
              </a:lnSpc>
              <a:buNone/>
            </a:pPr>
            <a:r>
              <a:rPr lang="en-US" sz="2400" dirty="0">
                <a:solidFill>
                  <a:srgbClr val="FEFEFE"/>
                </a:solidFill>
                <a:latin typeface="Instrument Sans Medium" pitchFamily="34" charset="0"/>
                <a:ea typeface="Instrument Sans Medium" pitchFamily="34" charset="-122"/>
                <a:cs typeface="Instrument Sans Medium" pitchFamily="34" charset="-120"/>
              </a:rPr>
              <a:t>Key Takeaways</a:t>
            </a:r>
            <a:endParaRPr lang="en-US" sz="2400" dirty="0"/>
          </a:p>
        </p:txBody>
      </p:sp>
      <p:sp>
        <p:nvSpPr>
          <p:cNvPr id="4" name="Text 2"/>
          <p:cNvSpPr/>
          <p:nvPr/>
        </p:nvSpPr>
        <p:spPr>
          <a:xfrm>
            <a:off x="864037" y="3631644"/>
            <a:ext cx="6150054" cy="2370296"/>
          </a:xfrm>
          <a:prstGeom prst="rect">
            <a:avLst/>
          </a:prstGeom>
          <a:noFill/>
          <a:ln/>
        </p:spPr>
        <p:txBody>
          <a:bodyPr wrap="square" lIns="0" tIns="0" rIns="0" bIns="0" rtlCol="0" anchor="t"/>
          <a:lstStyle/>
          <a:p>
            <a:pPr indent="0" marL="0">
              <a:lnSpc>
                <a:spcPts val="3100"/>
              </a:lnSpc>
              <a:buNone/>
            </a:pPr>
            <a:r>
              <a:rPr lang="en-US" sz="1900" dirty="0">
                <a:solidFill>
                  <a:srgbClr val="BFBFBF"/>
                </a:solidFill>
                <a:latin typeface="Open Sans" pitchFamily="34" charset="0"/>
                <a:ea typeface="Open Sans" pitchFamily="34" charset="-122"/>
                <a:cs typeface="Open Sans" pitchFamily="34" charset="-120"/>
              </a:rPr>
              <a:t>The analysis and visualization efforts provided valuable insights into Sterling's e-commerce performance. These insights highlight key areas for improvement, such as product category optimization, regional marketing strategies, and customer retention initiatives.</a:t>
            </a:r>
            <a:endParaRPr lang="en-US" sz="1900" dirty="0"/>
          </a:p>
        </p:txBody>
      </p:sp>
      <p:sp>
        <p:nvSpPr>
          <p:cNvPr id="5" name="Text 3"/>
          <p:cNvSpPr/>
          <p:nvPr/>
        </p:nvSpPr>
        <p:spPr>
          <a:xfrm>
            <a:off x="7623929" y="2999065"/>
            <a:ext cx="3086100" cy="385763"/>
          </a:xfrm>
          <a:prstGeom prst="rect">
            <a:avLst/>
          </a:prstGeom>
          <a:noFill/>
          <a:ln/>
        </p:spPr>
        <p:txBody>
          <a:bodyPr wrap="none" lIns="0" tIns="0" rIns="0" bIns="0" rtlCol="0" anchor="t"/>
          <a:lstStyle/>
          <a:p>
            <a:pPr indent="0" marL="0">
              <a:lnSpc>
                <a:spcPts val="3000"/>
              </a:lnSpc>
              <a:buNone/>
            </a:pPr>
            <a:r>
              <a:rPr lang="en-US" sz="2400" dirty="0">
                <a:solidFill>
                  <a:srgbClr val="FEFEFE"/>
                </a:solidFill>
                <a:latin typeface="Instrument Sans Medium" pitchFamily="34" charset="0"/>
                <a:ea typeface="Instrument Sans Medium" pitchFamily="34" charset="-122"/>
                <a:cs typeface="Instrument Sans Medium" pitchFamily="34" charset="-120"/>
              </a:rPr>
              <a:t>Actionable Steps</a:t>
            </a:r>
            <a:endParaRPr lang="en-US" sz="2400" dirty="0"/>
          </a:p>
        </p:txBody>
      </p:sp>
      <p:sp>
        <p:nvSpPr>
          <p:cNvPr id="6" name="Text 4"/>
          <p:cNvSpPr/>
          <p:nvPr/>
        </p:nvSpPr>
        <p:spPr>
          <a:xfrm>
            <a:off x="7623929" y="3631644"/>
            <a:ext cx="6150054" cy="2765346"/>
          </a:xfrm>
          <a:prstGeom prst="rect">
            <a:avLst/>
          </a:prstGeom>
          <a:noFill/>
          <a:ln/>
        </p:spPr>
        <p:txBody>
          <a:bodyPr wrap="square" lIns="0" tIns="0" rIns="0" bIns="0" rtlCol="0" anchor="t"/>
          <a:lstStyle/>
          <a:p>
            <a:pPr indent="0" marL="0">
              <a:lnSpc>
                <a:spcPts val="3100"/>
              </a:lnSpc>
              <a:buNone/>
            </a:pPr>
            <a:r>
              <a:rPr lang="en-US" sz="1900" dirty="0">
                <a:solidFill>
                  <a:srgbClr val="BFBFBF"/>
                </a:solidFill>
                <a:latin typeface="Open Sans" pitchFamily="34" charset="0"/>
                <a:ea typeface="Open Sans" pitchFamily="34" charset="-122"/>
                <a:cs typeface="Open Sans" pitchFamily="34" charset="-120"/>
              </a:rPr>
              <a:t>Leverage the identified KPIs and data-driven recommendations to optimize product offerings, refine marketing strategies, improve customer retention, and drive sustainable growth. By implementing these strategies, Sterling can enhance its e-commerce operations and achieve its business objectives.</a:t>
            </a:r>
            <a:endParaRPr lang="en-US" sz="1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350437" y="697111"/>
            <a:ext cx="6172200" cy="771525"/>
          </a:xfrm>
          <a:prstGeom prst="rect">
            <a:avLst/>
          </a:prstGeom>
          <a:noFill/>
          <a:ln/>
        </p:spPr>
        <p:txBody>
          <a:bodyPr wrap="none" lIns="0" tIns="0" rIns="0" bIns="0" rtlCol="0" anchor="t"/>
          <a:lstStyle/>
          <a:p>
            <a:pPr indent="0" marL="0">
              <a:lnSpc>
                <a:spcPts val="6050"/>
              </a:lnSpc>
              <a:buNone/>
            </a:pPr>
            <a:r>
              <a:rPr lang="en-US" sz="4850" dirty="0">
                <a:solidFill>
                  <a:srgbClr val="FEFEFE"/>
                </a:solidFill>
                <a:latin typeface="Instrument Sans Medium" pitchFamily="34" charset="0"/>
                <a:ea typeface="Instrument Sans Medium" pitchFamily="34" charset="-122"/>
                <a:cs typeface="Instrument Sans Medium" pitchFamily="34" charset="-120"/>
              </a:rPr>
              <a:t>Executive Summary</a:t>
            </a:r>
            <a:endParaRPr lang="en-US" sz="4850" dirty="0"/>
          </a:p>
        </p:txBody>
      </p:sp>
      <p:sp>
        <p:nvSpPr>
          <p:cNvPr id="4" name="Shape 1"/>
          <p:cNvSpPr/>
          <p:nvPr/>
        </p:nvSpPr>
        <p:spPr>
          <a:xfrm>
            <a:off x="6350437" y="2116574"/>
            <a:ext cx="555427" cy="555427"/>
          </a:xfrm>
          <a:prstGeom prst="roundRect">
            <a:avLst>
              <a:gd name="adj" fmla="val 6668"/>
            </a:avLst>
          </a:prstGeom>
          <a:solidFill>
            <a:srgbClr val="3E3E3E"/>
          </a:solidFill>
          <a:ln/>
        </p:spPr>
      </p:sp>
      <p:sp>
        <p:nvSpPr>
          <p:cNvPr id="5" name="Text 2"/>
          <p:cNvSpPr/>
          <p:nvPr/>
        </p:nvSpPr>
        <p:spPr>
          <a:xfrm>
            <a:off x="6556057" y="2209086"/>
            <a:ext cx="144066" cy="370284"/>
          </a:xfrm>
          <a:prstGeom prst="rect">
            <a:avLst/>
          </a:prstGeom>
          <a:noFill/>
          <a:ln/>
        </p:spPr>
        <p:txBody>
          <a:bodyPr wrap="none" lIns="0" tIns="0" rIns="0" bIns="0" rtlCol="0" anchor="t"/>
          <a:lstStyle/>
          <a:p>
            <a:pPr algn="ctr" indent="0" marL="0">
              <a:lnSpc>
                <a:spcPts val="2900"/>
              </a:lnSpc>
              <a:buNone/>
            </a:pPr>
            <a:r>
              <a:rPr lang="en-US" sz="2900" dirty="0">
                <a:solidFill>
                  <a:srgbClr val="BFBFBF"/>
                </a:solidFill>
                <a:latin typeface="Instrument Sans Medium" pitchFamily="34" charset="0"/>
                <a:ea typeface="Instrument Sans Medium" pitchFamily="34" charset="-122"/>
                <a:cs typeface="Instrument Sans Medium" pitchFamily="34" charset="-120"/>
              </a:rPr>
              <a:t>1</a:t>
            </a:r>
            <a:endParaRPr lang="en-US" sz="2900" dirty="0"/>
          </a:p>
        </p:txBody>
      </p:sp>
      <p:sp>
        <p:nvSpPr>
          <p:cNvPr id="6" name="Text 3"/>
          <p:cNvSpPr/>
          <p:nvPr/>
        </p:nvSpPr>
        <p:spPr>
          <a:xfrm>
            <a:off x="7152680" y="2116574"/>
            <a:ext cx="3086100" cy="385763"/>
          </a:xfrm>
          <a:prstGeom prst="rect">
            <a:avLst/>
          </a:prstGeom>
          <a:noFill/>
          <a:ln/>
        </p:spPr>
        <p:txBody>
          <a:bodyPr wrap="none" lIns="0" tIns="0" rIns="0" bIns="0" rtlCol="0" anchor="t"/>
          <a:lstStyle/>
          <a:p>
            <a:pPr indent="0" marL="0">
              <a:lnSpc>
                <a:spcPts val="3000"/>
              </a:lnSpc>
              <a:buNone/>
            </a:pPr>
            <a:r>
              <a:rPr lang="en-US" sz="2400" dirty="0">
                <a:solidFill>
                  <a:srgbClr val="BFBFBF"/>
                </a:solidFill>
                <a:latin typeface="Instrument Sans Medium" pitchFamily="34" charset="0"/>
                <a:ea typeface="Instrument Sans Medium" pitchFamily="34" charset="-122"/>
                <a:cs typeface="Instrument Sans Medium" pitchFamily="34" charset="-120"/>
              </a:rPr>
              <a:t>Data Analysis</a:t>
            </a:r>
            <a:endParaRPr lang="en-US" sz="2400" dirty="0"/>
          </a:p>
        </p:txBody>
      </p:sp>
      <p:sp>
        <p:nvSpPr>
          <p:cNvPr id="7" name="Text 4"/>
          <p:cNvSpPr/>
          <p:nvPr/>
        </p:nvSpPr>
        <p:spPr>
          <a:xfrm>
            <a:off x="7152680" y="2650450"/>
            <a:ext cx="6613684" cy="790099"/>
          </a:xfrm>
          <a:prstGeom prst="rect">
            <a:avLst/>
          </a:prstGeom>
          <a:noFill/>
          <a:ln/>
        </p:spPr>
        <p:txBody>
          <a:bodyPr wrap="square" lIns="0" tIns="0" rIns="0" bIns="0" rtlCol="0" anchor="t"/>
          <a:lstStyle/>
          <a:p>
            <a:pPr indent="0" marL="0">
              <a:lnSpc>
                <a:spcPts val="3100"/>
              </a:lnSpc>
              <a:buNone/>
            </a:pPr>
            <a:r>
              <a:rPr lang="en-US" sz="1900" dirty="0">
                <a:solidFill>
                  <a:srgbClr val="BFBFBF"/>
                </a:solidFill>
                <a:latin typeface="Open Sans" pitchFamily="34" charset="0"/>
                <a:ea typeface="Open Sans" pitchFamily="34" charset="-122"/>
                <a:cs typeface="Open Sans" pitchFamily="34" charset="-120"/>
              </a:rPr>
              <a:t>The report leverages Excel's Power Pivot and PivotTables to analyze Sterling's e-commerce data.</a:t>
            </a:r>
            <a:endParaRPr lang="en-US" sz="1900" dirty="0"/>
          </a:p>
        </p:txBody>
      </p:sp>
      <p:sp>
        <p:nvSpPr>
          <p:cNvPr id="8" name="Shape 5"/>
          <p:cNvSpPr/>
          <p:nvPr/>
        </p:nvSpPr>
        <p:spPr>
          <a:xfrm>
            <a:off x="6350437" y="3965019"/>
            <a:ext cx="555427" cy="555427"/>
          </a:xfrm>
          <a:prstGeom prst="roundRect">
            <a:avLst>
              <a:gd name="adj" fmla="val 6668"/>
            </a:avLst>
          </a:prstGeom>
          <a:solidFill>
            <a:srgbClr val="3E3E3E"/>
          </a:solidFill>
          <a:ln/>
        </p:spPr>
      </p:sp>
      <p:sp>
        <p:nvSpPr>
          <p:cNvPr id="9" name="Text 6"/>
          <p:cNvSpPr/>
          <p:nvPr/>
        </p:nvSpPr>
        <p:spPr>
          <a:xfrm>
            <a:off x="6526054" y="4057531"/>
            <a:ext cx="204073" cy="370284"/>
          </a:xfrm>
          <a:prstGeom prst="rect">
            <a:avLst/>
          </a:prstGeom>
          <a:noFill/>
          <a:ln/>
        </p:spPr>
        <p:txBody>
          <a:bodyPr wrap="none" lIns="0" tIns="0" rIns="0" bIns="0" rtlCol="0" anchor="t"/>
          <a:lstStyle/>
          <a:p>
            <a:pPr algn="ctr" indent="0" marL="0">
              <a:lnSpc>
                <a:spcPts val="2900"/>
              </a:lnSpc>
              <a:buNone/>
            </a:pPr>
            <a:r>
              <a:rPr lang="en-US" sz="2900" dirty="0">
                <a:solidFill>
                  <a:srgbClr val="BFBFBF"/>
                </a:solidFill>
                <a:latin typeface="Instrument Sans Medium" pitchFamily="34" charset="0"/>
                <a:ea typeface="Instrument Sans Medium" pitchFamily="34" charset="-122"/>
                <a:cs typeface="Instrument Sans Medium" pitchFamily="34" charset="-120"/>
              </a:rPr>
              <a:t>2</a:t>
            </a:r>
            <a:endParaRPr lang="en-US" sz="2900" dirty="0"/>
          </a:p>
        </p:txBody>
      </p:sp>
      <p:sp>
        <p:nvSpPr>
          <p:cNvPr id="10" name="Text 7"/>
          <p:cNvSpPr/>
          <p:nvPr/>
        </p:nvSpPr>
        <p:spPr>
          <a:xfrm>
            <a:off x="7152680" y="3965019"/>
            <a:ext cx="4906685" cy="385763"/>
          </a:xfrm>
          <a:prstGeom prst="rect">
            <a:avLst/>
          </a:prstGeom>
          <a:noFill/>
          <a:ln/>
        </p:spPr>
        <p:txBody>
          <a:bodyPr wrap="none" lIns="0" tIns="0" rIns="0" bIns="0" rtlCol="0" anchor="t"/>
          <a:lstStyle/>
          <a:p>
            <a:pPr indent="0" marL="0">
              <a:lnSpc>
                <a:spcPts val="3000"/>
              </a:lnSpc>
              <a:buNone/>
            </a:pPr>
            <a:r>
              <a:rPr lang="en-US" sz="2400" dirty="0">
                <a:solidFill>
                  <a:srgbClr val="BFBFBF"/>
                </a:solidFill>
                <a:latin typeface="Instrument Sans Medium" pitchFamily="34" charset="0"/>
                <a:ea typeface="Instrument Sans Medium" pitchFamily="34" charset="-122"/>
                <a:cs typeface="Instrument Sans Medium" pitchFamily="34" charset="-120"/>
              </a:rPr>
              <a:t>Key Performance Indicators (KPIs)</a:t>
            </a:r>
            <a:endParaRPr lang="en-US" sz="2400" dirty="0"/>
          </a:p>
        </p:txBody>
      </p:sp>
      <p:sp>
        <p:nvSpPr>
          <p:cNvPr id="11" name="Text 8"/>
          <p:cNvSpPr/>
          <p:nvPr/>
        </p:nvSpPr>
        <p:spPr>
          <a:xfrm>
            <a:off x="7152680" y="4498896"/>
            <a:ext cx="6613684" cy="790099"/>
          </a:xfrm>
          <a:prstGeom prst="rect">
            <a:avLst/>
          </a:prstGeom>
          <a:noFill/>
          <a:ln/>
        </p:spPr>
        <p:txBody>
          <a:bodyPr wrap="square" lIns="0" tIns="0" rIns="0" bIns="0" rtlCol="0" anchor="t"/>
          <a:lstStyle/>
          <a:p>
            <a:pPr indent="0" marL="0">
              <a:lnSpc>
                <a:spcPts val="3100"/>
              </a:lnSpc>
              <a:buNone/>
            </a:pPr>
            <a:r>
              <a:rPr lang="en-US" sz="1900" dirty="0">
                <a:solidFill>
                  <a:srgbClr val="BFBFBF"/>
                </a:solidFill>
                <a:latin typeface="Open Sans" pitchFamily="34" charset="0"/>
                <a:ea typeface="Open Sans" pitchFamily="34" charset="-122"/>
                <a:cs typeface="Open Sans" pitchFamily="34" charset="-120"/>
              </a:rPr>
              <a:t>Key performance indicators (KPIs) were developed and visualized to provide insights into Sterling's performance.</a:t>
            </a:r>
            <a:endParaRPr lang="en-US" sz="1900" dirty="0"/>
          </a:p>
        </p:txBody>
      </p:sp>
      <p:sp>
        <p:nvSpPr>
          <p:cNvPr id="12" name="Shape 9"/>
          <p:cNvSpPr/>
          <p:nvPr/>
        </p:nvSpPr>
        <p:spPr>
          <a:xfrm>
            <a:off x="6350437" y="5813465"/>
            <a:ext cx="555427" cy="555427"/>
          </a:xfrm>
          <a:prstGeom prst="roundRect">
            <a:avLst>
              <a:gd name="adj" fmla="val 6668"/>
            </a:avLst>
          </a:prstGeom>
          <a:solidFill>
            <a:srgbClr val="3E3E3E"/>
          </a:solidFill>
          <a:ln/>
        </p:spPr>
      </p:sp>
      <p:sp>
        <p:nvSpPr>
          <p:cNvPr id="13" name="Text 10"/>
          <p:cNvSpPr/>
          <p:nvPr/>
        </p:nvSpPr>
        <p:spPr>
          <a:xfrm>
            <a:off x="6521291" y="5905976"/>
            <a:ext cx="213717" cy="370284"/>
          </a:xfrm>
          <a:prstGeom prst="rect">
            <a:avLst/>
          </a:prstGeom>
          <a:noFill/>
          <a:ln/>
        </p:spPr>
        <p:txBody>
          <a:bodyPr wrap="none" lIns="0" tIns="0" rIns="0" bIns="0" rtlCol="0" anchor="t"/>
          <a:lstStyle/>
          <a:p>
            <a:pPr algn="ctr" indent="0" marL="0">
              <a:lnSpc>
                <a:spcPts val="2900"/>
              </a:lnSpc>
              <a:buNone/>
            </a:pPr>
            <a:r>
              <a:rPr lang="en-US" sz="2900" dirty="0">
                <a:solidFill>
                  <a:srgbClr val="BFBFBF"/>
                </a:solidFill>
                <a:latin typeface="Instrument Sans Medium" pitchFamily="34" charset="0"/>
                <a:ea typeface="Instrument Sans Medium" pitchFamily="34" charset="-122"/>
                <a:cs typeface="Instrument Sans Medium" pitchFamily="34" charset="-120"/>
              </a:rPr>
              <a:t>3</a:t>
            </a:r>
            <a:endParaRPr lang="en-US" sz="2900" dirty="0"/>
          </a:p>
        </p:txBody>
      </p:sp>
      <p:sp>
        <p:nvSpPr>
          <p:cNvPr id="14" name="Text 11"/>
          <p:cNvSpPr/>
          <p:nvPr/>
        </p:nvSpPr>
        <p:spPr>
          <a:xfrm>
            <a:off x="7152680" y="5813465"/>
            <a:ext cx="4340662" cy="385763"/>
          </a:xfrm>
          <a:prstGeom prst="rect">
            <a:avLst/>
          </a:prstGeom>
          <a:noFill/>
          <a:ln/>
        </p:spPr>
        <p:txBody>
          <a:bodyPr wrap="none" lIns="0" tIns="0" rIns="0" bIns="0" rtlCol="0" anchor="t"/>
          <a:lstStyle/>
          <a:p>
            <a:pPr indent="0" marL="0">
              <a:lnSpc>
                <a:spcPts val="3000"/>
              </a:lnSpc>
              <a:buNone/>
            </a:pPr>
            <a:r>
              <a:rPr lang="en-US" sz="2400" dirty="0">
                <a:solidFill>
                  <a:srgbClr val="BFBFBF"/>
                </a:solidFill>
                <a:latin typeface="Instrument Sans Medium" pitchFamily="34" charset="0"/>
                <a:ea typeface="Instrument Sans Medium" pitchFamily="34" charset="-122"/>
                <a:cs typeface="Instrument Sans Medium" pitchFamily="34" charset="-120"/>
              </a:rPr>
              <a:t>Actionable Recommendations</a:t>
            </a:r>
            <a:endParaRPr lang="en-US" sz="2400" dirty="0"/>
          </a:p>
        </p:txBody>
      </p:sp>
      <p:sp>
        <p:nvSpPr>
          <p:cNvPr id="15" name="Text 12"/>
          <p:cNvSpPr/>
          <p:nvPr/>
        </p:nvSpPr>
        <p:spPr>
          <a:xfrm>
            <a:off x="7152680" y="6347341"/>
            <a:ext cx="6613684" cy="1185148"/>
          </a:xfrm>
          <a:prstGeom prst="rect">
            <a:avLst/>
          </a:prstGeom>
          <a:noFill/>
          <a:ln/>
        </p:spPr>
        <p:txBody>
          <a:bodyPr wrap="square" lIns="0" tIns="0" rIns="0" bIns="0" rtlCol="0" anchor="t"/>
          <a:lstStyle/>
          <a:p>
            <a:pPr indent="0" marL="0">
              <a:lnSpc>
                <a:spcPts val="3100"/>
              </a:lnSpc>
              <a:buNone/>
            </a:pPr>
            <a:r>
              <a:rPr lang="en-US" sz="1900" dirty="0">
                <a:solidFill>
                  <a:srgbClr val="BFBFBF"/>
                </a:solidFill>
                <a:latin typeface="Open Sans" pitchFamily="34" charset="0"/>
                <a:ea typeface="Open Sans" pitchFamily="34" charset="-122"/>
                <a:cs typeface="Open Sans" pitchFamily="34" charset="-120"/>
              </a:rPr>
              <a:t>The report summarizes key findings and provides actionable recommendations for optimizing business operations and driving growth.</a:t>
            </a:r>
            <a:endParaRPr lang="en-US" sz="1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801648" y="815221"/>
            <a:ext cx="5726668" cy="715804"/>
          </a:xfrm>
          <a:prstGeom prst="rect">
            <a:avLst/>
          </a:prstGeom>
          <a:noFill/>
          <a:ln/>
        </p:spPr>
        <p:txBody>
          <a:bodyPr wrap="none" lIns="0" tIns="0" rIns="0" bIns="0" rtlCol="0" anchor="t"/>
          <a:lstStyle/>
          <a:p>
            <a:pPr indent="0" marL="0">
              <a:lnSpc>
                <a:spcPts val="5600"/>
              </a:lnSpc>
              <a:buNone/>
            </a:pPr>
            <a:r>
              <a:rPr lang="en-US" sz="4500" dirty="0">
                <a:solidFill>
                  <a:srgbClr val="FEFEFE"/>
                </a:solidFill>
                <a:latin typeface="Instrument Sans Medium" pitchFamily="34" charset="0"/>
                <a:ea typeface="Instrument Sans Medium" pitchFamily="34" charset="-122"/>
                <a:cs typeface="Instrument Sans Medium" pitchFamily="34" charset="-120"/>
              </a:rPr>
              <a:t>Data Overview</a:t>
            </a:r>
            <a:endParaRPr lang="en-US" sz="4500" dirty="0"/>
          </a:p>
        </p:txBody>
      </p:sp>
      <p:sp>
        <p:nvSpPr>
          <p:cNvPr id="3" name="Text 1"/>
          <p:cNvSpPr/>
          <p:nvPr/>
        </p:nvSpPr>
        <p:spPr>
          <a:xfrm>
            <a:off x="801648" y="1989058"/>
            <a:ext cx="13027104" cy="732949"/>
          </a:xfrm>
          <a:prstGeom prst="rect">
            <a:avLst/>
          </a:prstGeom>
          <a:noFill/>
          <a:ln/>
        </p:spPr>
        <p:txBody>
          <a:bodyPr wrap="square" lIns="0" tIns="0" rIns="0" bIns="0" rtlCol="0" anchor="t"/>
          <a:lstStyle/>
          <a:p>
            <a:pPr indent="0" marL="0">
              <a:lnSpc>
                <a:spcPts val="2850"/>
              </a:lnSpc>
              <a:buNone/>
            </a:pPr>
            <a:r>
              <a:rPr lang="en-US" sz="1800" dirty="0">
                <a:solidFill>
                  <a:srgbClr val="BFBFBF"/>
                </a:solidFill>
                <a:latin typeface="Open Sans" pitchFamily="34" charset="0"/>
                <a:ea typeface="Open Sans" pitchFamily="34" charset="-122"/>
                <a:cs typeface="Open Sans" pitchFamily="34" charset="-120"/>
              </a:rPr>
              <a:t>The dataset comprises 283,083 rows and 19 columns, representing a significant volume of e-commerce transactions. To ensure data quality and accuracy, a comprehensive data cleaning process was implemented.</a:t>
            </a:r>
            <a:endParaRPr lang="en-US" sz="1800" dirty="0"/>
          </a:p>
        </p:txBody>
      </p:sp>
      <p:sp>
        <p:nvSpPr>
          <p:cNvPr id="4" name="Text 2"/>
          <p:cNvSpPr/>
          <p:nvPr/>
        </p:nvSpPr>
        <p:spPr>
          <a:xfrm>
            <a:off x="801648" y="3208615"/>
            <a:ext cx="3002280" cy="357902"/>
          </a:xfrm>
          <a:prstGeom prst="rect">
            <a:avLst/>
          </a:prstGeom>
          <a:noFill/>
          <a:ln/>
        </p:spPr>
        <p:txBody>
          <a:bodyPr wrap="none" lIns="0" tIns="0" rIns="0" bIns="0" rtlCol="0" anchor="t"/>
          <a:lstStyle/>
          <a:p>
            <a:pPr indent="0" marL="0">
              <a:lnSpc>
                <a:spcPts val="2800"/>
              </a:lnSpc>
              <a:buNone/>
            </a:pPr>
            <a:r>
              <a:rPr lang="en-US" sz="2250" dirty="0">
                <a:solidFill>
                  <a:srgbClr val="FEFEFE"/>
                </a:solidFill>
                <a:latin typeface="Instrument Sans Medium" pitchFamily="34" charset="0"/>
                <a:ea typeface="Instrument Sans Medium" pitchFamily="34" charset="-122"/>
                <a:cs typeface="Instrument Sans Medium" pitchFamily="34" charset="-120"/>
              </a:rPr>
              <a:t>Data Cleaning Process</a:t>
            </a:r>
            <a:endParaRPr lang="en-US" sz="2250" dirty="0"/>
          </a:p>
        </p:txBody>
      </p:sp>
      <p:sp>
        <p:nvSpPr>
          <p:cNvPr id="5" name="Text 3"/>
          <p:cNvSpPr/>
          <p:nvPr/>
        </p:nvSpPr>
        <p:spPr>
          <a:xfrm>
            <a:off x="801648" y="3795474"/>
            <a:ext cx="6234113" cy="732949"/>
          </a:xfrm>
          <a:prstGeom prst="rect">
            <a:avLst/>
          </a:prstGeom>
          <a:noFill/>
          <a:ln/>
        </p:spPr>
        <p:txBody>
          <a:bodyPr wrap="square" lIns="0" tIns="0" rIns="0" bIns="0" rtlCol="0" anchor="t"/>
          <a:lstStyle/>
          <a:p>
            <a:pPr marL="342900" indent="-342900">
              <a:lnSpc>
                <a:spcPts val="2850"/>
              </a:lnSpc>
              <a:buSzPct val="100000"/>
              <a:buChar char="•"/>
            </a:pPr>
            <a:r>
              <a:rPr lang="en-US" sz="1800" dirty="0">
                <a:solidFill>
                  <a:srgbClr val="BFBFBF"/>
                </a:solidFill>
                <a:latin typeface="Open Sans" pitchFamily="34" charset="0"/>
                <a:ea typeface="Open Sans" pitchFamily="34" charset="-122"/>
                <a:cs typeface="Open Sans" pitchFamily="34" charset="-120"/>
              </a:rPr>
              <a:t>Removed duplicate records to eliminate redundancy and potential bias in analysis.</a:t>
            </a:r>
            <a:endParaRPr lang="en-US" sz="1800" dirty="0"/>
          </a:p>
        </p:txBody>
      </p:sp>
      <p:sp>
        <p:nvSpPr>
          <p:cNvPr id="6" name="Text 4"/>
          <p:cNvSpPr/>
          <p:nvPr/>
        </p:nvSpPr>
        <p:spPr>
          <a:xfrm>
            <a:off x="801648" y="4608552"/>
            <a:ext cx="6234113" cy="1099423"/>
          </a:xfrm>
          <a:prstGeom prst="rect">
            <a:avLst/>
          </a:prstGeom>
          <a:noFill/>
          <a:ln/>
        </p:spPr>
        <p:txBody>
          <a:bodyPr wrap="square" lIns="0" tIns="0" rIns="0" bIns="0" rtlCol="0" anchor="t"/>
          <a:lstStyle/>
          <a:p>
            <a:pPr marL="342900" indent="-342900">
              <a:lnSpc>
                <a:spcPts val="2850"/>
              </a:lnSpc>
              <a:buSzPct val="100000"/>
              <a:buChar char="•"/>
            </a:pPr>
            <a:r>
              <a:rPr lang="en-US" sz="1800" dirty="0">
                <a:solidFill>
                  <a:srgbClr val="BFBFBF"/>
                </a:solidFill>
                <a:latin typeface="Open Sans" pitchFamily="34" charset="0"/>
                <a:ea typeface="Open Sans" pitchFamily="34" charset="-122"/>
                <a:cs typeface="Open Sans" pitchFamily="34" charset="-120"/>
              </a:rPr>
              <a:t>Handled missing values using the COUNTBLANK function and filtering techniques to identify and address incomplete data points.</a:t>
            </a:r>
            <a:endParaRPr lang="en-US" sz="1800" dirty="0"/>
          </a:p>
        </p:txBody>
      </p:sp>
      <p:sp>
        <p:nvSpPr>
          <p:cNvPr id="7" name="Text 5"/>
          <p:cNvSpPr/>
          <p:nvPr/>
        </p:nvSpPr>
        <p:spPr>
          <a:xfrm>
            <a:off x="801648" y="5788104"/>
            <a:ext cx="6234113" cy="732949"/>
          </a:xfrm>
          <a:prstGeom prst="rect">
            <a:avLst/>
          </a:prstGeom>
          <a:noFill/>
          <a:ln/>
        </p:spPr>
        <p:txBody>
          <a:bodyPr wrap="square" lIns="0" tIns="0" rIns="0" bIns="0" rtlCol="0" anchor="t"/>
          <a:lstStyle/>
          <a:p>
            <a:pPr marL="342900" indent="-342900">
              <a:lnSpc>
                <a:spcPts val="2850"/>
              </a:lnSpc>
              <a:buSzPct val="100000"/>
              <a:buChar char="•"/>
            </a:pPr>
            <a:r>
              <a:rPr lang="en-US" sz="1800" dirty="0">
                <a:solidFill>
                  <a:srgbClr val="BFBFBF"/>
                </a:solidFill>
                <a:latin typeface="Open Sans" pitchFamily="34" charset="0"/>
                <a:ea typeface="Open Sans" pitchFamily="34" charset="-122"/>
                <a:cs typeface="Open Sans" pitchFamily="34" charset="-120"/>
              </a:rPr>
              <a:t>Applied TRIM and CLEAN functions to standardize text fields, ensuring data consistency and uniformity.</a:t>
            </a:r>
            <a:endParaRPr lang="en-US" sz="1800" dirty="0"/>
          </a:p>
        </p:txBody>
      </p:sp>
      <p:sp>
        <p:nvSpPr>
          <p:cNvPr id="8" name="Text 6"/>
          <p:cNvSpPr/>
          <p:nvPr/>
        </p:nvSpPr>
        <p:spPr>
          <a:xfrm>
            <a:off x="801648" y="6601182"/>
            <a:ext cx="6234113" cy="732949"/>
          </a:xfrm>
          <a:prstGeom prst="rect">
            <a:avLst/>
          </a:prstGeom>
          <a:noFill/>
          <a:ln/>
        </p:spPr>
        <p:txBody>
          <a:bodyPr wrap="square" lIns="0" tIns="0" rIns="0" bIns="0" rtlCol="0" anchor="t"/>
          <a:lstStyle/>
          <a:p>
            <a:pPr marL="342900" indent="-342900">
              <a:lnSpc>
                <a:spcPts val="2850"/>
              </a:lnSpc>
              <a:buSzPct val="100000"/>
              <a:buChar char="•"/>
            </a:pPr>
            <a:r>
              <a:rPr lang="en-US" sz="1800" dirty="0">
                <a:solidFill>
                  <a:srgbClr val="BFBFBF"/>
                </a:solidFill>
                <a:latin typeface="Open Sans" pitchFamily="34" charset="0"/>
                <a:ea typeface="Open Sans" pitchFamily="34" charset="-122"/>
                <a:cs typeface="Open Sans" pitchFamily="34" charset="-120"/>
              </a:rPr>
              <a:t>Verified and adjusted data types to ensure accurate calculations and analysis.</a:t>
            </a:r>
            <a:endParaRPr lang="en-US" sz="1800" dirty="0"/>
          </a:p>
        </p:txBody>
      </p:sp>
      <p:sp>
        <p:nvSpPr>
          <p:cNvPr id="9" name="Text 7"/>
          <p:cNvSpPr/>
          <p:nvPr/>
        </p:nvSpPr>
        <p:spPr>
          <a:xfrm>
            <a:off x="7602260" y="3208615"/>
            <a:ext cx="3911084" cy="357902"/>
          </a:xfrm>
          <a:prstGeom prst="rect">
            <a:avLst/>
          </a:prstGeom>
          <a:noFill/>
          <a:ln/>
        </p:spPr>
        <p:txBody>
          <a:bodyPr wrap="none" lIns="0" tIns="0" rIns="0" bIns="0" rtlCol="0" anchor="t"/>
          <a:lstStyle/>
          <a:p>
            <a:pPr indent="0" marL="0">
              <a:lnSpc>
                <a:spcPts val="2800"/>
              </a:lnSpc>
              <a:buNone/>
            </a:pPr>
            <a:r>
              <a:rPr lang="en-US" sz="2250" dirty="0">
                <a:solidFill>
                  <a:srgbClr val="FEFEFE"/>
                </a:solidFill>
                <a:latin typeface="Instrument Sans Medium" pitchFamily="34" charset="0"/>
                <a:ea typeface="Instrument Sans Medium" pitchFamily="34" charset="-122"/>
                <a:cs typeface="Instrument Sans Medium" pitchFamily="34" charset="-120"/>
              </a:rPr>
              <a:t>Data Consistency &amp; Accuracy</a:t>
            </a:r>
            <a:endParaRPr lang="en-US" sz="2250" dirty="0"/>
          </a:p>
        </p:txBody>
      </p:sp>
      <p:sp>
        <p:nvSpPr>
          <p:cNvPr id="10" name="Text 8"/>
          <p:cNvSpPr/>
          <p:nvPr/>
        </p:nvSpPr>
        <p:spPr>
          <a:xfrm>
            <a:off x="7602260" y="3795474"/>
            <a:ext cx="6234113" cy="1099423"/>
          </a:xfrm>
          <a:prstGeom prst="rect">
            <a:avLst/>
          </a:prstGeom>
          <a:noFill/>
          <a:ln/>
        </p:spPr>
        <p:txBody>
          <a:bodyPr wrap="square" lIns="0" tIns="0" rIns="0" bIns="0" rtlCol="0" anchor="t"/>
          <a:lstStyle/>
          <a:p>
            <a:pPr indent="0" marL="0">
              <a:lnSpc>
                <a:spcPts val="2850"/>
              </a:lnSpc>
              <a:buNone/>
            </a:pPr>
            <a:r>
              <a:rPr lang="en-US" sz="1800" dirty="0">
                <a:solidFill>
                  <a:srgbClr val="BFBFBF"/>
                </a:solidFill>
                <a:latin typeface="Open Sans" pitchFamily="34" charset="0"/>
                <a:ea typeface="Open Sans" pitchFamily="34" charset="-122"/>
                <a:cs typeface="Open Sans" pitchFamily="34" charset="-120"/>
              </a:rPr>
              <a:t>The data cleaning process aimed to ensure data consistency and accuracy, eliminating potential errors and inconsistencies that could impact the analysis.</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864037" y="1031796"/>
            <a:ext cx="12902327" cy="1543050"/>
          </a:xfrm>
          <a:prstGeom prst="rect">
            <a:avLst/>
          </a:prstGeom>
          <a:noFill/>
          <a:ln/>
        </p:spPr>
        <p:txBody>
          <a:bodyPr wrap="square" lIns="0" tIns="0" rIns="0" bIns="0" rtlCol="0" anchor="t"/>
          <a:lstStyle/>
          <a:p>
            <a:pPr indent="0" marL="0">
              <a:lnSpc>
                <a:spcPts val="6050"/>
              </a:lnSpc>
              <a:buNone/>
            </a:pPr>
            <a:r>
              <a:rPr lang="en-US" sz="4850" dirty="0">
                <a:solidFill>
                  <a:srgbClr val="FEFEFE"/>
                </a:solidFill>
                <a:latin typeface="Instrument Sans Medium" pitchFamily="34" charset="0"/>
                <a:ea typeface="Instrument Sans Medium" pitchFamily="34" charset="-122"/>
                <a:cs typeface="Instrument Sans Medium" pitchFamily="34" charset="-120"/>
              </a:rPr>
              <a:t>Data Cleaning &amp; Transformation Details (Part 1)</a:t>
            </a:r>
            <a:endParaRPr lang="en-US" sz="4850" dirty="0"/>
          </a:p>
        </p:txBody>
      </p:sp>
      <p:sp>
        <p:nvSpPr>
          <p:cNvPr id="3" name="Text 1"/>
          <p:cNvSpPr/>
          <p:nvPr/>
        </p:nvSpPr>
        <p:spPr>
          <a:xfrm>
            <a:off x="864037" y="3191947"/>
            <a:ext cx="2773918" cy="385763"/>
          </a:xfrm>
          <a:prstGeom prst="rect">
            <a:avLst/>
          </a:prstGeom>
          <a:noFill/>
          <a:ln/>
        </p:spPr>
        <p:txBody>
          <a:bodyPr wrap="none" lIns="0" tIns="0" rIns="0" bIns="0" rtlCol="0" anchor="t"/>
          <a:lstStyle/>
          <a:p>
            <a:pPr indent="0" marL="0">
              <a:lnSpc>
                <a:spcPts val="3000"/>
              </a:lnSpc>
              <a:buNone/>
            </a:pPr>
            <a:r>
              <a:rPr lang="en-US" sz="2400" dirty="0">
                <a:solidFill>
                  <a:srgbClr val="FEFEFE"/>
                </a:solidFill>
                <a:latin typeface="Instrument Sans Medium" pitchFamily="34" charset="0"/>
                <a:ea typeface="Instrument Sans Medium" pitchFamily="34" charset="-122"/>
                <a:cs typeface="Instrument Sans Medium" pitchFamily="34" charset="-120"/>
              </a:rPr>
              <a:t>Count Blank</a:t>
            </a:r>
            <a:endParaRPr lang="en-US" sz="2400" dirty="0"/>
          </a:p>
        </p:txBody>
      </p:sp>
      <p:sp>
        <p:nvSpPr>
          <p:cNvPr id="4" name="Text 2"/>
          <p:cNvSpPr/>
          <p:nvPr/>
        </p:nvSpPr>
        <p:spPr>
          <a:xfrm>
            <a:off x="864037" y="3824526"/>
            <a:ext cx="2773918" cy="2765346"/>
          </a:xfrm>
          <a:prstGeom prst="rect">
            <a:avLst/>
          </a:prstGeom>
          <a:noFill/>
          <a:ln/>
        </p:spPr>
        <p:txBody>
          <a:bodyPr wrap="square" lIns="0" tIns="0" rIns="0" bIns="0" rtlCol="0" anchor="t"/>
          <a:lstStyle/>
          <a:p>
            <a:pPr indent="0" marL="0">
              <a:lnSpc>
                <a:spcPts val="3100"/>
              </a:lnSpc>
              <a:buNone/>
            </a:pPr>
            <a:r>
              <a:rPr lang="en-US" sz="1900" dirty="0">
                <a:solidFill>
                  <a:srgbClr val="BFBFBF"/>
                </a:solidFill>
                <a:latin typeface="Open Sans" pitchFamily="34" charset="0"/>
                <a:ea typeface="Open Sans" pitchFamily="34" charset="-122"/>
                <a:cs typeface="Open Sans" pitchFamily="34" charset="-120"/>
              </a:rPr>
              <a:t>The COUNTBLANK function was used to identify and fill or remove blank cells, ensuring data consistency and completeness.</a:t>
            </a:r>
            <a:endParaRPr lang="en-US" sz="1900" dirty="0"/>
          </a:p>
        </p:txBody>
      </p:sp>
      <p:sp>
        <p:nvSpPr>
          <p:cNvPr id="5" name="Text 3"/>
          <p:cNvSpPr/>
          <p:nvPr/>
        </p:nvSpPr>
        <p:spPr>
          <a:xfrm>
            <a:off x="4247793" y="3191947"/>
            <a:ext cx="2773918" cy="385763"/>
          </a:xfrm>
          <a:prstGeom prst="rect">
            <a:avLst/>
          </a:prstGeom>
          <a:noFill/>
          <a:ln/>
        </p:spPr>
        <p:txBody>
          <a:bodyPr wrap="none" lIns="0" tIns="0" rIns="0" bIns="0" rtlCol="0" anchor="t"/>
          <a:lstStyle/>
          <a:p>
            <a:pPr indent="0" marL="0">
              <a:lnSpc>
                <a:spcPts val="3000"/>
              </a:lnSpc>
              <a:buNone/>
            </a:pPr>
            <a:r>
              <a:rPr lang="en-US" sz="2400" dirty="0">
                <a:solidFill>
                  <a:srgbClr val="FEFEFE"/>
                </a:solidFill>
                <a:latin typeface="Instrument Sans Medium" pitchFamily="34" charset="0"/>
                <a:ea typeface="Instrument Sans Medium" pitchFamily="34" charset="-122"/>
                <a:cs typeface="Instrument Sans Medium" pitchFamily="34" charset="-120"/>
              </a:rPr>
              <a:t>Duplicates</a:t>
            </a:r>
            <a:endParaRPr lang="en-US" sz="2400" dirty="0"/>
          </a:p>
        </p:txBody>
      </p:sp>
      <p:sp>
        <p:nvSpPr>
          <p:cNvPr id="6" name="Text 4"/>
          <p:cNvSpPr/>
          <p:nvPr/>
        </p:nvSpPr>
        <p:spPr>
          <a:xfrm>
            <a:off x="4247793" y="3824526"/>
            <a:ext cx="2773918" cy="2370296"/>
          </a:xfrm>
          <a:prstGeom prst="rect">
            <a:avLst/>
          </a:prstGeom>
          <a:noFill/>
          <a:ln/>
        </p:spPr>
        <p:txBody>
          <a:bodyPr wrap="square" lIns="0" tIns="0" rIns="0" bIns="0" rtlCol="0" anchor="t"/>
          <a:lstStyle/>
          <a:p>
            <a:pPr indent="0" marL="0">
              <a:lnSpc>
                <a:spcPts val="3100"/>
              </a:lnSpc>
              <a:buNone/>
            </a:pPr>
            <a:r>
              <a:rPr lang="en-US" sz="1900" dirty="0">
                <a:solidFill>
                  <a:srgbClr val="BFBFBF"/>
                </a:solidFill>
                <a:latin typeface="Open Sans" pitchFamily="34" charset="0"/>
                <a:ea typeface="Open Sans" pitchFamily="34" charset="-122"/>
                <a:cs typeface="Open Sans" pitchFamily="34" charset="-120"/>
              </a:rPr>
              <a:t>Duplicate rows were removed to avoid skewed analysis and ensure that each transaction was represented only once.</a:t>
            </a:r>
            <a:endParaRPr lang="en-US" sz="1900" dirty="0"/>
          </a:p>
        </p:txBody>
      </p:sp>
      <p:sp>
        <p:nvSpPr>
          <p:cNvPr id="7" name="Text 5"/>
          <p:cNvSpPr/>
          <p:nvPr/>
        </p:nvSpPr>
        <p:spPr>
          <a:xfrm>
            <a:off x="7631549" y="3191947"/>
            <a:ext cx="2773918" cy="771525"/>
          </a:xfrm>
          <a:prstGeom prst="rect">
            <a:avLst/>
          </a:prstGeom>
          <a:noFill/>
          <a:ln/>
        </p:spPr>
        <p:txBody>
          <a:bodyPr wrap="square" lIns="0" tIns="0" rIns="0" bIns="0" rtlCol="0" anchor="t"/>
          <a:lstStyle/>
          <a:p>
            <a:pPr indent="0" marL="0">
              <a:lnSpc>
                <a:spcPts val="3000"/>
              </a:lnSpc>
              <a:buNone/>
            </a:pPr>
            <a:r>
              <a:rPr lang="en-US" sz="2400" dirty="0">
                <a:solidFill>
                  <a:srgbClr val="FEFEFE"/>
                </a:solidFill>
                <a:latin typeface="Instrument Sans Medium" pitchFamily="34" charset="0"/>
                <a:ea typeface="Instrument Sans Medium" pitchFamily="34" charset="-122"/>
                <a:cs typeface="Instrument Sans Medium" pitchFamily="34" charset="-120"/>
              </a:rPr>
              <a:t>Data Trimming and Cleaning</a:t>
            </a:r>
            <a:endParaRPr lang="en-US" sz="2400" dirty="0"/>
          </a:p>
        </p:txBody>
      </p:sp>
      <p:sp>
        <p:nvSpPr>
          <p:cNvPr id="8" name="Text 6"/>
          <p:cNvSpPr/>
          <p:nvPr/>
        </p:nvSpPr>
        <p:spPr>
          <a:xfrm>
            <a:off x="7631549" y="4210288"/>
            <a:ext cx="2773918" cy="2765346"/>
          </a:xfrm>
          <a:prstGeom prst="rect">
            <a:avLst/>
          </a:prstGeom>
          <a:noFill/>
          <a:ln/>
        </p:spPr>
        <p:txBody>
          <a:bodyPr wrap="square" lIns="0" tIns="0" rIns="0" bIns="0" rtlCol="0" anchor="t"/>
          <a:lstStyle/>
          <a:p>
            <a:pPr indent="0" marL="0">
              <a:lnSpc>
                <a:spcPts val="3100"/>
              </a:lnSpc>
              <a:buNone/>
            </a:pPr>
            <a:r>
              <a:rPr lang="en-US" sz="1900" dirty="0">
                <a:solidFill>
                  <a:srgbClr val="BFBFBF"/>
                </a:solidFill>
                <a:latin typeface="Open Sans" pitchFamily="34" charset="0"/>
                <a:ea typeface="Open Sans" pitchFamily="34" charset="-122"/>
                <a:cs typeface="Open Sans" pitchFamily="34" charset="-120"/>
              </a:rPr>
              <a:t>TRIM and CLEAN functions were applied to standardize text fields, removing unnecessary spaces and characters for data uniformity.</a:t>
            </a:r>
            <a:endParaRPr lang="en-US" sz="1900" dirty="0"/>
          </a:p>
        </p:txBody>
      </p:sp>
      <p:sp>
        <p:nvSpPr>
          <p:cNvPr id="9" name="Text 7"/>
          <p:cNvSpPr/>
          <p:nvPr/>
        </p:nvSpPr>
        <p:spPr>
          <a:xfrm>
            <a:off x="11015305" y="3191947"/>
            <a:ext cx="2773918" cy="771525"/>
          </a:xfrm>
          <a:prstGeom prst="rect">
            <a:avLst/>
          </a:prstGeom>
          <a:noFill/>
          <a:ln/>
        </p:spPr>
        <p:txBody>
          <a:bodyPr wrap="square" lIns="0" tIns="0" rIns="0" bIns="0" rtlCol="0" anchor="t"/>
          <a:lstStyle/>
          <a:p>
            <a:pPr indent="0" marL="0">
              <a:lnSpc>
                <a:spcPts val="3000"/>
              </a:lnSpc>
              <a:buNone/>
            </a:pPr>
            <a:r>
              <a:rPr lang="en-US" sz="2400" dirty="0">
                <a:solidFill>
                  <a:srgbClr val="FEFEFE"/>
                </a:solidFill>
                <a:latin typeface="Instrument Sans Medium" pitchFamily="34" charset="0"/>
                <a:ea typeface="Instrument Sans Medium" pitchFamily="34" charset="-122"/>
                <a:cs typeface="Instrument Sans Medium" pitchFamily="34" charset="-120"/>
              </a:rPr>
              <a:t>Data Types Adjustment</a:t>
            </a:r>
            <a:endParaRPr lang="en-US" sz="2400" dirty="0"/>
          </a:p>
        </p:txBody>
      </p:sp>
      <p:sp>
        <p:nvSpPr>
          <p:cNvPr id="10" name="Text 8"/>
          <p:cNvSpPr/>
          <p:nvPr/>
        </p:nvSpPr>
        <p:spPr>
          <a:xfrm>
            <a:off x="11015305" y="4210288"/>
            <a:ext cx="2773918" cy="2765346"/>
          </a:xfrm>
          <a:prstGeom prst="rect">
            <a:avLst/>
          </a:prstGeom>
          <a:noFill/>
          <a:ln/>
        </p:spPr>
        <p:txBody>
          <a:bodyPr wrap="square" lIns="0" tIns="0" rIns="0" bIns="0" rtlCol="0" anchor="t"/>
          <a:lstStyle/>
          <a:p>
            <a:pPr indent="0" marL="0">
              <a:lnSpc>
                <a:spcPts val="3100"/>
              </a:lnSpc>
              <a:buNone/>
            </a:pPr>
            <a:r>
              <a:rPr lang="en-US" sz="1900" dirty="0">
                <a:solidFill>
                  <a:srgbClr val="BFBFBF"/>
                </a:solidFill>
                <a:latin typeface="Open Sans" pitchFamily="34" charset="0"/>
                <a:ea typeface="Open Sans" pitchFamily="34" charset="-122"/>
                <a:cs typeface="Open Sans" pitchFamily="34" charset="-120"/>
              </a:rPr>
              <a:t>Data types were verified and adjusted to ensure that fields like dates and sales values were correctly formatted for accurate calculations.</a:t>
            </a:r>
            <a:endParaRPr lang="en-US" sz="19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864037" y="1817251"/>
            <a:ext cx="12902327" cy="1543050"/>
          </a:xfrm>
          <a:prstGeom prst="rect">
            <a:avLst/>
          </a:prstGeom>
          <a:noFill/>
          <a:ln/>
        </p:spPr>
        <p:txBody>
          <a:bodyPr wrap="square" lIns="0" tIns="0" rIns="0" bIns="0" rtlCol="0" anchor="t"/>
          <a:lstStyle/>
          <a:p>
            <a:pPr indent="0" marL="0">
              <a:lnSpc>
                <a:spcPts val="6050"/>
              </a:lnSpc>
              <a:buNone/>
            </a:pPr>
            <a:r>
              <a:rPr lang="en-US" sz="4850" dirty="0">
                <a:solidFill>
                  <a:srgbClr val="FEFEFE"/>
                </a:solidFill>
                <a:latin typeface="Instrument Sans Medium" pitchFamily="34" charset="0"/>
                <a:ea typeface="Instrument Sans Medium" pitchFamily="34" charset="-122"/>
                <a:cs typeface="Instrument Sans Medium" pitchFamily="34" charset="-120"/>
              </a:rPr>
              <a:t>Data Cleaning &amp; Transformation Details (Part 2)</a:t>
            </a:r>
            <a:endParaRPr lang="en-US" sz="4850" dirty="0"/>
          </a:p>
        </p:txBody>
      </p:sp>
      <p:sp>
        <p:nvSpPr>
          <p:cNvPr id="3" name="Text 1"/>
          <p:cNvSpPr/>
          <p:nvPr/>
        </p:nvSpPr>
        <p:spPr>
          <a:xfrm>
            <a:off x="864037" y="3977402"/>
            <a:ext cx="3086100" cy="385763"/>
          </a:xfrm>
          <a:prstGeom prst="rect">
            <a:avLst/>
          </a:prstGeom>
          <a:noFill/>
          <a:ln/>
        </p:spPr>
        <p:txBody>
          <a:bodyPr wrap="none" lIns="0" tIns="0" rIns="0" bIns="0" rtlCol="0" anchor="t"/>
          <a:lstStyle/>
          <a:p>
            <a:pPr indent="0" marL="0">
              <a:lnSpc>
                <a:spcPts val="3000"/>
              </a:lnSpc>
              <a:buNone/>
            </a:pPr>
            <a:r>
              <a:rPr lang="en-US" sz="2400" dirty="0">
                <a:solidFill>
                  <a:srgbClr val="FEFEFE"/>
                </a:solidFill>
                <a:latin typeface="Instrument Sans Medium" pitchFamily="34" charset="0"/>
                <a:ea typeface="Instrument Sans Medium" pitchFamily="34" charset="-122"/>
                <a:cs typeface="Instrument Sans Medium" pitchFamily="34" charset="-120"/>
              </a:rPr>
              <a:t>Customer Longevity</a:t>
            </a:r>
            <a:endParaRPr lang="en-US" sz="2400" dirty="0"/>
          </a:p>
        </p:txBody>
      </p:sp>
      <p:sp>
        <p:nvSpPr>
          <p:cNvPr id="4" name="Text 2"/>
          <p:cNvSpPr/>
          <p:nvPr/>
        </p:nvSpPr>
        <p:spPr>
          <a:xfrm>
            <a:off x="864037" y="4609981"/>
            <a:ext cx="6150054" cy="1580198"/>
          </a:xfrm>
          <a:prstGeom prst="rect">
            <a:avLst/>
          </a:prstGeom>
          <a:noFill/>
          <a:ln/>
        </p:spPr>
        <p:txBody>
          <a:bodyPr wrap="square" lIns="0" tIns="0" rIns="0" bIns="0" rtlCol="0" anchor="t"/>
          <a:lstStyle/>
          <a:p>
            <a:pPr indent="0" marL="0">
              <a:lnSpc>
                <a:spcPts val="3100"/>
              </a:lnSpc>
              <a:buNone/>
            </a:pPr>
            <a:r>
              <a:rPr lang="en-US" sz="1900" dirty="0">
                <a:solidFill>
                  <a:srgbClr val="BFBFBF"/>
                </a:solidFill>
                <a:latin typeface="Open Sans" pitchFamily="34" charset="0"/>
                <a:ea typeface="Open Sans" pitchFamily="34" charset="-122"/>
                <a:cs typeface="Open Sans" pitchFamily="34" charset="-120"/>
              </a:rPr>
              <a:t>Customer Longevity was calculated by finding the difference between the "Customer Since" date and the "Date of Order". This metric provides insights into the duration of customer relationships with Sterling.</a:t>
            </a:r>
            <a:endParaRPr lang="en-US" sz="1900" dirty="0"/>
          </a:p>
        </p:txBody>
      </p:sp>
      <p:sp>
        <p:nvSpPr>
          <p:cNvPr id="5" name="Text 3"/>
          <p:cNvSpPr/>
          <p:nvPr/>
        </p:nvSpPr>
        <p:spPr>
          <a:xfrm>
            <a:off x="7623929" y="3977402"/>
            <a:ext cx="3086100" cy="385763"/>
          </a:xfrm>
          <a:prstGeom prst="rect">
            <a:avLst/>
          </a:prstGeom>
          <a:noFill/>
          <a:ln/>
        </p:spPr>
        <p:txBody>
          <a:bodyPr wrap="none" lIns="0" tIns="0" rIns="0" bIns="0" rtlCol="0" anchor="t"/>
          <a:lstStyle/>
          <a:p>
            <a:pPr indent="0" marL="0">
              <a:lnSpc>
                <a:spcPts val="3000"/>
              </a:lnSpc>
              <a:buNone/>
            </a:pPr>
            <a:r>
              <a:rPr lang="en-US" sz="2400" dirty="0">
                <a:solidFill>
                  <a:srgbClr val="FEFEFE"/>
                </a:solidFill>
                <a:latin typeface="Instrument Sans Medium" pitchFamily="34" charset="0"/>
                <a:ea typeface="Instrument Sans Medium" pitchFamily="34" charset="-122"/>
                <a:cs typeface="Instrument Sans Medium" pitchFamily="34" charset="-120"/>
              </a:rPr>
              <a:t>Order Count</a:t>
            </a:r>
            <a:endParaRPr lang="en-US" sz="2400" dirty="0"/>
          </a:p>
        </p:txBody>
      </p:sp>
      <p:sp>
        <p:nvSpPr>
          <p:cNvPr id="6" name="Text 4"/>
          <p:cNvSpPr/>
          <p:nvPr/>
        </p:nvSpPr>
        <p:spPr>
          <a:xfrm>
            <a:off x="7623929" y="4609981"/>
            <a:ext cx="6150054" cy="1580198"/>
          </a:xfrm>
          <a:prstGeom prst="rect">
            <a:avLst/>
          </a:prstGeom>
          <a:noFill/>
          <a:ln/>
        </p:spPr>
        <p:txBody>
          <a:bodyPr wrap="square" lIns="0" tIns="0" rIns="0" bIns="0" rtlCol="0" anchor="t"/>
          <a:lstStyle/>
          <a:p>
            <a:pPr indent="0" marL="0">
              <a:lnSpc>
                <a:spcPts val="3100"/>
              </a:lnSpc>
              <a:buNone/>
            </a:pPr>
            <a:r>
              <a:rPr lang="en-US" sz="1900" dirty="0">
                <a:solidFill>
                  <a:srgbClr val="BFBFBF"/>
                </a:solidFill>
                <a:latin typeface="Open Sans" pitchFamily="34" charset="0"/>
                <a:ea typeface="Open Sans" pitchFamily="34" charset="-122"/>
                <a:cs typeface="Open Sans" pitchFamily="34" charset="-120"/>
              </a:rPr>
              <a:t>The Order Count column tracks the number of transactions made by each customer. This metric helps understand customer engagement and purchasing frequency.</a:t>
            </a:r>
            <a:endParaRPr lang="en-US" sz="1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864037" y="2005489"/>
            <a:ext cx="9316403" cy="771525"/>
          </a:xfrm>
          <a:prstGeom prst="rect">
            <a:avLst/>
          </a:prstGeom>
          <a:noFill/>
          <a:ln/>
        </p:spPr>
        <p:txBody>
          <a:bodyPr wrap="none" lIns="0" tIns="0" rIns="0" bIns="0" rtlCol="0" anchor="t"/>
          <a:lstStyle/>
          <a:p>
            <a:pPr indent="0" marL="0">
              <a:lnSpc>
                <a:spcPts val="6050"/>
              </a:lnSpc>
              <a:buNone/>
            </a:pPr>
            <a:r>
              <a:rPr lang="en-US" sz="4850" dirty="0">
                <a:solidFill>
                  <a:srgbClr val="FEFEFE"/>
                </a:solidFill>
                <a:latin typeface="Instrument Sans Medium" pitchFamily="34" charset="0"/>
                <a:ea typeface="Instrument Sans Medium" pitchFamily="34" charset="-122"/>
                <a:cs typeface="Instrument Sans Medium" pitchFamily="34" charset="-120"/>
              </a:rPr>
              <a:t>Data Modeling &amp; Transformation</a:t>
            </a:r>
            <a:endParaRPr lang="en-US" sz="4850" dirty="0"/>
          </a:p>
        </p:txBody>
      </p:sp>
      <p:sp>
        <p:nvSpPr>
          <p:cNvPr id="3" name="Text 1"/>
          <p:cNvSpPr/>
          <p:nvPr/>
        </p:nvSpPr>
        <p:spPr>
          <a:xfrm>
            <a:off x="864037" y="3394115"/>
            <a:ext cx="3251835" cy="385763"/>
          </a:xfrm>
          <a:prstGeom prst="rect">
            <a:avLst/>
          </a:prstGeom>
          <a:noFill/>
          <a:ln/>
        </p:spPr>
        <p:txBody>
          <a:bodyPr wrap="none" lIns="0" tIns="0" rIns="0" bIns="0" rtlCol="0" anchor="t"/>
          <a:lstStyle/>
          <a:p>
            <a:pPr indent="0" marL="0">
              <a:lnSpc>
                <a:spcPts val="3000"/>
              </a:lnSpc>
              <a:buNone/>
            </a:pPr>
            <a:r>
              <a:rPr lang="en-US" sz="2400" dirty="0">
                <a:solidFill>
                  <a:srgbClr val="FEFEFE"/>
                </a:solidFill>
                <a:latin typeface="Instrument Sans Medium" pitchFamily="34" charset="0"/>
                <a:ea typeface="Instrument Sans Medium" pitchFamily="34" charset="-122"/>
                <a:cs typeface="Instrument Sans Medium" pitchFamily="34" charset="-120"/>
              </a:rPr>
              <a:t>Fact Table (Fcat_Table)</a:t>
            </a:r>
            <a:endParaRPr lang="en-US" sz="2400" dirty="0"/>
          </a:p>
        </p:txBody>
      </p:sp>
      <p:sp>
        <p:nvSpPr>
          <p:cNvPr id="4" name="Text 2"/>
          <p:cNvSpPr/>
          <p:nvPr/>
        </p:nvSpPr>
        <p:spPr>
          <a:xfrm>
            <a:off x="864037" y="4026694"/>
            <a:ext cx="6150054" cy="1975247"/>
          </a:xfrm>
          <a:prstGeom prst="rect">
            <a:avLst/>
          </a:prstGeom>
          <a:noFill/>
          <a:ln/>
        </p:spPr>
        <p:txBody>
          <a:bodyPr wrap="square" lIns="0" tIns="0" rIns="0" bIns="0" rtlCol="0" anchor="t"/>
          <a:lstStyle/>
          <a:p>
            <a:pPr indent="0" marL="0">
              <a:lnSpc>
                <a:spcPts val="3100"/>
              </a:lnSpc>
              <a:buNone/>
            </a:pPr>
            <a:r>
              <a:rPr lang="en-US" sz="1900" dirty="0">
                <a:solidFill>
                  <a:srgbClr val="BFBFBF"/>
                </a:solidFill>
                <a:latin typeface="Open Sans" pitchFamily="34" charset="0"/>
                <a:ea typeface="Open Sans" pitchFamily="34" charset="-122"/>
                <a:cs typeface="Open Sans" pitchFamily="34" charset="-120"/>
              </a:rPr>
              <a:t>The Fact Table consolidates transactional data, providing a central repository for all sales and order information. It includes details such as order date, customer ID, product category, quantity sold, and total revenue.</a:t>
            </a:r>
            <a:endParaRPr lang="en-US" sz="1900" dirty="0"/>
          </a:p>
        </p:txBody>
      </p:sp>
      <p:sp>
        <p:nvSpPr>
          <p:cNvPr id="5" name="Text 3"/>
          <p:cNvSpPr/>
          <p:nvPr/>
        </p:nvSpPr>
        <p:spPr>
          <a:xfrm>
            <a:off x="7623929" y="3394115"/>
            <a:ext cx="3086100" cy="385763"/>
          </a:xfrm>
          <a:prstGeom prst="rect">
            <a:avLst/>
          </a:prstGeom>
          <a:noFill/>
          <a:ln/>
        </p:spPr>
        <p:txBody>
          <a:bodyPr wrap="none" lIns="0" tIns="0" rIns="0" bIns="0" rtlCol="0" anchor="t"/>
          <a:lstStyle/>
          <a:p>
            <a:pPr indent="0" marL="0">
              <a:lnSpc>
                <a:spcPts val="3000"/>
              </a:lnSpc>
              <a:buNone/>
            </a:pPr>
            <a:r>
              <a:rPr lang="en-US" sz="2400" dirty="0">
                <a:solidFill>
                  <a:srgbClr val="FEFEFE"/>
                </a:solidFill>
                <a:latin typeface="Instrument Sans Medium" pitchFamily="34" charset="0"/>
                <a:ea typeface="Instrument Sans Medium" pitchFamily="34" charset="-122"/>
                <a:cs typeface="Instrument Sans Medium" pitchFamily="34" charset="-120"/>
              </a:rPr>
              <a:t>Dimension Tables</a:t>
            </a:r>
            <a:endParaRPr lang="en-US" sz="2400" dirty="0"/>
          </a:p>
        </p:txBody>
      </p:sp>
      <p:sp>
        <p:nvSpPr>
          <p:cNvPr id="6" name="Text 4"/>
          <p:cNvSpPr/>
          <p:nvPr/>
        </p:nvSpPr>
        <p:spPr>
          <a:xfrm>
            <a:off x="7623929" y="4026694"/>
            <a:ext cx="6150054" cy="1975247"/>
          </a:xfrm>
          <a:prstGeom prst="rect">
            <a:avLst/>
          </a:prstGeom>
          <a:noFill/>
          <a:ln/>
        </p:spPr>
        <p:txBody>
          <a:bodyPr wrap="square" lIns="0" tIns="0" rIns="0" bIns="0" rtlCol="0" anchor="t"/>
          <a:lstStyle/>
          <a:p>
            <a:pPr indent="0" marL="0">
              <a:lnSpc>
                <a:spcPts val="3100"/>
              </a:lnSpc>
              <a:buNone/>
            </a:pPr>
            <a:r>
              <a:rPr lang="en-US" sz="1900" dirty="0">
                <a:solidFill>
                  <a:srgbClr val="BFBFBF"/>
                </a:solidFill>
                <a:latin typeface="Open Sans" pitchFamily="34" charset="0"/>
                <a:ea typeface="Open Sans" pitchFamily="34" charset="-122"/>
                <a:cs typeface="Open Sans" pitchFamily="34" charset="-120"/>
              </a:rPr>
              <a:t>Dimension tables provide additional context and attributes for the data in the Fact Table. They include information about product categories, customer demographics, geographic locations, payment methods, and gender segmentation.</a:t>
            </a:r>
            <a:endParaRPr lang="en-US" sz="19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864037" y="2203013"/>
            <a:ext cx="6982658" cy="771525"/>
          </a:xfrm>
          <a:prstGeom prst="rect">
            <a:avLst/>
          </a:prstGeom>
          <a:noFill/>
          <a:ln/>
        </p:spPr>
        <p:txBody>
          <a:bodyPr wrap="none" lIns="0" tIns="0" rIns="0" bIns="0" rtlCol="0" anchor="t"/>
          <a:lstStyle/>
          <a:p>
            <a:pPr indent="0" marL="0">
              <a:lnSpc>
                <a:spcPts val="6050"/>
              </a:lnSpc>
              <a:buNone/>
            </a:pPr>
            <a:r>
              <a:rPr lang="en-US" sz="4850" dirty="0">
                <a:solidFill>
                  <a:srgbClr val="FEFEFE"/>
                </a:solidFill>
                <a:latin typeface="Instrument Sans Medium" pitchFamily="34" charset="0"/>
                <a:ea typeface="Instrument Sans Medium" pitchFamily="34" charset="-122"/>
                <a:cs typeface="Instrument Sans Medium" pitchFamily="34" charset="-120"/>
              </a:rPr>
              <a:t>Relationships &amp; Merging</a:t>
            </a:r>
            <a:endParaRPr lang="en-US" sz="4850" dirty="0"/>
          </a:p>
        </p:txBody>
      </p:sp>
      <p:sp>
        <p:nvSpPr>
          <p:cNvPr id="3" name="Text 1"/>
          <p:cNvSpPr/>
          <p:nvPr/>
        </p:nvSpPr>
        <p:spPr>
          <a:xfrm>
            <a:off x="864037" y="3591639"/>
            <a:ext cx="3086100" cy="385763"/>
          </a:xfrm>
          <a:prstGeom prst="rect">
            <a:avLst/>
          </a:prstGeom>
          <a:noFill/>
          <a:ln/>
        </p:spPr>
        <p:txBody>
          <a:bodyPr wrap="none" lIns="0" tIns="0" rIns="0" bIns="0" rtlCol="0" anchor="t"/>
          <a:lstStyle/>
          <a:p>
            <a:pPr indent="0" marL="0">
              <a:lnSpc>
                <a:spcPts val="3000"/>
              </a:lnSpc>
              <a:buNone/>
            </a:pPr>
            <a:r>
              <a:rPr lang="en-US" sz="2400" dirty="0">
                <a:solidFill>
                  <a:srgbClr val="FEFEFE"/>
                </a:solidFill>
                <a:latin typeface="Instrument Sans Medium" pitchFamily="34" charset="0"/>
                <a:ea typeface="Instrument Sans Medium" pitchFamily="34" charset="-122"/>
                <a:cs typeface="Instrument Sans Medium" pitchFamily="34" charset="-120"/>
              </a:rPr>
              <a:t>Table Relationships</a:t>
            </a:r>
            <a:endParaRPr lang="en-US" sz="2400" dirty="0"/>
          </a:p>
        </p:txBody>
      </p:sp>
      <p:sp>
        <p:nvSpPr>
          <p:cNvPr id="4" name="Text 2"/>
          <p:cNvSpPr/>
          <p:nvPr/>
        </p:nvSpPr>
        <p:spPr>
          <a:xfrm>
            <a:off x="864037" y="4224218"/>
            <a:ext cx="6150054" cy="1580198"/>
          </a:xfrm>
          <a:prstGeom prst="rect">
            <a:avLst/>
          </a:prstGeom>
          <a:noFill/>
          <a:ln/>
        </p:spPr>
        <p:txBody>
          <a:bodyPr wrap="square" lIns="0" tIns="0" rIns="0" bIns="0" rtlCol="0" anchor="t"/>
          <a:lstStyle/>
          <a:p>
            <a:pPr indent="0" marL="0">
              <a:lnSpc>
                <a:spcPts val="3100"/>
              </a:lnSpc>
              <a:buNone/>
            </a:pPr>
            <a:r>
              <a:rPr lang="en-US" sz="1900" dirty="0">
                <a:solidFill>
                  <a:srgbClr val="BFBFBF"/>
                </a:solidFill>
                <a:latin typeface="Open Sans" pitchFamily="34" charset="0"/>
                <a:ea typeface="Open Sans" pitchFamily="34" charset="-122"/>
                <a:cs typeface="Open Sans" pitchFamily="34" charset="-120"/>
              </a:rPr>
              <a:t>The Fact Table (Fcat_Table) and dimension tables were merged using keys, such as CustomerID and LocationID. This ensures that data from different tables is correctly linked and analyzed together.</a:t>
            </a:r>
            <a:endParaRPr lang="en-US" sz="1900" dirty="0"/>
          </a:p>
        </p:txBody>
      </p:sp>
      <p:sp>
        <p:nvSpPr>
          <p:cNvPr id="5" name="Text 3"/>
          <p:cNvSpPr/>
          <p:nvPr/>
        </p:nvSpPr>
        <p:spPr>
          <a:xfrm>
            <a:off x="7623929" y="3591639"/>
            <a:ext cx="3815715" cy="385763"/>
          </a:xfrm>
          <a:prstGeom prst="rect">
            <a:avLst/>
          </a:prstGeom>
          <a:noFill/>
          <a:ln/>
        </p:spPr>
        <p:txBody>
          <a:bodyPr wrap="none" lIns="0" tIns="0" rIns="0" bIns="0" rtlCol="0" anchor="t"/>
          <a:lstStyle/>
          <a:p>
            <a:pPr indent="0" marL="0">
              <a:lnSpc>
                <a:spcPts val="3000"/>
              </a:lnSpc>
              <a:buNone/>
            </a:pPr>
            <a:r>
              <a:rPr lang="en-US" sz="2400" dirty="0">
                <a:solidFill>
                  <a:srgbClr val="FEFEFE"/>
                </a:solidFill>
                <a:latin typeface="Instrument Sans Medium" pitchFamily="34" charset="0"/>
                <a:ea typeface="Instrument Sans Medium" pitchFamily="34" charset="-122"/>
                <a:cs typeface="Instrument Sans Medium" pitchFamily="34" charset="-120"/>
              </a:rPr>
              <a:t>Normalized Data Structure</a:t>
            </a:r>
            <a:endParaRPr lang="en-US" sz="2400" dirty="0"/>
          </a:p>
        </p:txBody>
      </p:sp>
      <p:sp>
        <p:nvSpPr>
          <p:cNvPr id="6" name="Text 4"/>
          <p:cNvSpPr/>
          <p:nvPr/>
        </p:nvSpPr>
        <p:spPr>
          <a:xfrm>
            <a:off x="7623929" y="4224218"/>
            <a:ext cx="6150054" cy="1580198"/>
          </a:xfrm>
          <a:prstGeom prst="rect">
            <a:avLst/>
          </a:prstGeom>
          <a:noFill/>
          <a:ln/>
        </p:spPr>
        <p:txBody>
          <a:bodyPr wrap="square" lIns="0" tIns="0" rIns="0" bIns="0" rtlCol="0" anchor="t"/>
          <a:lstStyle/>
          <a:p>
            <a:pPr indent="0" marL="0">
              <a:lnSpc>
                <a:spcPts val="3100"/>
              </a:lnSpc>
              <a:buNone/>
            </a:pPr>
            <a:r>
              <a:rPr lang="en-US" sz="1900" dirty="0">
                <a:solidFill>
                  <a:srgbClr val="BFBFBF"/>
                </a:solidFill>
                <a:latin typeface="Open Sans" pitchFamily="34" charset="0"/>
                <a:ea typeface="Open Sans" pitchFamily="34" charset="-122"/>
                <a:cs typeface="Open Sans" pitchFamily="34" charset="-120"/>
              </a:rPr>
              <a:t>The merging process resulted in a normalized data structure, which is essential for efficient analysis. This structure eliminates data redundancy and ensures that each piece of information is stored only once.</a:t>
            </a:r>
            <a:endParaRPr lang="en-US" sz="19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015990" y="417314"/>
            <a:ext cx="3783330" cy="472916"/>
          </a:xfrm>
          <a:prstGeom prst="rect">
            <a:avLst/>
          </a:prstGeom>
          <a:noFill/>
          <a:ln/>
        </p:spPr>
        <p:txBody>
          <a:bodyPr wrap="none" lIns="0" tIns="0" rIns="0" bIns="0" rtlCol="0" anchor="t"/>
          <a:lstStyle/>
          <a:p>
            <a:pPr indent="0" marL="0">
              <a:lnSpc>
                <a:spcPts val="3700"/>
              </a:lnSpc>
              <a:buNone/>
            </a:pPr>
            <a:r>
              <a:rPr lang="en-US" sz="2950" dirty="0">
                <a:solidFill>
                  <a:srgbClr val="FEFEFE"/>
                </a:solidFill>
                <a:latin typeface="Instrument Sans Medium" pitchFamily="34" charset="0"/>
                <a:ea typeface="Instrument Sans Medium" pitchFamily="34" charset="-122"/>
                <a:cs typeface="Instrument Sans Medium" pitchFamily="34" charset="-120"/>
              </a:rPr>
              <a:t>KPIs Developed</a:t>
            </a:r>
            <a:endParaRPr lang="en-US" sz="2950" dirty="0"/>
          </a:p>
        </p:txBody>
      </p:sp>
      <p:sp>
        <p:nvSpPr>
          <p:cNvPr id="4" name="Text 1"/>
          <p:cNvSpPr/>
          <p:nvPr/>
        </p:nvSpPr>
        <p:spPr>
          <a:xfrm>
            <a:off x="6015990" y="1192768"/>
            <a:ext cx="8084820" cy="499348"/>
          </a:xfrm>
          <a:prstGeom prst="rect">
            <a:avLst/>
          </a:prstGeom>
          <a:noFill/>
          <a:ln/>
        </p:spPr>
        <p:txBody>
          <a:bodyPr wrap="none" lIns="0" tIns="0" rIns="0" bIns="0" rtlCol="0" anchor="t"/>
          <a:lstStyle/>
          <a:p>
            <a:pPr algn="ctr" indent="0" marL="0">
              <a:lnSpc>
                <a:spcPts val="3900"/>
              </a:lnSpc>
              <a:buNone/>
            </a:pPr>
            <a:r>
              <a:rPr lang="en-US" sz="3900" dirty="0">
                <a:solidFill>
                  <a:srgbClr val="BFBFBF"/>
                </a:solidFill>
                <a:latin typeface="Instrument Sans Medium" pitchFamily="34" charset="0"/>
                <a:ea typeface="Instrument Sans Medium" pitchFamily="34" charset="-122"/>
                <a:cs typeface="Instrument Sans Medium" pitchFamily="34" charset="-120"/>
              </a:rPr>
              <a:t>£231M</a:t>
            </a:r>
            <a:endParaRPr lang="en-US" sz="3900" dirty="0"/>
          </a:p>
        </p:txBody>
      </p:sp>
      <p:sp>
        <p:nvSpPr>
          <p:cNvPr id="5" name="Text 2"/>
          <p:cNvSpPr/>
          <p:nvPr/>
        </p:nvSpPr>
        <p:spPr>
          <a:xfrm>
            <a:off x="9112568" y="1881188"/>
            <a:ext cx="1891665" cy="236458"/>
          </a:xfrm>
          <a:prstGeom prst="rect">
            <a:avLst/>
          </a:prstGeom>
          <a:noFill/>
          <a:ln/>
        </p:spPr>
        <p:txBody>
          <a:bodyPr wrap="none" lIns="0" tIns="0" rIns="0" bIns="0" rtlCol="0" anchor="t"/>
          <a:lstStyle/>
          <a:p>
            <a:pPr algn="ctr" indent="0" marL="0">
              <a:lnSpc>
                <a:spcPts val="1850"/>
              </a:lnSpc>
              <a:buNone/>
            </a:pPr>
            <a:r>
              <a:rPr lang="en-US" sz="1450" dirty="0">
                <a:solidFill>
                  <a:srgbClr val="BFBFBF"/>
                </a:solidFill>
                <a:latin typeface="Instrument Sans Medium" pitchFamily="34" charset="0"/>
                <a:ea typeface="Instrument Sans Medium" pitchFamily="34" charset="-122"/>
                <a:cs typeface="Instrument Sans Medium" pitchFamily="34" charset="-120"/>
              </a:rPr>
              <a:t>Total Revenue</a:t>
            </a:r>
            <a:endParaRPr lang="en-US" sz="1450" dirty="0"/>
          </a:p>
        </p:txBody>
      </p:sp>
      <p:sp>
        <p:nvSpPr>
          <p:cNvPr id="6" name="Text 3"/>
          <p:cNvSpPr/>
          <p:nvPr/>
        </p:nvSpPr>
        <p:spPr>
          <a:xfrm>
            <a:off x="6015990" y="2208371"/>
            <a:ext cx="8084820" cy="242054"/>
          </a:xfrm>
          <a:prstGeom prst="rect">
            <a:avLst/>
          </a:prstGeom>
          <a:noFill/>
          <a:ln/>
        </p:spPr>
        <p:txBody>
          <a:bodyPr wrap="none" lIns="0" tIns="0" rIns="0" bIns="0" rtlCol="0" anchor="t"/>
          <a:lstStyle/>
          <a:p>
            <a:pPr algn="ctr" indent="0" marL="0">
              <a:lnSpc>
                <a:spcPts val="1900"/>
              </a:lnSpc>
              <a:buNone/>
            </a:pPr>
            <a:r>
              <a:rPr lang="en-US" sz="1150" dirty="0">
                <a:solidFill>
                  <a:srgbClr val="BFBFBF"/>
                </a:solidFill>
                <a:latin typeface="Open Sans" pitchFamily="34" charset="0"/>
                <a:ea typeface="Open Sans" pitchFamily="34" charset="-122"/>
                <a:cs typeface="Open Sans" pitchFamily="34" charset="-120"/>
              </a:rPr>
              <a:t>Sum of all transaction values.</a:t>
            </a:r>
            <a:endParaRPr lang="en-US" sz="1150" dirty="0"/>
          </a:p>
        </p:txBody>
      </p:sp>
      <p:sp>
        <p:nvSpPr>
          <p:cNvPr id="7" name="Text 4"/>
          <p:cNvSpPr/>
          <p:nvPr/>
        </p:nvSpPr>
        <p:spPr>
          <a:xfrm>
            <a:off x="6015990" y="2980015"/>
            <a:ext cx="8084820" cy="499348"/>
          </a:xfrm>
          <a:prstGeom prst="rect">
            <a:avLst/>
          </a:prstGeom>
          <a:noFill/>
          <a:ln/>
        </p:spPr>
        <p:txBody>
          <a:bodyPr wrap="none" lIns="0" tIns="0" rIns="0" bIns="0" rtlCol="0" anchor="t"/>
          <a:lstStyle/>
          <a:p>
            <a:pPr algn="ctr" indent="0" marL="0">
              <a:lnSpc>
                <a:spcPts val="3900"/>
              </a:lnSpc>
              <a:buNone/>
            </a:pPr>
            <a:r>
              <a:rPr lang="en-US" sz="3900" dirty="0">
                <a:solidFill>
                  <a:srgbClr val="BFBFBF"/>
                </a:solidFill>
                <a:latin typeface="Instrument Sans Medium" pitchFamily="34" charset="0"/>
                <a:ea typeface="Instrument Sans Medium" pitchFamily="34" charset="-122"/>
                <a:cs typeface="Instrument Sans Medium" pitchFamily="34" charset="-120"/>
              </a:rPr>
              <a:t>852K</a:t>
            </a:r>
            <a:endParaRPr lang="en-US" sz="3900" dirty="0"/>
          </a:p>
        </p:txBody>
      </p:sp>
      <p:sp>
        <p:nvSpPr>
          <p:cNvPr id="8" name="Text 5"/>
          <p:cNvSpPr/>
          <p:nvPr/>
        </p:nvSpPr>
        <p:spPr>
          <a:xfrm>
            <a:off x="9112568" y="3668435"/>
            <a:ext cx="1891665" cy="236458"/>
          </a:xfrm>
          <a:prstGeom prst="rect">
            <a:avLst/>
          </a:prstGeom>
          <a:noFill/>
          <a:ln/>
        </p:spPr>
        <p:txBody>
          <a:bodyPr wrap="none" lIns="0" tIns="0" rIns="0" bIns="0" rtlCol="0" anchor="t"/>
          <a:lstStyle/>
          <a:p>
            <a:pPr algn="ctr" indent="0" marL="0">
              <a:lnSpc>
                <a:spcPts val="1850"/>
              </a:lnSpc>
              <a:buNone/>
            </a:pPr>
            <a:r>
              <a:rPr lang="en-US" sz="1450" dirty="0">
                <a:solidFill>
                  <a:srgbClr val="BFBFBF"/>
                </a:solidFill>
                <a:latin typeface="Instrument Sans Medium" pitchFamily="34" charset="0"/>
                <a:ea typeface="Instrument Sans Medium" pitchFamily="34" charset="-122"/>
                <a:cs typeface="Instrument Sans Medium" pitchFamily="34" charset="-120"/>
              </a:rPr>
              <a:t>Total Quantity Sold</a:t>
            </a:r>
            <a:endParaRPr lang="en-US" sz="1450" dirty="0"/>
          </a:p>
        </p:txBody>
      </p:sp>
      <p:sp>
        <p:nvSpPr>
          <p:cNvPr id="9" name="Text 6"/>
          <p:cNvSpPr/>
          <p:nvPr/>
        </p:nvSpPr>
        <p:spPr>
          <a:xfrm>
            <a:off x="6015990" y="3995618"/>
            <a:ext cx="8084820" cy="242054"/>
          </a:xfrm>
          <a:prstGeom prst="rect">
            <a:avLst/>
          </a:prstGeom>
          <a:noFill/>
          <a:ln/>
        </p:spPr>
        <p:txBody>
          <a:bodyPr wrap="none" lIns="0" tIns="0" rIns="0" bIns="0" rtlCol="0" anchor="t"/>
          <a:lstStyle/>
          <a:p>
            <a:pPr algn="ctr" indent="0" marL="0">
              <a:lnSpc>
                <a:spcPts val="1900"/>
              </a:lnSpc>
              <a:buNone/>
            </a:pPr>
            <a:r>
              <a:rPr lang="en-US" sz="1150" dirty="0">
                <a:solidFill>
                  <a:srgbClr val="BFBFBF"/>
                </a:solidFill>
                <a:latin typeface="Open Sans" pitchFamily="34" charset="0"/>
                <a:ea typeface="Open Sans" pitchFamily="34" charset="-122"/>
                <a:cs typeface="Open Sans" pitchFamily="34" charset="-120"/>
              </a:rPr>
              <a:t>Total units sold across all transactions.</a:t>
            </a:r>
            <a:endParaRPr lang="en-US" sz="1150" dirty="0"/>
          </a:p>
        </p:txBody>
      </p:sp>
      <p:sp>
        <p:nvSpPr>
          <p:cNvPr id="10" name="Text 7"/>
          <p:cNvSpPr/>
          <p:nvPr/>
        </p:nvSpPr>
        <p:spPr>
          <a:xfrm>
            <a:off x="6015990" y="4767263"/>
            <a:ext cx="8084820" cy="499348"/>
          </a:xfrm>
          <a:prstGeom prst="rect">
            <a:avLst/>
          </a:prstGeom>
          <a:noFill/>
          <a:ln/>
        </p:spPr>
        <p:txBody>
          <a:bodyPr wrap="none" lIns="0" tIns="0" rIns="0" bIns="0" rtlCol="0" anchor="t"/>
          <a:lstStyle/>
          <a:p>
            <a:pPr algn="ctr" indent="0" marL="0">
              <a:lnSpc>
                <a:spcPts val="3900"/>
              </a:lnSpc>
              <a:buNone/>
            </a:pPr>
            <a:r>
              <a:rPr lang="en-US" sz="3900" dirty="0">
                <a:solidFill>
                  <a:srgbClr val="BFBFBF"/>
                </a:solidFill>
                <a:latin typeface="Instrument Sans Medium" pitchFamily="34" charset="0"/>
                <a:ea typeface="Instrument Sans Medium" pitchFamily="34" charset="-122"/>
                <a:cs typeface="Instrument Sans Medium" pitchFamily="34" charset="-120"/>
              </a:rPr>
              <a:t>816</a:t>
            </a:r>
            <a:endParaRPr lang="en-US" sz="3900" dirty="0"/>
          </a:p>
        </p:txBody>
      </p:sp>
      <p:sp>
        <p:nvSpPr>
          <p:cNvPr id="11" name="Text 8"/>
          <p:cNvSpPr/>
          <p:nvPr/>
        </p:nvSpPr>
        <p:spPr>
          <a:xfrm>
            <a:off x="8859679" y="5455682"/>
            <a:ext cx="2397443" cy="236458"/>
          </a:xfrm>
          <a:prstGeom prst="rect">
            <a:avLst/>
          </a:prstGeom>
          <a:noFill/>
          <a:ln/>
        </p:spPr>
        <p:txBody>
          <a:bodyPr wrap="none" lIns="0" tIns="0" rIns="0" bIns="0" rtlCol="0" anchor="t"/>
          <a:lstStyle/>
          <a:p>
            <a:pPr algn="ctr" indent="0" marL="0">
              <a:lnSpc>
                <a:spcPts val="1850"/>
              </a:lnSpc>
              <a:buNone/>
            </a:pPr>
            <a:r>
              <a:rPr lang="en-US" sz="1450" dirty="0">
                <a:solidFill>
                  <a:srgbClr val="BFBFBF"/>
                </a:solidFill>
                <a:latin typeface="Instrument Sans Medium" pitchFamily="34" charset="0"/>
                <a:ea typeface="Instrument Sans Medium" pitchFamily="34" charset="-122"/>
                <a:cs typeface="Instrument Sans Medium" pitchFamily="34" charset="-120"/>
              </a:rPr>
              <a:t>Average Order Value (AOV)</a:t>
            </a:r>
            <a:endParaRPr lang="en-US" sz="1450" dirty="0"/>
          </a:p>
        </p:txBody>
      </p:sp>
      <p:sp>
        <p:nvSpPr>
          <p:cNvPr id="12" name="Text 9"/>
          <p:cNvSpPr/>
          <p:nvPr/>
        </p:nvSpPr>
        <p:spPr>
          <a:xfrm>
            <a:off x="6015990" y="5782866"/>
            <a:ext cx="8084820" cy="242054"/>
          </a:xfrm>
          <a:prstGeom prst="rect">
            <a:avLst/>
          </a:prstGeom>
          <a:noFill/>
          <a:ln/>
        </p:spPr>
        <p:txBody>
          <a:bodyPr wrap="none" lIns="0" tIns="0" rIns="0" bIns="0" rtlCol="0" anchor="t"/>
          <a:lstStyle/>
          <a:p>
            <a:pPr algn="ctr" indent="0" marL="0">
              <a:lnSpc>
                <a:spcPts val="1900"/>
              </a:lnSpc>
              <a:buNone/>
            </a:pPr>
            <a:r>
              <a:rPr lang="en-US" sz="1150" dirty="0">
                <a:solidFill>
                  <a:srgbClr val="BFBFBF"/>
                </a:solidFill>
                <a:latin typeface="Open Sans" pitchFamily="34" charset="0"/>
                <a:ea typeface="Open Sans" pitchFamily="34" charset="-122"/>
                <a:cs typeface="Open Sans" pitchFamily="34" charset="-120"/>
              </a:rPr>
              <a:t>Total revenue divided by number of orders.</a:t>
            </a:r>
            <a:endParaRPr lang="en-US" sz="1150" dirty="0"/>
          </a:p>
        </p:txBody>
      </p:sp>
      <p:sp>
        <p:nvSpPr>
          <p:cNvPr id="13" name="Text 10"/>
          <p:cNvSpPr/>
          <p:nvPr/>
        </p:nvSpPr>
        <p:spPr>
          <a:xfrm>
            <a:off x="6015990" y="6554510"/>
            <a:ext cx="8084820" cy="499348"/>
          </a:xfrm>
          <a:prstGeom prst="rect">
            <a:avLst/>
          </a:prstGeom>
          <a:noFill/>
          <a:ln/>
        </p:spPr>
        <p:txBody>
          <a:bodyPr wrap="none" lIns="0" tIns="0" rIns="0" bIns="0" rtlCol="0" anchor="t"/>
          <a:lstStyle/>
          <a:p>
            <a:pPr algn="ctr" indent="0" marL="0">
              <a:lnSpc>
                <a:spcPts val="3900"/>
              </a:lnSpc>
              <a:buNone/>
            </a:pPr>
            <a:r>
              <a:rPr lang="en-US" sz="3900" dirty="0">
                <a:solidFill>
                  <a:srgbClr val="BFBFBF"/>
                </a:solidFill>
                <a:latin typeface="Instrument Sans Medium" pitchFamily="34" charset="0"/>
                <a:ea typeface="Instrument Sans Medium" pitchFamily="34" charset="-122"/>
                <a:cs typeface="Instrument Sans Medium" pitchFamily="34" charset="-120"/>
              </a:rPr>
              <a:t>14Years</a:t>
            </a:r>
            <a:endParaRPr lang="en-US" sz="3900" dirty="0"/>
          </a:p>
        </p:txBody>
      </p:sp>
      <p:sp>
        <p:nvSpPr>
          <p:cNvPr id="14" name="Text 11"/>
          <p:cNvSpPr/>
          <p:nvPr/>
        </p:nvSpPr>
        <p:spPr>
          <a:xfrm>
            <a:off x="8700968" y="7242929"/>
            <a:ext cx="2714863" cy="236458"/>
          </a:xfrm>
          <a:prstGeom prst="rect">
            <a:avLst/>
          </a:prstGeom>
          <a:noFill/>
          <a:ln/>
        </p:spPr>
        <p:txBody>
          <a:bodyPr wrap="none" lIns="0" tIns="0" rIns="0" bIns="0" rtlCol="0" anchor="t"/>
          <a:lstStyle/>
          <a:p>
            <a:pPr algn="ctr" indent="0" marL="0">
              <a:lnSpc>
                <a:spcPts val="1850"/>
              </a:lnSpc>
              <a:buNone/>
            </a:pPr>
            <a:r>
              <a:rPr lang="en-US" sz="1450" dirty="0">
                <a:solidFill>
                  <a:srgbClr val="BFBFBF"/>
                </a:solidFill>
                <a:latin typeface="Instrument Sans Medium" pitchFamily="34" charset="0"/>
                <a:ea typeface="Instrument Sans Medium" pitchFamily="34" charset="-122"/>
                <a:cs typeface="Instrument Sans Medium" pitchFamily="34" charset="-120"/>
              </a:rPr>
              <a:t>Customer Lifetime Value (CLV)</a:t>
            </a:r>
            <a:endParaRPr lang="en-US" sz="1450" dirty="0"/>
          </a:p>
        </p:txBody>
      </p:sp>
      <p:sp>
        <p:nvSpPr>
          <p:cNvPr id="15" name="Text 12"/>
          <p:cNvSpPr/>
          <p:nvPr/>
        </p:nvSpPr>
        <p:spPr>
          <a:xfrm>
            <a:off x="6015990" y="7570113"/>
            <a:ext cx="8084820" cy="242054"/>
          </a:xfrm>
          <a:prstGeom prst="rect">
            <a:avLst/>
          </a:prstGeom>
          <a:noFill/>
          <a:ln/>
        </p:spPr>
        <p:txBody>
          <a:bodyPr wrap="none" lIns="0" tIns="0" rIns="0" bIns="0" rtlCol="0" anchor="t"/>
          <a:lstStyle/>
          <a:p>
            <a:pPr algn="ctr" indent="0" marL="0">
              <a:lnSpc>
                <a:spcPts val="1900"/>
              </a:lnSpc>
              <a:buNone/>
            </a:pPr>
            <a:r>
              <a:rPr lang="en-US" sz="1150" dirty="0">
                <a:solidFill>
                  <a:srgbClr val="BFBFBF"/>
                </a:solidFill>
                <a:latin typeface="Open Sans" pitchFamily="34" charset="0"/>
                <a:ea typeface="Open Sans" pitchFamily="34" charset="-122"/>
                <a:cs typeface="Open Sans" pitchFamily="34" charset="-120"/>
              </a:rPr>
              <a:t>Average revenue generated per customer over their engagement period.</a:t>
            </a:r>
            <a:endParaRPr lang="en-US" sz="11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864037" y="1807964"/>
            <a:ext cx="9421892" cy="771525"/>
          </a:xfrm>
          <a:prstGeom prst="rect">
            <a:avLst/>
          </a:prstGeom>
          <a:noFill/>
          <a:ln/>
        </p:spPr>
        <p:txBody>
          <a:bodyPr wrap="none" lIns="0" tIns="0" rIns="0" bIns="0" rtlCol="0" anchor="t"/>
          <a:lstStyle/>
          <a:p>
            <a:pPr indent="0" marL="0">
              <a:lnSpc>
                <a:spcPts val="6050"/>
              </a:lnSpc>
              <a:buNone/>
            </a:pPr>
            <a:r>
              <a:rPr lang="en-US" sz="4850" dirty="0">
                <a:solidFill>
                  <a:srgbClr val="FEFEFE"/>
                </a:solidFill>
                <a:latin typeface="Instrument Sans Medium" pitchFamily="34" charset="0"/>
                <a:ea typeface="Instrument Sans Medium" pitchFamily="34" charset="-122"/>
                <a:cs typeface="Instrument Sans Medium" pitchFamily="34" charset="-120"/>
              </a:rPr>
              <a:t>Dashboard Visualizations (Part 1)</a:t>
            </a:r>
            <a:endParaRPr lang="en-US" sz="4850" dirty="0"/>
          </a:p>
        </p:txBody>
      </p:sp>
      <p:sp>
        <p:nvSpPr>
          <p:cNvPr id="3" name="Text 1"/>
          <p:cNvSpPr/>
          <p:nvPr/>
        </p:nvSpPr>
        <p:spPr>
          <a:xfrm>
            <a:off x="864037" y="3196590"/>
            <a:ext cx="3086100" cy="385763"/>
          </a:xfrm>
          <a:prstGeom prst="rect">
            <a:avLst/>
          </a:prstGeom>
          <a:noFill/>
          <a:ln/>
        </p:spPr>
        <p:txBody>
          <a:bodyPr wrap="none" lIns="0" tIns="0" rIns="0" bIns="0" rtlCol="0" anchor="t"/>
          <a:lstStyle/>
          <a:p>
            <a:pPr indent="0" marL="0">
              <a:lnSpc>
                <a:spcPts val="3000"/>
              </a:lnSpc>
              <a:buNone/>
            </a:pPr>
            <a:r>
              <a:rPr lang="en-US" sz="2400" dirty="0">
                <a:solidFill>
                  <a:srgbClr val="FEFEFE"/>
                </a:solidFill>
                <a:latin typeface="Instrument Sans Medium" pitchFamily="34" charset="0"/>
                <a:ea typeface="Instrument Sans Medium" pitchFamily="34" charset="-122"/>
                <a:cs typeface="Instrument Sans Medium" pitchFamily="34" charset="-120"/>
              </a:rPr>
              <a:t>Top-Level KPIs</a:t>
            </a:r>
            <a:endParaRPr lang="en-US" sz="2400" dirty="0"/>
          </a:p>
        </p:txBody>
      </p:sp>
      <p:sp>
        <p:nvSpPr>
          <p:cNvPr id="4" name="Text 2"/>
          <p:cNvSpPr/>
          <p:nvPr/>
        </p:nvSpPr>
        <p:spPr>
          <a:xfrm>
            <a:off x="864037" y="3829169"/>
            <a:ext cx="6150054" cy="1975247"/>
          </a:xfrm>
          <a:prstGeom prst="rect">
            <a:avLst/>
          </a:prstGeom>
          <a:noFill/>
          <a:ln/>
        </p:spPr>
        <p:txBody>
          <a:bodyPr wrap="square" lIns="0" tIns="0" rIns="0" bIns="0" rtlCol="0" anchor="t"/>
          <a:lstStyle/>
          <a:p>
            <a:pPr indent="0" marL="0">
              <a:lnSpc>
                <a:spcPts val="3100"/>
              </a:lnSpc>
              <a:buNone/>
            </a:pPr>
            <a:r>
              <a:rPr lang="en-US" sz="1900" dirty="0">
                <a:solidFill>
                  <a:srgbClr val="BFBFBF"/>
                </a:solidFill>
                <a:latin typeface="Open Sans" pitchFamily="34" charset="0"/>
                <a:ea typeface="Open Sans" pitchFamily="34" charset="-122"/>
                <a:cs typeface="Open Sans" pitchFamily="34" charset="-120"/>
              </a:rPr>
              <a:t>The dashboard displays total revenue, quantity sold, average order value (AOV), and customer lifetime value (CLV). Interactive slicers allow users to filter data by year (2021, 2022) and region (Midwest, Northeast, South, West).</a:t>
            </a:r>
            <a:endParaRPr lang="en-US" sz="1900" dirty="0"/>
          </a:p>
        </p:txBody>
      </p:sp>
      <p:sp>
        <p:nvSpPr>
          <p:cNvPr id="5" name="Text 3"/>
          <p:cNvSpPr/>
          <p:nvPr/>
        </p:nvSpPr>
        <p:spPr>
          <a:xfrm>
            <a:off x="7623929" y="3196590"/>
            <a:ext cx="3086100" cy="385763"/>
          </a:xfrm>
          <a:prstGeom prst="rect">
            <a:avLst/>
          </a:prstGeom>
          <a:noFill/>
          <a:ln/>
        </p:spPr>
        <p:txBody>
          <a:bodyPr wrap="none" lIns="0" tIns="0" rIns="0" bIns="0" rtlCol="0" anchor="t"/>
          <a:lstStyle/>
          <a:p>
            <a:pPr indent="0" marL="0">
              <a:lnSpc>
                <a:spcPts val="3000"/>
              </a:lnSpc>
              <a:buNone/>
            </a:pPr>
            <a:r>
              <a:rPr lang="en-US" sz="2400" dirty="0">
                <a:solidFill>
                  <a:srgbClr val="FEFEFE"/>
                </a:solidFill>
                <a:latin typeface="Instrument Sans Medium" pitchFamily="34" charset="0"/>
                <a:ea typeface="Instrument Sans Medium" pitchFamily="34" charset="-122"/>
                <a:cs typeface="Instrument Sans Medium" pitchFamily="34" charset="-120"/>
              </a:rPr>
              <a:t>Customer Insights</a:t>
            </a:r>
            <a:endParaRPr lang="en-US" sz="2400" dirty="0"/>
          </a:p>
        </p:txBody>
      </p:sp>
      <p:sp>
        <p:nvSpPr>
          <p:cNvPr id="6" name="Text 4"/>
          <p:cNvSpPr/>
          <p:nvPr/>
        </p:nvSpPr>
        <p:spPr>
          <a:xfrm>
            <a:off x="7623929" y="3829169"/>
            <a:ext cx="6150054" cy="2370296"/>
          </a:xfrm>
          <a:prstGeom prst="rect">
            <a:avLst/>
          </a:prstGeom>
          <a:noFill/>
          <a:ln/>
        </p:spPr>
        <p:txBody>
          <a:bodyPr wrap="square" lIns="0" tIns="0" rIns="0" bIns="0" rtlCol="0" anchor="t"/>
          <a:lstStyle/>
          <a:p>
            <a:pPr indent="0" marL="0">
              <a:lnSpc>
                <a:spcPts val="3100"/>
              </a:lnSpc>
              <a:buNone/>
            </a:pPr>
            <a:r>
              <a:rPr lang="en-US" sz="1900" dirty="0">
                <a:solidFill>
                  <a:srgbClr val="BFBFBF"/>
                </a:solidFill>
                <a:latin typeface="Open Sans" pitchFamily="34" charset="0"/>
                <a:ea typeface="Open Sans" pitchFamily="34" charset="-122"/>
                <a:cs typeface="Open Sans" pitchFamily="34" charset="-120"/>
              </a:rPr>
              <a:t>The dashboard provides insights into customer demographics and behavior. A pie chart shows the gender split of customers (male vs. female). A bar chart categorizes customers based on their longevity with Sterling, highlighting the revenue contribution of each customer segment.</a:t>
            </a:r>
            <a:endParaRPr lang="en-US" sz="19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2025-03-03T21:28:37Z</dcterms:created>
  <dcterms:modified xsi:type="dcterms:W3CDTF">2025-03-03T21:28:37Z</dcterms:modified>
</cp:coreProperties>
</file>